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58" r:id="rId3"/>
  </p:sldIdLst>
  <p:sldSz cx="9144000" cy="6858000" type="screen4x3"/>
  <p:notesSz cx="6858000" cy="987425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713" autoAdjust="0"/>
  </p:normalViewPr>
  <p:slideViewPr>
    <p:cSldViewPr>
      <p:cViewPr varScale="1">
        <p:scale>
          <a:sx n="65" d="100"/>
          <a:sy n="65" d="100"/>
        </p:scale>
        <p:origin x="298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/>
          </a:extLst>
        </p:spPr>
      </p:pic>
      <p:grpSp>
        <p:nvGrpSpPr>
          <p:cNvPr id="5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8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0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1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2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3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4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5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7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8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19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0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1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2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3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4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5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6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8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29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0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1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2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3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5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6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7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8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39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0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1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2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3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4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5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7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8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49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0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1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2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3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4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5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6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7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8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  <p:sp>
          <p:nvSpPr>
            <p:cNvPr id="59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/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60" name="Date Placeholder 3"/>
          <p:cNvSpPr>
            <a:spLocks noGrp="1"/>
          </p:cNvSpPr>
          <p:nvPr>
            <p:ph type="dt" sz="half" idx="10"/>
          </p:nvPr>
        </p:nvSpPr>
        <p:spPr>
          <a:xfrm>
            <a:off x="5800725" y="541020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8" y="5410200"/>
            <a:ext cx="384333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275" y="5410200"/>
            <a:ext cx="5794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2DF6A-3350-49A0-9F76-658A76DCD8F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75461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7E7C3-D1D9-4A1A-A351-43A64DA39BA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95538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FA12AE-2C2C-4ACC-9E7E-8B0B50B27DC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45283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1"/>
          <p:cNvSpPr txBox="1"/>
          <p:nvPr/>
        </p:nvSpPr>
        <p:spPr>
          <a:xfrm>
            <a:off x="696913" y="719138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</a:rPr>
              <a:t>“</a:t>
            </a:r>
          </a:p>
        </p:txBody>
      </p:sp>
      <p:sp>
        <p:nvSpPr>
          <p:cNvPr id="6" name="TextBox 52"/>
          <p:cNvSpPr txBox="1"/>
          <p:nvPr/>
        </p:nvSpPr>
        <p:spPr>
          <a:xfrm>
            <a:off x="7816850" y="2765425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BC85CE-BC7C-4FD2-A0FD-28DB959D7B0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36212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46592-5FCD-4BA1-9238-BEC3EE60654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676851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92588-9B09-4872-BCBE-9D75943B376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007171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1800" dirty="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1800" dirty="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buNone/>
              <a:defRPr lang="en-US" sz="1800" dirty="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12" name="Date Placeholder 2"/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cap="all" baseline="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D76DC7-951B-4E30-86CE-33A103659C5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63416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9C737-82D2-4B8D-B4AA-510A09102BD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964947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D5E10-B4DD-45CB-BCE8-970177A716B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1434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019AF-337E-425D-9E6C-1558B0CA095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95406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2C0C69-7543-4266-B672-F00975CF440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3305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05EDDA-EBED-4566-BD57-A9B548D743C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5216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283FF-ECF4-47FA-90CA-9177FC91103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71605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F6702-5331-4A2A-B148-14FDFCD3C78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2983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A4DCF-647C-4FDC-A4A4-4D15FA40D90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4324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60F37-6A0E-4118-898B-F8536C5A55B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71321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>
            <a:normAutofit/>
          </a:bodyPr>
          <a:lstStyle>
            <a:lvl1pPr>
              <a:defRPr lang="en-US"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035CB-E8A2-4C8D-8D31-0A07209D861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2039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/>
          </a:extLst>
        </p:spPr>
      </p:pic>
      <p:grpSp>
        <p:nvGrpSpPr>
          <p:cNvPr id="1027" name="Group 7"/>
          <p:cNvGrpSpPr>
            <a:grpSpLocks/>
          </p:cNvGrpSpPr>
          <p:nvPr/>
        </p:nvGrpSpPr>
        <p:grpSpPr bwMode="auto">
          <a:xfrm>
            <a:off x="-14288" y="0"/>
            <a:ext cx="9042401" cy="6858000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/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/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5663" y="619125"/>
            <a:ext cx="7429500" cy="1477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55663" y="2249488"/>
            <a:ext cx="7429500" cy="354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Editar estilos de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  <a:endParaRPr lang="en-US" altLang="pt-B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763" y="58832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5663" y="5883275"/>
            <a:ext cx="4679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313" y="5883275"/>
            <a:ext cx="577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5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0D1E8F3-732C-4E14-A7A2-AF7D35C7D62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2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43" r:id="rId12"/>
    <p:sldLayoutId id="2147483838" r:id="rId13"/>
    <p:sldLayoutId id="2147483839" r:id="rId14"/>
    <p:sldLayoutId id="2147483844" r:id="rId15"/>
    <p:sldLayoutId id="2147483840" r:id="rId16"/>
    <p:sldLayoutId id="2147483841" r:id="rId17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Tw Cen MT" panose="020B0602020104020603" pitchFamily="34" charset="0"/>
        </a:defRPr>
      </a:lvl9pPr>
    </p:titleStyle>
    <p:bodyStyle>
      <a:lvl1pPr marL="228600" indent="-228600" algn="l" rtl="0" eaLnBrk="0" fontAlgn="base" hangingPunct="0">
        <a:lnSpc>
          <a:spcPct val="120000"/>
        </a:lnSpc>
        <a:spcBef>
          <a:spcPts val="1000"/>
        </a:spcBef>
        <a:spcAft>
          <a:spcPct val="0"/>
        </a:spcAft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ChangeArrowheads="1"/>
          </p:cNvSpPr>
          <p:nvPr/>
        </p:nvSpPr>
        <p:spPr bwMode="auto">
          <a:xfrm>
            <a:off x="2267744" y="857156"/>
            <a:ext cx="4105126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pt-BR" altLang="pt-BR" sz="3200" b="1" dirty="0">
                <a:solidFill>
                  <a:schemeClr val="bg1"/>
                </a:solidFill>
                <a:latin typeface="Arial" panose="020B0604020202020204" pitchFamily="34" charset="0"/>
              </a:rPr>
              <a:t>C E R T I F I C A D O</a:t>
            </a: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791915" y="2157832"/>
            <a:ext cx="7056784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lvl="2" algn="just" eaLnBrk="1" hangingPunct="1"/>
            <a:r>
              <a:rPr lang="pt-BR" altLang="pt-BR" dirty="0">
                <a:solidFill>
                  <a:schemeClr val="bg1"/>
                </a:solidFill>
                <a:latin typeface="Arial" panose="020B0604020202020204" pitchFamily="34" charset="0"/>
              </a:rPr>
              <a:t>Certificamos que </a:t>
            </a:r>
            <a:r>
              <a:rPr lang="pt-BR" altLang="pt-BR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{{NOME}}</a:t>
            </a:r>
            <a:r>
              <a:rPr lang="pt-BR" altLang="pt-BR" dirty="0" smtClean="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pt-BR" altLang="pt-BR" dirty="0">
                <a:solidFill>
                  <a:schemeClr val="bg1"/>
                </a:solidFill>
                <a:latin typeface="Arial" panose="020B0604020202020204" pitchFamily="34" charset="0"/>
              </a:rPr>
              <a:t>portador do RG nº </a:t>
            </a:r>
            <a:r>
              <a:rPr lang="pt-BR" altLang="pt-BR" dirty="0" smtClean="0">
                <a:solidFill>
                  <a:schemeClr val="bg1"/>
                </a:solidFill>
                <a:latin typeface="Arial" panose="020B0604020202020204" pitchFamily="34" charset="0"/>
              </a:rPr>
              <a:t>{{RG}} </a:t>
            </a:r>
            <a:r>
              <a:rPr lang="pt-BR" altLang="pt-BR" dirty="0">
                <a:solidFill>
                  <a:schemeClr val="bg1"/>
                </a:solidFill>
                <a:latin typeface="Arial" panose="020B0604020202020204" pitchFamily="34" charset="0"/>
              </a:rPr>
              <a:t>e CPF nº </a:t>
            </a:r>
            <a:r>
              <a:rPr lang="pt-BR" altLang="pt-BR" dirty="0" smtClean="0">
                <a:solidFill>
                  <a:schemeClr val="bg1"/>
                </a:solidFill>
                <a:latin typeface="Arial" panose="020B0604020202020204" pitchFamily="34" charset="0"/>
              </a:rPr>
              <a:t>{{CPF}}, </a:t>
            </a:r>
            <a:r>
              <a:rPr lang="pt-BR" altLang="pt-BR" dirty="0">
                <a:solidFill>
                  <a:schemeClr val="bg1"/>
                </a:solidFill>
                <a:latin typeface="Arial" panose="020B0604020202020204" pitchFamily="34" charset="0"/>
              </a:rPr>
              <a:t>concluiu com aproveitamento o curso da </a:t>
            </a:r>
            <a:r>
              <a:rPr lang="pt-BR" altLang="pt-BR" b="1" dirty="0">
                <a:solidFill>
                  <a:schemeClr val="bg1"/>
                </a:solidFill>
                <a:latin typeface="Arial" panose="020B0604020202020204" pitchFamily="34" charset="0"/>
              </a:rPr>
              <a:t>NR-10 e SEP </a:t>
            </a:r>
            <a:r>
              <a:rPr lang="pt-BR" altLang="pt-BR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SEGURANÇA </a:t>
            </a:r>
            <a:r>
              <a:rPr lang="pt-BR" altLang="pt-BR" b="1" dirty="0">
                <a:solidFill>
                  <a:schemeClr val="bg1"/>
                </a:solidFill>
                <a:latin typeface="Arial" panose="020B0604020202020204" pitchFamily="34" charset="0"/>
              </a:rPr>
              <a:t>EM INSTALAÇÕES E SERVIÇOS EM ELETRICIDADE E SISTEMA ELÉTRICO DE POTÊNCIA E SUAS </a:t>
            </a:r>
            <a:r>
              <a:rPr lang="pt-BR" altLang="pt-BR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PROXIMIDADES</a:t>
            </a:r>
            <a:r>
              <a:rPr lang="pt-BR" altLang="pt-BR" dirty="0" smtClean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pt-BR" altLang="pt-BR" dirty="0">
                <a:solidFill>
                  <a:schemeClr val="bg1"/>
                </a:solidFill>
                <a:latin typeface="Arial" panose="020B0604020202020204" pitchFamily="34" charset="0"/>
              </a:rPr>
              <a:t>com carga horária de 40 horas.</a:t>
            </a:r>
          </a:p>
          <a:p>
            <a:pPr lvl="2" eaLnBrk="1" hangingPunct="1"/>
            <a:endParaRPr lang="pt-BR" altLang="pt-BR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2" algn="ctr" eaLnBrk="1" hangingPunct="1"/>
            <a:endParaRPr lang="pt-BR" altLang="pt-BR" sz="1400" u="sng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3" algn="ctr" eaLnBrk="1" hangingPunct="1"/>
            <a:r>
              <a:rPr lang="pt-BR" altLang="pt-BR" sz="1400" dirty="0">
                <a:solidFill>
                  <a:schemeClr val="bg1"/>
                </a:solidFill>
                <a:latin typeface="Arial" panose="020B0604020202020204" pitchFamily="34" charset="0"/>
              </a:rPr>
              <a:t>São Carlos</a:t>
            </a:r>
            <a:r>
              <a:rPr lang="pt-BR" altLang="pt-BR" sz="1400">
                <a:solidFill>
                  <a:schemeClr val="bg1"/>
                </a:solidFill>
                <a:latin typeface="Arial" panose="020B0604020202020204" pitchFamily="34" charset="0"/>
              </a:rPr>
              <a:t>, </a:t>
            </a:r>
            <a:r>
              <a:rPr lang="pt-BR" altLang="pt-BR" sz="1400" smtClean="0">
                <a:solidFill>
                  <a:schemeClr val="bg1"/>
                </a:solidFill>
                <a:latin typeface="Arial" panose="020B0604020202020204" pitchFamily="34" charset="0"/>
              </a:rPr>
              <a:t>{{DATA}}</a:t>
            </a:r>
            <a:endParaRPr lang="pt-BR" altLang="pt-BR" sz="1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3" eaLnBrk="1" hangingPunct="1"/>
            <a:endParaRPr lang="pt-BR" altLang="pt-BR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25" name="Rectangle 11"/>
          <p:cNvSpPr>
            <a:spLocks noChangeArrowheads="1"/>
          </p:cNvSpPr>
          <p:nvPr/>
        </p:nvSpPr>
        <p:spPr bwMode="auto">
          <a:xfrm>
            <a:off x="4400999" y="5403445"/>
            <a:ext cx="217239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600" dirty="0" smtClean="0">
                <a:solidFill>
                  <a:schemeClr val="bg1"/>
                </a:solidFill>
                <a:latin typeface="Arial" panose="020B0604020202020204" pitchFamily="34" charset="0"/>
              </a:rPr>
              <a:t>_________________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Gustavo </a:t>
            </a:r>
            <a:r>
              <a:rPr lang="pt-BR" altLang="pt-BR" sz="900" dirty="0">
                <a:solidFill>
                  <a:schemeClr val="bg1"/>
                </a:solidFill>
                <a:latin typeface="Arial" panose="020B0604020202020204" pitchFamily="34" charset="0"/>
              </a:rPr>
              <a:t>Almeida Frata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900" dirty="0">
                <a:solidFill>
                  <a:schemeClr val="bg1"/>
                </a:solidFill>
                <a:latin typeface="Arial" panose="020B0604020202020204" pitchFamily="34" charset="0"/>
              </a:rPr>
              <a:t>Engenheiro de Segurança do Trabalho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900" dirty="0">
                <a:solidFill>
                  <a:schemeClr val="bg1"/>
                </a:solidFill>
                <a:latin typeface="Arial" panose="020B0604020202020204" pitchFamily="34" charset="0"/>
              </a:rPr>
              <a:t>CREA 5063417801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900" dirty="0">
                <a:solidFill>
                  <a:schemeClr val="bg1"/>
                </a:solidFill>
                <a:latin typeface="Arial" panose="020B0604020202020204" pitchFamily="34" charset="0"/>
              </a:rPr>
              <a:t>Instrutor</a:t>
            </a:r>
          </a:p>
        </p:txBody>
      </p:sp>
      <p:sp>
        <p:nvSpPr>
          <p:cNvPr id="5126" name="Text Box 12"/>
          <p:cNvSpPr txBox="1">
            <a:spLocks noChangeArrowheads="1"/>
          </p:cNvSpPr>
          <p:nvPr/>
        </p:nvSpPr>
        <p:spPr bwMode="auto">
          <a:xfrm>
            <a:off x="6804025" y="5375275"/>
            <a:ext cx="1871663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800" dirty="0">
                <a:solidFill>
                  <a:schemeClr val="bg1"/>
                </a:solidFill>
                <a:latin typeface="Arial" panose="020B0604020202020204" pitchFamily="34" charset="0"/>
              </a:rPr>
              <a:t>_____________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Concluinte</a:t>
            </a:r>
            <a:endParaRPr lang="pt-BR" altLang="pt-BR" sz="9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128" name="Rectangle 11"/>
          <p:cNvSpPr>
            <a:spLocks noChangeArrowheads="1"/>
          </p:cNvSpPr>
          <p:nvPr/>
        </p:nvSpPr>
        <p:spPr bwMode="auto">
          <a:xfrm>
            <a:off x="2050961" y="5416362"/>
            <a:ext cx="2119491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600" dirty="0">
                <a:solidFill>
                  <a:schemeClr val="bg1"/>
                </a:solidFill>
                <a:latin typeface="Arial" panose="020B0604020202020204" pitchFamily="34" charset="0"/>
              </a:rPr>
              <a:t>_________________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Eduardo Fernandes Richieri</a:t>
            </a:r>
            <a:endParaRPr lang="pt-BR" altLang="pt-BR" sz="9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900" dirty="0">
                <a:solidFill>
                  <a:schemeClr val="bg1"/>
                </a:solidFill>
                <a:latin typeface="Arial" panose="020B0604020202020204" pitchFamily="34" charset="0"/>
              </a:rPr>
              <a:t>Engenheiro Eletricista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CREA 5069123636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900" dirty="0" smtClean="0">
                <a:solidFill>
                  <a:schemeClr val="bg1"/>
                </a:solidFill>
                <a:latin typeface="Arial" panose="020B0604020202020204" pitchFamily="34" charset="0"/>
              </a:rPr>
              <a:t> Instrutor</a:t>
            </a:r>
            <a:endParaRPr lang="pt-BR" altLang="pt-BR" sz="9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870" y="426874"/>
            <a:ext cx="2528504" cy="144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107950" y="333375"/>
            <a:ext cx="9036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b="1">
                <a:latin typeface="Arial" panose="020B0604020202020204" pitchFamily="34" charset="0"/>
              </a:rPr>
              <a:t>                                          </a:t>
            </a:r>
            <a:endParaRPr lang="pt-BR" altLang="pt-BR" sz="900">
              <a:latin typeface="Arial" panose="020B0604020202020204" pitchFamily="34" charset="0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1642267" y="268266"/>
            <a:ext cx="596741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800" b="1" dirty="0">
                <a:solidFill>
                  <a:schemeClr val="bg1"/>
                </a:solidFill>
                <a:latin typeface="Arial" panose="020B0604020202020204" pitchFamily="34" charset="0"/>
              </a:rPr>
              <a:t>CURSO DE </a:t>
            </a:r>
            <a:r>
              <a:rPr lang="pt-BR" altLang="pt-BR" sz="1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NR-10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SEGURANÇA </a:t>
            </a:r>
            <a:r>
              <a:rPr lang="pt-BR" altLang="pt-BR" sz="1800" b="1" dirty="0">
                <a:solidFill>
                  <a:schemeClr val="bg1"/>
                </a:solidFill>
                <a:latin typeface="Arial" panose="020B0604020202020204" pitchFamily="34" charset="0"/>
              </a:rPr>
              <a:t>EM INSTALAÇÕES E SERVIÇOS EM ELETRICIDADE E SISTEMA ELÉTRICO DE POTÊNCIA E SUAS PROXIMIDADES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800" b="1" dirty="0">
                <a:solidFill>
                  <a:schemeClr val="bg1"/>
                </a:solidFill>
                <a:latin typeface="Arial" panose="020B0604020202020204" pitchFamily="34" charset="0"/>
              </a:rPr>
              <a:t>40 </a:t>
            </a:r>
            <a:r>
              <a:rPr lang="pt-BR" altLang="pt-BR" sz="1800" b="1" dirty="0" smtClean="0">
                <a:solidFill>
                  <a:schemeClr val="bg1"/>
                </a:solidFill>
                <a:latin typeface="Arial" panose="020B0604020202020204" pitchFamily="34" charset="0"/>
              </a:rPr>
              <a:t>HORAS</a:t>
            </a:r>
            <a:endParaRPr lang="pt-BR" altLang="pt-BR" sz="18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3064668" y="1862085"/>
            <a:ext cx="3122612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600" b="1" dirty="0">
                <a:solidFill>
                  <a:schemeClr val="bg1"/>
                </a:solidFill>
                <a:latin typeface="Arial" panose="020B0604020202020204" pitchFamily="34" charset="0"/>
              </a:rPr>
              <a:t>CONTEÚDO PROGRAMÁTICO</a:t>
            </a: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1187624" y="2261033"/>
            <a:ext cx="4032250" cy="455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1. </a:t>
            </a:r>
            <a:r>
              <a:rPr lang="pt-BR" altLang="pt-BR" sz="1000" dirty="0" smtClean="0">
                <a:solidFill>
                  <a:schemeClr val="bg1"/>
                </a:solidFill>
                <a:latin typeface="Arial" panose="020B0604020202020204" pitchFamily="34" charset="0"/>
              </a:rPr>
              <a:t>Introdução À Segurança Com Eletricidade;</a:t>
            </a:r>
            <a:endParaRPr lang="pt-BR" altLang="pt-BR" sz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2. </a:t>
            </a:r>
            <a:r>
              <a:rPr lang="pt-BR" altLang="pt-BR" sz="1000" dirty="0" smtClean="0">
                <a:solidFill>
                  <a:schemeClr val="bg1"/>
                </a:solidFill>
                <a:latin typeface="Arial" panose="020B0604020202020204" pitchFamily="34" charset="0"/>
              </a:rPr>
              <a:t>Riscos </a:t>
            </a: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em instalações e serviços com eletricidade: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a) o choque elétrico, mecanismos e efeitos;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b) arcos elétricos; queimaduras e quedas;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c) campos </a:t>
            </a:r>
            <a:r>
              <a:rPr lang="pt-BR" altLang="pt-BR" sz="1000" dirty="0" smtClean="0">
                <a:solidFill>
                  <a:schemeClr val="bg1"/>
                </a:solidFill>
                <a:latin typeface="Arial" panose="020B0604020202020204" pitchFamily="34" charset="0"/>
              </a:rPr>
              <a:t>eletromagnéticos;</a:t>
            </a:r>
            <a:endParaRPr lang="pt-BR" altLang="pt-BR" sz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3. </a:t>
            </a:r>
            <a:r>
              <a:rPr lang="pt-BR" altLang="pt-BR" sz="1000" dirty="0" smtClean="0">
                <a:solidFill>
                  <a:schemeClr val="bg1"/>
                </a:solidFill>
                <a:latin typeface="Arial" panose="020B0604020202020204" pitchFamily="34" charset="0"/>
              </a:rPr>
              <a:t>Técnicas De Análise De Risco;</a:t>
            </a:r>
            <a:endParaRPr lang="pt-BR" altLang="pt-BR" sz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4. </a:t>
            </a:r>
            <a:r>
              <a:rPr lang="pt-BR" altLang="pt-BR" sz="1000" dirty="0" smtClean="0">
                <a:solidFill>
                  <a:schemeClr val="bg1"/>
                </a:solidFill>
                <a:latin typeface="Arial" panose="020B0604020202020204" pitchFamily="34" charset="0"/>
              </a:rPr>
              <a:t>Medidas De Controle Do Risco Elétrico:</a:t>
            </a:r>
            <a:endParaRPr lang="pt-BR" altLang="pt-BR" sz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a) </a:t>
            </a:r>
            <a:r>
              <a:rPr lang="pt-BR" altLang="pt-BR" sz="1000" dirty="0" err="1" smtClean="0">
                <a:solidFill>
                  <a:schemeClr val="bg1"/>
                </a:solidFill>
                <a:latin typeface="Arial" panose="020B0604020202020204" pitchFamily="34" charset="0"/>
              </a:rPr>
              <a:t>desenergização</a:t>
            </a:r>
            <a:r>
              <a:rPr lang="pt-BR" altLang="pt-BR" sz="1000" dirty="0" smtClean="0">
                <a:solidFill>
                  <a:schemeClr val="bg1"/>
                </a:solidFill>
                <a:latin typeface="Arial" panose="020B0604020202020204" pitchFamily="34" charset="0"/>
              </a:rPr>
              <a:t>;</a:t>
            </a:r>
            <a:endParaRPr lang="pt-BR" altLang="pt-BR" sz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b) aterramento funcional (TN / TT / IT); de proteção; temporário;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c) </a:t>
            </a:r>
            <a:r>
              <a:rPr lang="pt-BR" altLang="pt-BR" sz="1000" dirty="0" err="1">
                <a:solidFill>
                  <a:schemeClr val="bg1"/>
                </a:solidFill>
                <a:latin typeface="Arial" panose="020B0604020202020204" pitchFamily="34" charset="0"/>
              </a:rPr>
              <a:t>equipotencialização</a:t>
            </a: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d) seccionamento automático da alimentação;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e) dispositivos a corrente de fuga;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f) extra baixa tensão;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g) barreiras e invólucros;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h) bloqueios e impedimentos;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i) obstáculos e anteparos;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j) isolamento das partes vivas;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k) isolação dupla ou reforçada;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l) colocação fora de alcance;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m) separação </a:t>
            </a:r>
            <a:r>
              <a:rPr lang="pt-BR" altLang="pt-BR" sz="1000" dirty="0" smtClean="0">
                <a:solidFill>
                  <a:schemeClr val="bg1"/>
                </a:solidFill>
                <a:latin typeface="Arial" panose="020B0604020202020204" pitchFamily="34" charset="0"/>
              </a:rPr>
              <a:t>elétrica;</a:t>
            </a:r>
            <a:endParaRPr lang="pt-BR" altLang="pt-BR" sz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5. </a:t>
            </a:r>
            <a:r>
              <a:rPr lang="pt-BR" altLang="pt-BR" sz="1000" dirty="0" smtClean="0">
                <a:solidFill>
                  <a:schemeClr val="bg1"/>
                </a:solidFill>
                <a:latin typeface="Arial" panose="020B0604020202020204" pitchFamily="34" charset="0"/>
              </a:rPr>
              <a:t>Normas Técnicas Brasileiras </a:t>
            </a: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– NBR da ABNT: NBR-5410, NBR 14039 e outras;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6. </a:t>
            </a:r>
            <a:r>
              <a:rPr lang="pt-BR" altLang="pt-BR" sz="1000" dirty="0" smtClean="0">
                <a:solidFill>
                  <a:schemeClr val="bg1"/>
                </a:solidFill>
                <a:latin typeface="Arial" panose="020B0604020202020204" pitchFamily="34" charset="0"/>
              </a:rPr>
              <a:t>Regulamentações do </a:t>
            </a: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MTE: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a) </a:t>
            </a:r>
            <a:r>
              <a:rPr lang="pt-BR" altLang="pt-BR" sz="1000" dirty="0" err="1">
                <a:solidFill>
                  <a:schemeClr val="bg1"/>
                </a:solidFill>
                <a:latin typeface="Arial" panose="020B0604020202020204" pitchFamily="34" charset="0"/>
              </a:rPr>
              <a:t>NRs</a:t>
            </a: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b) NR-10 (Segurança em Instalações e Serviços com Eletricidade);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c) qualificação; habilitação; capacitação e autorização.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7. </a:t>
            </a:r>
            <a:r>
              <a:rPr lang="pt-BR" altLang="pt-BR" sz="1000" dirty="0" smtClean="0">
                <a:solidFill>
                  <a:schemeClr val="bg1"/>
                </a:solidFill>
                <a:latin typeface="Arial" panose="020B0604020202020204" pitchFamily="34" charset="0"/>
              </a:rPr>
              <a:t>Equipamentos De Proteção Coletiva;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 smtClean="0">
                <a:solidFill>
                  <a:schemeClr val="bg1"/>
                </a:solidFill>
                <a:latin typeface="Arial" panose="020B0604020202020204" pitchFamily="34" charset="0"/>
              </a:rPr>
              <a:t>8. Equipamentos De Proteção Individual;</a:t>
            </a:r>
            <a:endParaRPr lang="pt-BR" altLang="pt-BR" sz="1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auto">
          <a:xfrm>
            <a:off x="5158049" y="2261032"/>
            <a:ext cx="3743325" cy="455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9. </a:t>
            </a:r>
            <a:r>
              <a:rPr lang="pt-BR" altLang="pt-BR" sz="1000" dirty="0" smtClean="0">
                <a:solidFill>
                  <a:schemeClr val="bg1"/>
                </a:solidFill>
                <a:latin typeface="Arial" panose="020B0604020202020204" pitchFamily="34" charset="0"/>
              </a:rPr>
              <a:t>Rotinas De Trabalho – Procedimentos;</a:t>
            </a:r>
            <a:endParaRPr lang="pt-BR" altLang="pt-BR" sz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a) instalações </a:t>
            </a:r>
            <a:r>
              <a:rPr lang="pt-BR" altLang="pt-BR" sz="1000" dirty="0" err="1">
                <a:solidFill>
                  <a:schemeClr val="bg1"/>
                </a:solidFill>
                <a:latin typeface="Arial" panose="020B0604020202020204" pitchFamily="34" charset="0"/>
              </a:rPr>
              <a:t>desenergizadas</a:t>
            </a: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b) liberação para serviços;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c) sinalização;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d) inspeções de áreas, serviços, ferramental e equipamento;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10. </a:t>
            </a:r>
            <a:r>
              <a:rPr lang="pt-BR" altLang="pt-BR" sz="1000" dirty="0" smtClean="0">
                <a:solidFill>
                  <a:schemeClr val="bg1"/>
                </a:solidFill>
                <a:latin typeface="Arial" panose="020B0604020202020204" pitchFamily="34" charset="0"/>
              </a:rPr>
              <a:t>Documentação De Instalações Elétricas;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 smtClean="0">
                <a:solidFill>
                  <a:schemeClr val="bg1"/>
                </a:solidFill>
                <a:latin typeface="Arial" panose="020B0604020202020204" pitchFamily="34" charset="0"/>
              </a:rPr>
              <a:t>11. Riscos Adicionais: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 smtClean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) altura;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b) ambientes confinados;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c) áreas classificadas;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d) umidade;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e) condições </a:t>
            </a:r>
            <a:r>
              <a:rPr lang="pt-BR" altLang="pt-BR" sz="1000" dirty="0" smtClean="0">
                <a:solidFill>
                  <a:schemeClr val="bg1"/>
                </a:solidFill>
                <a:latin typeface="Arial" panose="020B0604020202020204" pitchFamily="34" charset="0"/>
              </a:rPr>
              <a:t>atmosféricas;</a:t>
            </a:r>
            <a:endParaRPr lang="pt-BR" altLang="pt-BR" sz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12. </a:t>
            </a:r>
            <a:r>
              <a:rPr lang="pt-BR" altLang="pt-BR" sz="1000" dirty="0" smtClean="0">
                <a:solidFill>
                  <a:schemeClr val="bg1"/>
                </a:solidFill>
                <a:latin typeface="Arial" panose="020B0604020202020204" pitchFamily="34" charset="0"/>
              </a:rPr>
              <a:t>Proteção e combate a incêndios:</a:t>
            </a:r>
            <a:endParaRPr lang="pt-BR" altLang="pt-BR" sz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a) noções básicas;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b) medidas preventivas;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c) métodos de extinção;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d) prática;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13. </a:t>
            </a:r>
            <a:r>
              <a:rPr lang="pt-BR" altLang="pt-BR" sz="1000" dirty="0" smtClean="0">
                <a:solidFill>
                  <a:schemeClr val="bg1"/>
                </a:solidFill>
                <a:latin typeface="Arial" panose="020B0604020202020204" pitchFamily="34" charset="0"/>
              </a:rPr>
              <a:t>Acidentes de origem elétrica:</a:t>
            </a:r>
            <a:endParaRPr lang="pt-BR" altLang="pt-BR" sz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a) causas diretas e indiretas;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b) discussão de casos;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14. </a:t>
            </a:r>
            <a:r>
              <a:rPr lang="pt-BR" altLang="pt-BR" sz="1000" dirty="0" smtClean="0">
                <a:solidFill>
                  <a:schemeClr val="bg1"/>
                </a:solidFill>
                <a:latin typeface="Arial" panose="020B0604020202020204" pitchFamily="34" charset="0"/>
              </a:rPr>
              <a:t>Primeiros socorros:</a:t>
            </a:r>
            <a:endParaRPr lang="pt-BR" altLang="pt-BR" sz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a) noções sobre lesões;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b) priorização do atendimento;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c) aplicação de respiração artificial;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d) massagem cardíaca;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e) técnicas para remoção e transporte de acidentados;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f) </a:t>
            </a:r>
            <a:r>
              <a:rPr lang="pt-BR" altLang="pt-BR" sz="1000" dirty="0" smtClean="0">
                <a:solidFill>
                  <a:schemeClr val="bg1"/>
                </a:solidFill>
                <a:latin typeface="Arial" panose="020B0604020202020204" pitchFamily="34" charset="0"/>
              </a:rPr>
              <a:t>práticas;</a:t>
            </a:r>
            <a:endParaRPr lang="pt-BR" altLang="pt-BR" sz="10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pt-BR" altLang="pt-BR" sz="1000" dirty="0">
                <a:solidFill>
                  <a:schemeClr val="bg1"/>
                </a:solidFill>
                <a:latin typeface="Arial" panose="020B0604020202020204" pitchFamily="34" charset="0"/>
              </a:rPr>
              <a:t>15. </a:t>
            </a:r>
            <a:r>
              <a:rPr lang="pt-BR" altLang="pt-BR" sz="1000" dirty="0" smtClean="0">
                <a:solidFill>
                  <a:schemeClr val="bg1"/>
                </a:solidFill>
                <a:latin typeface="Arial" panose="020B0604020202020204" pitchFamily="34" charset="0"/>
              </a:rPr>
              <a:t>Responsabilidades.</a:t>
            </a:r>
            <a:endParaRPr lang="pt-BR" altLang="pt-BR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2484438" y="51387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w Cen MT" panose="020B0602020104020603" pitchFamily="34" charset="0"/>
              </a:defRPr>
            </a:lvl1pPr>
            <a:lvl2pPr marL="742950" indent="-28575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w Cen MT" panose="020B0602020104020603" pitchFamily="34" charset="0"/>
              </a:defRPr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w Cen MT" panose="020B0602020104020603" pitchFamily="34" charset="0"/>
              </a:defRPr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5pPr>
            <a:lvl6pPr marL="25146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6pPr>
            <a:lvl7pPr marL="29718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7pPr>
            <a:lvl8pPr marL="34290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8pPr>
            <a:lvl9pPr marL="3886200" indent="-228600" defTabSz="4572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SzPct val="12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w Cen MT" panose="020B06020201040206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endParaRPr lang="pt-BR" altLang="pt-BR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217</TotalTime>
  <Words>489</Words>
  <Application>Microsoft Office PowerPoint</Application>
  <PresentationFormat>Apresentação na tela (4:3)</PresentationFormat>
  <Paragraphs>77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Monotype Sorts</vt:lpstr>
      <vt:lpstr>Times New Roman</vt:lpstr>
      <vt:lpstr>Trebuchet MS</vt:lpstr>
      <vt:lpstr>Tw Cen MT</vt:lpstr>
      <vt:lpstr>Circuito</vt:lpstr>
      <vt:lpstr>Apresentação do PowerPoint</vt:lpstr>
      <vt:lpstr>Apresentação do PowerPoint</vt:lpstr>
    </vt:vector>
  </TitlesOfParts>
  <Company>RDInformatica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.</dc:creator>
  <cp:lastModifiedBy>NOVAES</cp:lastModifiedBy>
  <cp:revision>29</cp:revision>
  <cp:lastPrinted>2024-09-23T16:35:53Z</cp:lastPrinted>
  <dcterms:created xsi:type="dcterms:W3CDTF">2010-04-14T13:15:34Z</dcterms:created>
  <dcterms:modified xsi:type="dcterms:W3CDTF">2025-02-03T11:53:17Z</dcterms:modified>
</cp:coreProperties>
</file>