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2" r:id="rId3"/>
  </p:sldIdLst>
  <p:sldSz cx="12192000" cy="6858000"/>
  <p:notesSz cx="6858000" cy="98742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660"/>
  </p:normalViewPr>
  <p:slideViewPr>
    <p:cSldViewPr snapToGrid="0">
      <p:cViewPr varScale="1">
        <p:scale>
          <a:sx n="65" d="100"/>
          <a:sy n="65" d="100"/>
        </p:scale>
        <p:origin x="27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9D760-9AAE-4DFE-84ED-C4A08DE11879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51388"/>
            <a:ext cx="5486400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37895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8EA9-8025-40FD-AFBA-70EEA83BC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55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57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21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38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1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84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94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8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49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01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56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56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/>
          <p:cNvSpPr/>
          <p:nvPr/>
        </p:nvSpPr>
        <p:spPr>
          <a:xfrm>
            <a:off x="154745" y="909570"/>
            <a:ext cx="6587799" cy="5731375"/>
          </a:xfrm>
          <a:prstGeom prst="rtTriangle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 l="-5000" r="-3000"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A8D4574-4357-4CAE-8D93-FBD3D02A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568" y="909570"/>
            <a:ext cx="558931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3524D5-ECBB-4717-8FA6-14E6CD8B9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852" y="2169399"/>
            <a:ext cx="6954876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lvl="2" algn="just" eaLnBrk="1" hangingPunct="1"/>
            <a:r>
              <a:rPr lang="pt-BR" altLang="pt-BR" dirty="0">
                <a:latin typeface="Arial" panose="020B0604020202020204" pitchFamily="34" charset="0"/>
              </a:rPr>
              <a:t>Certificamos que </a:t>
            </a:r>
            <a:r>
              <a:rPr lang="pt-BR" altLang="pt-BR" b="1" dirty="0" smtClean="0">
                <a:latin typeface="Arial" panose="020B0604020202020204" pitchFamily="34" charset="0"/>
              </a:rPr>
              <a:t>{{NOME</a:t>
            </a:r>
            <a:r>
              <a:rPr lang="pt-BR" altLang="pt-BR" b="1" dirty="0" smtClean="0">
                <a:latin typeface="Arial" panose="020B0604020202020204" pitchFamily="34" charset="0"/>
              </a:rPr>
              <a:t>}}</a:t>
            </a:r>
            <a:r>
              <a:rPr lang="pt-BR" altLang="pt-BR" dirty="0" smtClean="0">
                <a:latin typeface="Arial" panose="020B0604020202020204" pitchFamily="34" charset="0"/>
              </a:rPr>
              <a:t>, portador </a:t>
            </a:r>
            <a:r>
              <a:rPr lang="pt-BR" altLang="pt-BR" smtClean="0">
                <a:latin typeface="Arial" panose="020B0604020202020204" pitchFamily="34" charset="0"/>
              </a:rPr>
              <a:t>do CPF </a:t>
            </a:r>
            <a:r>
              <a:rPr lang="pt-BR" altLang="pt-BR" dirty="0" smtClean="0">
                <a:latin typeface="Arial" panose="020B0604020202020204" pitchFamily="34" charset="0"/>
              </a:rPr>
              <a:t>nº {{CPF}}, </a:t>
            </a:r>
            <a:r>
              <a:rPr lang="pt-BR" altLang="pt-BR" dirty="0">
                <a:latin typeface="Arial" panose="020B0604020202020204" pitchFamily="34" charset="0"/>
              </a:rPr>
              <a:t>concluiu com aproveitamento o </a:t>
            </a:r>
            <a:r>
              <a:rPr lang="pt-BR" altLang="pt-BR" b="1" dirty="0">
                <a:latin typeface="Arial" panose="020B0604020202020204" pitchFamily="34" charset="0"/>
              </a:rPr>
              <a:t>Treinamento de Equipamento de Proteção Individual – Norma Regulamentadora 06 </a:t>
            </a:r>
            <a:r>
              <a:rPr lang="pt-BR" altLang="pt-BR" dirty="0">
                <a:latin typeface="Arial" panose="020B0604020202020204" pitchFamily="34" charset="0"/>
              </a:rPr>
              <a:t>com carga horária de 04 (quatro) horas.</a:t>
            </a:r>
          </a:p>
          <a:p>
            <a:pPr lvl="2" eaLnBrk="1" hangingPunct="1"/>
            <a:endParaRPr lang="pt-BR" altLang="pt-BR" i="1" dirty="0">
              <a:latin typeface="Arial" panose="020B0604020202020204" pitchFamily="34" charset="0"/>
            </a:endParaRPr>
          </a:p>
          <a:p>
            <a:pPr lvl="3" algn="ctr" eaLnBrk="1" hangingPunct="1"/>
            <a:endParaRPr lang="pt-BR" altLang="pt-BR" sz="1400" i="1" u="sng" dirty="0" smtClean="0"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 dirty="0" smtClean="0">
                <a:latin typeface="Arial" panose="020B0604020202020204" pitchFamily="34" charset="0"/>
              </a:rPr>
              <a:t>São </a:t>
            </a:r>
            <a:r>
              <a:rPr lang="pt-BR" altLang="pt-BR" sz="1400" dirty="0">
                <a:latin typeface="Arial" panose="020B0604020202020204" pitchFamily="34" charset="0"/>
              </a:rPr>
              <a:t>Carlos, </a:t>
            </a:r>
            <a:r>
              <a:rPr lang="pt-BR" altLang="pt-BR" sz="1400" dirty="0" smtClean="0">
                <a:latin typeface="Arial" panose="020B0604020202020204" pitchFamily="34" charset="0"/>
              </a:rPr>
              <a:t>{{DATA}}</a:t>
            </a:r>
            <a:endParaRPr lang="pt-BR" altLang="pt-BR" dirty="0">
              <a:latin typeface="Arial" panose="020B0604020202020204" pitchFamily="34" charset="0"/>
            </a:endParaRPr>
          </a:p>
        </p:txBody>
      </p:sp>
      <p:pic>
        <p:nvPicPr>
          <p:cNvPr id="5" name="Imagem 1">
            <a:extLst>
              <a:ext uri="{FF2B5EF4-FFF2-40B4-BE49-F238E27FC236}">
                <a16:creationId xmlns:a16="http://schemas.microsoft.com/office/drawing/2014/main" id="{51ECFD31-101B-493A-8DA9-313EBC10BB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966" y="289090"/>
            <a:ext cx="1824259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2">
            <a:extLst>
              <a:ext uri="{FF2B5EF4-FFF2-40B4-BE49-F238E27FC236}">
                <a16:creationId xmlns:a16="http://schemas.microsoft.com/office/drawing/2014/main" id="{41F94026-D4F7-4974-A67A-930D4481D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035" y="5180673"/>
            <a:ext cx="321241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sz="1050" dirty="0" smtClean="0">
                <a:latin typeface="Arial" panose="020B0604020202020204" pitchFamily="34" charset="0"/>
              </a:rPr>
              <a:t>________________________________ </a:t>
            </a:r>
          </a:p>
          <a:p>
            <a:pPr algn="ctr" eaLnBrk="1" hangingPunct="1"/>
            <a:r>
              <a:rPr lang="pt-BR" altLang="pt-BR" sz="1200" dirty="0" smtClean="0">
                <a:latin typeface="Arial" panose="020B0604020202020204" pitchFamily="34" charset="0"/>
              </a:rPr>
              <a:t>Concluinte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41F94026-D4F7-4974-A67A-930D4481D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9619" y="5180673"/>
            <a:ext cx="3212416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sz="1050" dirty="0" smtClean="0">
                <a:latin typeface="Arial" panose="020B0604020202020204" pitchFamily="34" charset="0"/>
              </a:rPr>
              <a:t>________________________________ </a:t>
            </a:r>
          </a:p>
          <a:p>
            <a:pPr algn="ctr"/>
            <a:r>
              <a:rPr lang="pt-BR" altLang="pt-BR" sz="1200" dirty="0">
                <a:latin typeface="Arial" panose="020B0604020202020204" pitchFamily="34" charset="0"/>
              </a:rPr>
              <a:t>Gustavo Almeida Frata </a:t>
            </a:r>
          </a:p>
          <a:p>
            <a:pPr algn="ctr"/>
            <a:r>
              <a:rPr lang="pt-BR" altLang="pt-BR" sz="1200" dirty="0">
                <a:latin typeface="Arial" panose="020B0604020202020204" pitchFamily="34" charset="0"/>
              </a:rPr>
              <a:t>Engenheiro de Segurança do Trabalho</a:t>
            </a:r>
          </a:p>
          <a:p>
            <a:pPr algn="ctr"/>
            <a:r>
              <a:rPr lang="pt-BR" altLang="pt-BR" sz="1200" dirty="0">
                <a:latin typeface="Arial" panose="020B0604020202020204" pitchFamily="34" charset="0"/>
              </a:rPr>
              <a:t>CREA 5063417801</a:t>
            </a:r>
          </a:p>
          <a:p>
            <a:pPr algn="ctr"/>
            <a:r>
              <a:rPr lang="pt-BR" altLang="pt-BR" sz="1200" dirty="0">
                <a:latin typeface="Arial" panose="020B0604020202020204" pitchFamily="34" charset="0"/>
              </a:rPr>
              <a:t>Instrutor</a:t>
            </a:r>
          </a:p>
          <a:p>
            <a:pPr algn="ctr"/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>
            <a:extLst>
              <a:ext uri="{FF2B5EF4-FFF2-40B4-BE49-F238E27FC236}">
                <a16:creationId xmlns:a16="http://schemas.microsoft.com/office/drawing/2014/main" id="{51ECFD31-101B-493A-8DA9-313EBC10B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156" y="268402"/>
            <a:ext cx="182425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BB5C79B4-4E4F-4A67-B43B-8811E71F0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116" y="648077"/>
            <a:ext cx="7644040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sz="2000" b="1" dirty="0">
                <a:latin typeface="Arial" panose="020B0604020202020204" pitchFamily="34" charset="0"/>
              </a:rPr>
              <a:t>CURSO DE NR-06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altLang="pt-BR" sz="2000" b="1" dirty="0">
                <a:latin typeface="Arial" panose="020B0604020202020204" pitchFamily="34" charset="0"/>
              </a:rPr>
              <a:t>EQUIPAMENTO DE PROTEÇÃO INDIVIDUAL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altLang="pt-BR" sz="2000" b="1" dirty="0">
                <a:latin typeface="Arial" panose="020B0604020202020204" pitchFamily="34" charset="0"/>
              </a:rPr>
              <a:t>04 </a:t>
            </a:r>
            <a:r>
              <a:rPr lang="pt-BR" altLang="pt-BR" sz="2000" b="1" dirty="0" smtClean="0">
                <a:latin typeface="Arial" panose="020B0604020202020204" pitchFamily="34" charset="0"/>
              </a:rPr>
              <a:t>HORAS</a:t>
            </a:r>
            <a:endParaRPr lang="pt-BR" altLang="pt-BR" sz="2000" b="1" dirty="0"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3E9B07B-42D3-4AEE-9FB0-3A0FC598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843" y="2332670"/>
            <a:ext cx="831258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b="1" dirty="0">
                <a:latin typeface="Arial" panose="020B0604020202020204" pitchFamily="34" charset="0"/>
              </a:rPr>
              <a:t>CONTEÚDO </a:t>
            </a:r>
            <a:r>
              <a:rPr lang="pt-BR" altLang="pt-BR" b="1" dirty="0" smtClean="0">
                <a:latin typeface="Arial" panose="020B0604020202020204" pitchFamily="34" charset="0"/>
              </a:rPr>
              <a:t>PROGRAMÁTICO</a:t>
            </a:r>
          </a:p>
          <a:p>
            <a:pPr eaLnBrk="1" hangingPunct="1"/>
            <a:endParaRPr lang="pt-BR" altLang="pt-BR" b="1" dirty="0">
              <a:latin typeface="Arial" panose="020B0604020202020204" pitchFamily="34" charset="0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Diretrizes Gerais sobre equipamentos de Segurança de Proteção Individual;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Certificado de Aprovação – CA;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Responsabilidades da empresa e do colaborador;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Responsabilidades dos fabricantes e importadores;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Da Competência do Ministério do Trabalho e Emprego/MTE;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Restauração, lavagem e higienização de EPI;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Fornecimento de EPI adequados conforme ANEXO I na NR-06;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Riscos por não usar os </a:t>
            </a: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EPI´s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Ficha de controle de </a:t>
            </a: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EPI’s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endParaRPr lang="pt-BR" altLang="pt-BR" b="1" dirty="0"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EE2308-4440-424D-ABE8-2BC7160D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393" y="2521189"/>
            <a:ext cx="724138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6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600" dirty="0"/>
          </a:p>
        </p:txBody>
      </p:sp>
    </p:spTree>
    <p:extLst>
      <p:ext uri="{BB962C8B-B14F-4D97-AF65-F5344CB8AC3E}">
        <p14:creationId xmlns:p14="http://schemas.microsoft.com/office/powerpoint/2010/main" val="12564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147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Monotype Sorts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NOVAES</cp:lastModifiedBy>
  <cp:revision>45</cp:revision>
  <cp:lastPrinted>2024-10-23T18:17:57Z</cp:lastPrinted>
  <dcterms:created xsi:type="dcterms:W3CDTF">2023-11-06T14:51:41Z</dcterms:created>
  <dcterms:modified xsi:type="dcterms:W3CDTF">2025-04-24T15:53:30Z</dcterms:modified>
</cp:coreProperties>
</file>