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5" r:id="rId10"/>
    <p:sldId id="261" r:id="rId11"/>
    <p:sldId id="266" r:id="rId12"/>
    <p:sldId id="267" r:id="rId13"/>
    <p:sldId id="268" r:id="rId14"/>
    <p:sldId id="270" r:id="rId15"/>
    <p:sldId id="271" r:id="rId16"/>
    <p:sldId id="269" r:id="rId17"/>
    <p:sldId id="272" r:id="rId18"/>
  </p:sldIdLst>
  <p:sldSz cx="12599988" cy="8999538"/>
  <p:notesSz cx="6858000" cy="9144000"/>
  <p:defaultTextStyle>
    <a:defPPr>
      <a:defRPr lang="es-CO"/>
    </a:defPPr>
    <a:lvl1pPr marL="0" algn="l" defTabSz="983803" rtl="0" eaLnBrk="1" latinLnBrk="0" hangingPunct="1">
      <a:defRPr sz="1937" kern="1200">
        <a:solidFill>
          <a:schemeClr val="tx1"/>
        </a:solidFill>
        <a:latin typeface="+mn-lt"/>
        <a:ea typeface="+mn-ea"/>
        <a:cs typeface="+mn-cs"/>
      </a:defRPr>
    </a:lvl1pPr>
    <a:lvl2pPr marL="491901" algn="l" defTabSz="983803" rtl="0" eaLnBrk="1" latinLnBrk="0" hangingPunct="1">
      <a:defRPr sz="1937" kern="1200">
        <a:solidFill>
          <a:schemeClr val="tx1"/>
        </a:solidFill>
        <a:latin typeface="+mn-lt"/>
        <a:ea typeface="+mn-ea"/>
        <a:cs typeface="+mn-cs"/>
      </a:defRPr>
    </a:lvl2pPr>
    <a:lvl3pPr marL="983803" algn="l" defTabSz="983803" rtl="0" eaLnBrk="1" latinLnBrk="0" hangingPunct="1">
      <a:defRPr sz="1937" kern="1200">
        <a:solidFill>
          <a:schemeClr val="tx1"/>
        </a:solidFill>
        <a:latin typeface="+mn-lt"/>
        <a:ea typeface="+mn-ea"/>
        <a:cs typeface="+mn-cs"/>
      </a:defRPr>
    </a:lvl3pPr>
    <a:lvl4pPr marL="1475704" algn="l" defTabSz="983803" rtl="0" eaLnBrk="1" latinLnBrk="0" hangingPunct="1">
      <a:defRPr sz="1937" kern="1200">
        <a:solidFill>
          <a:schemeClr val="tx1"/>
        </a:solidFill>
        <a:latin typeface="+mn-lt"/>
        <a:ea typeface="+mn-ea"/>
        <a:cs typeface="+mn-cs"/>
      </a:defRPr>
    </a:lvl4pPr>
    <a:lvl5pPr marL="1967606" algn="l" defTabSz="983803" rtl="0" eaLnBrk="1" latinLnBrk="0" hangingPunct="1">
      <a:defRPr sz="1937" kern="1200">
        <a:solidFill>
          <a:schemeClr val="tx1"/>
        </a:solidFill>
        <a:latin typeface="+mn-lt"/>
        <a:ea typeface="+mn-ea"/>
        <a:cs typeface="+mn-cs"/>
      </a:defRPr>
    </a:lvl5pPr>
    <a:lvl6pPr marL="2459507" algn="l" defTabSz="983803" rtl="0" eaLnBrk="1" latinLnBrk="0" hangingPunct="1">
      <a:defRPr sz="1937" kern="1200">
        <a:solidFill>
          <a:schemeClr val="tx1"/>
        </a:solidFill>
        <a:latin typeface="+mn-lt"/>
        <a:ea typeface="+mn-ea"/>
        <a:cs typeface="+mn-cs"/>
      </a:defRPr>
    </a:lvl6pPr>
    <a:lvl7pPr marL="2951409" algn="l" defTabSz="983803" rtl="0" eaLnBrk="1" latinLnBrk="0" hangingPunct="1">
      <a:defRPr sz="1937" kern="1200">
        <a:solidFill>
          <a:schemeClr val="tx1"/>
        </a:solidFill>
        <a:latin typeface="+mn-lt"/>
        <a:ea typeface="+mn-ea"/>
        <a:cs typeface="+mn-cs"/>
      </a:defRPr>
    </a:lvl7pPr>
    <a:lvl8pPr marL="3443310" algn="l" defTabSz="983803" rtl="0" eaLnBrk="1" latinLnBrk="0" hangingPunct="1">
      <a:defRPr sz="1937" kern="1200">
        <a:solidFill>
          <a:schemeClr val="tx1"/>
        </a:solidFill>
        <a:latin typeface="+mn-lt"/>
        <a:ea typeface="+mn-ea"/>
        <a:cs typeface="+mn-cs"/>
      </a:defRPr>
    </a:lvl8pPr>
    <a:lvl9pPr marL="3935212" algn="l" defTabSz="983803" rtl="0" eaLnBrk="1" latinLnBrk="0" hangingPunct="1">
      <a:defRPr sz="19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5B9BD5"/>
    <a:srgbClr val="006699"/>
    <a:srgbClr val="FFCC00"/>
    <a:srgbClr val="A50021"/>
    <a:srgbClr val="339966"/>
    <a:srgbClr val="003366"/>
    <a:srgbClr val="008000"/>
    <a:srgbClr val="6666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2" autoAdjust="0"/>
    <p:restoredTop sz="94660"/>
  </p:normalViewPr>
  <p:slideViewPr>
    <p:cSldViewPr snapToGrid="0">
      <p:cViewPr varScale="1">
        <p:scale>
          <a:sx n="56" d="100"/>
          <a:sy n="56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472842"/>
            <a:ext cx="1070999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726842"/>
            <a:ext cx="9449991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30E3-91FE-42DC-BD75-30B81289C3B6}" type="datetimeFigureOut">
              <a:rPr lang="es-CO" smtClean="0"/>
              <a:t>17/07/2020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82F-7AA8-42D4-B968-64DFD47744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30E3-91FE-42DC-BD75-30B81289C3B6}" type="datetimeFigureOut">
              <a:rPr lang="es-CO" smtClean="0"/>
              <a:t>17/07/2020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82F-7AA8-42D4-B968-64DFD47744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763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79142"/>
            <a:ext cx="2716872" cy="762669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479142"/>
            <a:ext cx="7993117" cy="762669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30E3-91FE-42DC-BD75-30B81289C3B6}" type="datetimeFigureOut">
              <a:rPr lang="es-CO" smtClean="0"/>
              <a:t>17/07/2020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82F-7AA8-42D4-B968-64DFD47744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893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30E3-91FE-42DC-BD75-30B81289C3B6}" type="datetimeFigureOut">
              <a:rPr lang="es-CO" smtClean="0"/>
              <a:t>17/07/2020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82F-7AA8-42D4-B968-64DFD47744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198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243638"/>
            <a:ext cx="108674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6022610"/>
            <a:ext cx="108674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30E3-91FE-42DC-BD75-30B81289C3B6}" type="datetimeFigureOut">
              <a:rPr lang="es-CO" smtClean="0"/>
              <a:t>17/07/2020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82F-7AA8-42D4-B968-64DFD47744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74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395710"/>
            <a:ext cx="5354995" cy="571012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395710"/>
            <a:ext cx="5354995" cy="571012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30E3-91FE-42DC-BD75-30B81289C3B6}" type="datetimeFigureOut">
              <a:rPr lang="es-CO" smtClean="0"/>
              <a:t>17/07/2020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82F-7AA8-42D4-B968-64DFD47744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309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79144"/>
            <a:ext cx="10867490" cy="173949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206137"/>
            <a:ext cx="53303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287331"/>
            <a:ext cx="5330385" cy="483516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206137"/>
            <a:ext cx="535663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287331"/>
            <a:ext cx="5356636" cy="483516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30E3-91FE-42DC-BD75-30B81289C3B6}" type="datetimeFigureOut">
              <a:rPr lang="es-CO" smtClean="0"/>
              <a:t>17/07/2020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82F-7AA8-42D4-B968-64DFD47744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566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30E3-91FE-42DC-BD75-30B81289C3B6}" type="datetimeFigureOut">
              <a:rPr lang="es-CO" smtClean="0"/>
              <a:t>17/07/2020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82F-7AA8-42D4-B968-64DFD47744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85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30E3-91FE-42DC-BD75-30B81289C3B6}" type="datetimeFigureOut">
              <a:rPr lang="es-CO" smtClean="0"/>
              <a:t>17/07/2020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82F-7AA8-42D4-B968-64DFD47744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94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99969"/>
            <a:ext cx="4063824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295769"/>
            <a:ext cx="6378744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699862"/>
            <a:ext cx="4063824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30E3-91FE-42DC-BD75-30B81289C3B6}" type="datetimeFigureOut">
              <a:rPr lang="es-CO" smtClean="0"/>
              <a:t>17/07/2020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82F-7AA8-42D4-B968-64DFD47744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41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99969"/>
            <a:ext cx="4063824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295769"/>
            <a:ext cx="6378744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699862"/>
            <a:ext cx="4063824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30E3-91FE-42DC-BD75-30B81289C3B6}" type="datetimeFigureOut">
              <a:rPr lang="es-CO" smtClean="0"/>
              <a:t>17/07/2020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82F-7AA8-42D4-B968-64DFD47744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546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79144"/>
            <a:ext cx="108674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395710"/>
            <a:ext cx="108674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8341240"/>
            <a:ext cx="283499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30E3-91FE-42DC-BD75-30B81289C3B6}" type="datetimeFigureOut">
              <a:rPr lang="es-CO" smtClean="0"/>
              <a:t>17/07/2020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8341240"/>
            <a:ext cx="42524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8341240"/>
            <a:ext cx="283499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6A82F-7AA8-42D4-B968-64DFD47744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17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67.png"/><Relationship Id="rId9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512" y="3505065"/>
            <a:ext cx="2162175" cy="18002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047" y="3739499"/>
            <a:ext cx="1914525" cy="13811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855833" y="5120622"/>
            <a:ext cx="2805535" cy="68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Vecindad de Von Neumann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983045" y="5120622"/>
            <a:ext cx="2119086" cy="68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Vecindad de Moore</a:t>
            </a:r>
          </a:p>
        </p:txBody>
      </p:sp>
    </p:spTree>
    <p:extLst>
      <p:ext uri="{BB962C8B-B14F-4D97-AF65-F5344CB8AC3E}">
        <p14:creationId xmlns:p14="http://schemas.microsoft.com/office/powerpoint/2010/main" val="420370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195332" y="3904453"/>
            <a:ext cx="1374723" cy="1395124"/>
          </a:xfrm>
          <a:prstGeom prst="ellipse">
            <a:avLst/>
          </a:prstGeom>
          <a:solidFill>
            <a:srgbClr val="FFCC00">
              <a:alpha val="63922"/>
            </a:srgbClr>
          </a:solidFill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3708520" y="4248072"/>
            <a:ext cx="348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bg1"/>
                </a:solidFill>
                <a:latin typeface="Britannic Bold" panose="020B0903060703020204" pitchFamily="34" charset="0"/>
              </a:rPr>
              <a:t>S</a:t>
            </a:r>
          </a:p>
        </p:txBody>
      </p:sp>
      <p:sp>
        <p:nvSpPr>
          <p:cNvPr id="6" name="Elipse 5"/>
          <p:cNvSpPr/>
          <p:nvPr/>
        </p:nvSpPr>
        <p:spPr>
          <a:xfrm>
            <a:off x="7753762" y="3910805"/>
            <a:ext cx="1406053" cy="1395123"/>
          </a:xfrm>
          <a:prstGeom prst="ellipse">
            <a:avLst/>
          </a:prstGeom>
          <a:solidFill>
            <a:srgbClr val="009900">
              <a:alpha val="63922"/>
            </a:srgbClr>
          </a:solidFill>
          <a:ln>
            <a:solidFill>
              <a:srgbClr val="00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8295343" y="4254419"/>
            <a:ext cx="348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bg1"/>
                </a:solidFill>
                <a:latin typeface="Britannic Bold" panose="020B0903060703020204" pitchFamily="34" charset="0"/>
              </a:rPr>
              <a:t>R</a:t>
            </a:r>
          </a:p>
        </p:txBody>
      </p:sp>
      <p:sp>
        <p:nvSpPr>
          <p:cNvPr id="8" name="Elipse 7"/>
          <p:cNvSpPr/>
          <p:nvPr/>
        </p:nvSpPr>
        <p:spPr>
          <a:xfrm>
            <a:off x="5471608" y="1979299"/>
            <a:ext cx="1380599" cy="1395123"/>
          </a:xfrm>
          <a:prstGeom prst="ellipse">
            <a:avLst/>
          </a:prstGeom>
          <a:solidFill>
            <a:srgbClr val="FF0000">
              <a:alpha val="63922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987736" y="2322913"/>
            <a:ext cx="348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bg1"/>
                </a:solidFill>
                <a:latin typeface="Britannic Bold" panose="020B0903060703020204" pitchFamily="34" charset="0"/>
              </a:rPr>
              <a:t>I</a:t>
            </a:r>
          </a:p>
        </p:txBody>
      </p:sp>
      <p:sp>
        <p:nvSpPr>
          <p:cNvPr id="29" name="Elipse 28"/>
          <p:cNvSpPr/>
          <p:nvPr/>
        </p:nvSpPr>
        <p:spPr>
          <a:xfrm>
            <a:off x="5471608" y="5781289"/>
            <a:ext cx="1380599" cy="1395123"/>
          </a:xfrm>
          <a:prstGeom prst="ellipse">
            <a:avLst/>
          </a:prstGeom>
          <a:solidFill>
            <a:schemeClr val="accent3">
              <a:lumMod val="60000"/>
              <a:lumOff val="40000"/>
              <a:alpha val="63922"/>
            </a:schemeClr>
          </a:solidFill>
          <a:ln w="190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/>
          <p:cNvSpPr txBox="1"/>
          <p:nvPr/>
        </p:nvSpPr>
        <p:spPr>
          <a:xfrm>
            <a:off x="5987736" y="6124903"/>
            <a:ext cx="348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bg1"/>
                </a:solidFill>
                <a:latin typeface="Britannic Bold" panose="020B0903060703020204" pitchFamily="34" charset="0"/>
              </a:rPr>
              <a:t>D</a:t>
            </a:r>
          </a:p>
        </p:txBody>
      </p:sp>
      <p:cxnSp>
        <p:nvCxnSpPr>
          <p:cNvPr id="49" name="Conector curvado 48"/>
          <p:cNvCxnSpPr/>
          <p:nvPr/>
        </p:nvCxnSpPr>
        <p:spPr>
          <a:xfrm rot="5400000" flipH="1" flipV="1">
            <a:off x="3983112" y="2576439"/>
            <a:ext cx="1072766" cy="1273604"/>
          </a:xfrm>
          <a:prstGeom prst="curved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curvado 51"/>
          <p:cNvCxnSpPr/>
          <p:nvPr/>
        </p:nvCxnSpPr>
        <p:spPr>
          <a:xfrm>
            <a:off x="7167518" y="2676858"/>
            <a:ext cx="1289271" cy="1072766"/>
          </a:xfrm>
          <a:prstGeom prst="curved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curvado 56"/>
          <p:cNvCxnSpPr/>
          <p:nvPr/>
        </p:nvCxnSpPr>
        <p:spPr>
          <a:xfrm rot="10800000">
            <a:off x="3882692" y="5467105"/>
            <a:ext cx="1273604" cy="1011745"/>
          </a:xfrm>
          <a:prstGeom prst="curved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curvado 59"/>
          <p:cNvCxnSpPr/>
          <p:nvPr/>
        </p:nvCxnSpPr>
        <p:spPr>
          <a:xfrm rot="5400000">
            <a:off x="7306278" y="5328341"/>
            <a:ext cx="1011746" cy="1289271"/>
          </a:xfrm>
          <a:prstGeom prst="curved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curvado 62"/>
          <p:cNvCxnSpPr/>
          <p:nvPr/>
        </p:nvCxnSpPr>
        <p:spPr>
          <a:xfrm rot="16200000" flipH="1">
            <a:off x="5439028" y="4583043"/>
            <a:ext cx="1445761" cy="2"/>
          </a:xfrm>
          <a:prstGeom prst="curvedConnector3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curvado 65"/>
          <p:cNvCxnSpPr/>
          <p:nvPr/>
        </p:nvCxnSpPr>
        <p:spPr>
          <a:xfrm rot="16200000" flipH="1">
            <a:off x="5048894" y="4669876"/>
            <a:ext cx="855484" cy="745158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curvado 72"/>
          <p:cNvCxnSpPr/>
          <p:nvPr/>
        </p:nvCxnSpPr>
        <p:spPr>
          <a:xfrm rot="16200000" flipH="1">
            <a:off x="8660211" y="4609284"/>
            <a:ext cx="986502" cy="12700"/>
          </a:xfrm>
          <a:prstGeom prst="curvedConnector5">
            <a:avLst>
              <a:gd name="adj1" fmla="val -23173"/>
              <a:gd name="adj2" fmla="val 3385228"/>
              <a:gd name="adj3" fmla="val 123173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curvado 78"/>
          <p:cNvCxnSpPr/>
          <p:nvPr/>
        </p:nvCxnSpPr>
        <p:spPr>
          <a:xfrm rot="5400000" flipH="1">
            <a:off x="2695726" y="4602014"/>
            <a:ext cx="986502" cy="12700"/>
          </a:xfrm>
          <a:prstGeom prst="curvedConnector5">
            <a:avLst>
              <a:gd name="adj1" fmla="val -23173"/>
              <a:gd name="adj2" fmla="val 2722118"/>
              <a:gd name="adj3" fmla="val 123173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curvado 85"/>
          <p:cNvCxnSpPr/>
          <p:nvPr/>
        </p:nvCxnSpPr>
        <p:spPr>
          <a:xfrm rot="16200000" flipH="1">
            <a:off x="6161907" y="6694642"/>
            <a:ext cx="12700" cy="976231"/>
          </a:xfrm>
          <a:prstGeom prst="curvedConnector3">
            <a:avLst>
              <a:gd name="adj1" fmla="val 3657024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curvado 89"/>
          <p:cNvCxnSpPr/>
          <p:nvPr/>
        </p:nvCxnSpPr>
        <p:spPr>
          <a:xfrm rot="16200000" flipV="1">
            <a:off x="6169869" y="1503883"/>
            <a:ext cx="12700" cy="976231"/>
          </a:xfrm>
          <a:prstGeom prst="curvedConnector3">
            <a:avLst>
              <a:gd name="adj1" fmla="val 3408748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/>
              <p:cNvSpPr txBox="1"/>
              <p:nvPr/>
            </p:nvSpPr>
            <p:spPr>
              <a:xfrm>
                <a:off x="4056864" y="6306057"/>
                <a:ext cx="359927" cy="5961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>
                  <a:ea typeface="Cambria Math" panose="02040503050406030204" pitchFamily="18" charset="0"/>
                </a:endParaRP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97" name="Cuadro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864" y="6306057"/>
                <a:ext cx="359927" cy="596189"/>
              </a:xfrm>
              <a:prstGeom prst="rect">
                <a:avLst/>
              </a:prstGeom>
              <a:blipFill>
                <a:blip r:embed="rId2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/>
              <p:cNvSpPr txBox="1"/>
              <p:nvPr/>
            </p:nvSpPr>
            <p:spPr>
              <a:xfrm>
                <a:off x="5100206" y="5085900"/>
                <a:ext cx="358624" cy="596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>
                  <a:ea typeface="Cambria Math" panose="02040503050406030204" pitchFamily="18" charset="0"/>
                </a:endParaRP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98" name="Cuadro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06" y="5085900"/>
                <a:ext cx="358624" cy="596189"/>
              </a:xfrm>
              <a:prstGeom prst="rect">
                <a:avLst/>
              </a:prstGeom>
              <a:blipFill>
                <a:blip r:embed="rId3"/>
                <a:stretch>
                  <a:fillRect l="-862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uadroTexto 98"/>
              <p:cNvSpPr txBox="1"/>
              <p:nvPr/>
            </p:nvSpPr>
            <p:spPr>
              <a:xfrm>
                <a:off x="6274078" y="4421316"/>
                <a:ext cx="358624" cy="596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>
                  <a:ea typeface="Cambria Math" panose="02040503050406030204" pitchFamily="18" charset="0"/>
                </a:endParaRP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99" name="Cuadro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078" y="4421316"/>
                <a:ext cx="358624" cy="596189"/>
              </a:xfrm>
              <a:prstGeom prst="rect">
                <a:avLst/>
              </a:prstGeom>
              <a:blipFill>
                <a:blip r:embed="rId4"/>
                <a:stretch>
                  <a:fillRect l="-84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/>
              <p:cNvSpPr txBox="1"/>
              <p:nvPr/>
            </p:nvSpPr>
            <p:spPr>
              <a:xfrm>
                <a:off x="7989524" y="6278791"/>
                <a:ext cx="358624" cy="596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>
                  <a:ea typeface="Cambria Math" panose="02040503050406030204" pitchFamily="18" charset="0"/>
                </a:endParaRP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100" name="Cuadro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524" y="6278791"/>
                <a:ext cx="358624" cy="596189"/>
              </a:xfrm>
              <a:prstGeom prst="rect">
                <a:avLst/>
              </a:prstGeom>
              <a:blipFill>
                <a:blip r:embed="rId5"/>
                <a:stretch>
                  <a:fillRect l="-862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/>
              <p:cNvSpPr txBox="1"/>
              <p:nvPr/>
            </p:nvSpPr>
            <p:spPr>
              <a:xfrm>
                <a:off x="4137151" y="2572977"/>
                <a:ext cx="214289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1" name="Cuadro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151" y="2572977"/>
                <a:ext cx="214289" cy="298095"/>
              </a:xfrm>
              <a:prstGeom prst="rect">
                <a:avLst/>
              </a:prstGeom>
              <a:blipFill>
                <a:blip r:embed="rId6"/>
                <a:stretch>
                  <a:fillRect l="-40000" r="-34286" b="-3265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/>
              <p:cNvSpPr txBox="1"/>
              <p:nvPr/>
            </p:nvSpPr>
            <p:spPr>
              <a:xfrm>
                <a:off x="7992310" y="2538357"/>
                <a:ext cx="212686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2" name="Cuadro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310" y="2538357"/>
                <a:ext cx="212686" cy="298095"/>
              </a:xfrm>
              <a:prstGeom prst="rect">
                <a:avLst/>
              </a:prstGeom>
              <a:blipFill>
                <a:blip r:embed="rId7"/>
                <a:stretch>
                  <a:fillRect l="-14286" r="-1142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02"/>
              <p:cNvSpPr txBox="1"/>
              <p:nvPr/>
            </p:nvSpPr>
            <p:spPr>
              <a:xfrm>
                <a:off x="5548452" y="1216508"/>
                <a:ext cx="1398973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1−(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3" name="Cuadro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452" y="1216508"/>
                <a:ext cx="1398973" cy="298095"/>
              </a:xfrm>
              <a:prstGeom prst="rect">
                <a:avLst/>
              </a:prstGeom>
              <a:blipFill>
                <a:blip r:embed="rId8"/>
                <a:stretch>
                  <a:fillRect l="-3478" r="-5652" b="-375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1434034" y="4476215"/>
                <a:ext cx="1400576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1−(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34" y="4476215"/>
                <a:ext cx="1400576" cy="298095"/>
              </a:xfrm>
              <a:prstGeom prst="rect">
                <a:avLst/>
              </a:prstGeom>
              <a:blipFill>
                <a:blip r:embed="rId9"/>
                <a:stretch>
                  <a:fillRect l="-3478" r="-6087" b="-3469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/>
              <p:cNvSpPr txBox="1"/>
              <p:nvPr/>
            </p:nvSpPr>
            <p:spPr>
              <a:xfrm>
                <a:off x="9663240" y="4463518"/>
                <a:ext cx="740972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5" name="Cuadro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240" y="4463518"/>
                <a:ext cx="740972" cy="298095"/>
              </a:xfrm>
              <a:prstGeom prst="rect">
                <a:avLst/>
              </a:prstGeom>
              <a:blipFill>
                <a:blip r:embed="rId10"/>
                <a:stretch>
                  <a:fillRect l="-7377" r="-2459" b="-2244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5857574" y="7651773"/>
                <a:ext cx="735201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574" y="7651773"/>
                <a:ext cx="735201" cy="298095"/>
              </a:xfrm>
              <a:prstGeom prst="rect">
                <a:avLst/>
              </a:prstGeom>
              <a:blipFill>
                <a:blip r:embed="rId11"/>
                <a:stretch>
                  <a:fillRect l="-7500" r="-2500" b="-2244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44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478069" y="2777924"/>
            <a:ext cx="1374723" cy="1395124"/>
          </a:xfrm>
          <a:prstGeom prst="ellipse">
            <a:avLst/>
          </a:prstGeom>
          <a:solidFill>
            <a:srgbClr val="FFCC00">
              <a:alpha val="63922"/>
            </a:srgbClr>
          </a:solidFill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3991257" y="3121544"/>
            <a:ext cx="348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bg1"/>
                </a:solidFill>
                <a:latin typeface="Britannic Bold" panose="020B0903060703020204" pitchFamily="34" charset="0"/>
              </a:rPr>
              <a:t>S</a:t>
            </a:r>
          </a:p>
        </p:txBody>
      </p:sp>
      <p:sp>
        <p:nvSpPr>
          <p:cNvPr id="6" name="Elipse 5"/>
          <p:cNvSpPr/>
          <p:nvPr/>
        </p:nvSpPr>
        <p:spPr>
          <a:xfrm>
            <a:off x="7454865" y="2777068"/>
            <a:ext cx="1380599" cy="1395123"/>
          </a:xfrm>
          <a:prstGeom prst="ellipse">
            <a:avLst/>
          </a:prstGeom>
          <a:solidFill>
            <a:srgbClr val="FF0000">
              <a:alpha val="63922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7970993" y="3120682"/>
            <a:ext cx="348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bg1"/>
                </a:solidFill>
                <a:latin typeface="Britannic Bold" panose="020B0903060703020204" pitchFamily="34" charset="0"/>
              </a:rPr>
              <a:t>I</a:t>
            </a:r>
          </a:p>
        </p:txBody>
      </p:sp>
      <p:sp>
        <p:nvSpPr>
          <p:cNvPr id="8" name="Elipse 7"/>
          <p:cNvSpPr/>
          <p:nvPr/>
        </p:nvSpPr>
        <p:spPr>
          <a:xfrm>
            <a:off x="5520111" y="5155926"/>
            <a:ext cx="1380599" cy="1395123"/>
          </a:xfrm>
          <a:prstGeom prst="ellipse">
            <a:avLst/>
          </a:prstGeom>
          <a:solidFill>
            <a:schemeClr val="accent3">
              <a:lumMod val="60000"/>
              <a:lumOff val="40000"/>
              <a:alpha val="63922"/>
            </a:schemeClr>
          </a:solidFill>
          <a:ln w="190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6036239" y="5499540"/>
            <a:ext cx="348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bg1"/>
                </a:solidFill>
                <a:latin typeface="Britannic Bold" panose="020B0903060703020204" pitchFamily="34" charset="0"/>
              </a:rPr>
              <a:t>D</a:t>
            </a:r>
          </a:p>
        </p:txBody>
      </p:sp>
      <p:cxnSp>
        <p:nvCxnSpPr>
          <p:cNvPr id="10" name="Conector curvado 9"/>
          <p:cNvCxnSpPr/>
          <p:nvPr/>
        </p:nvCxnSpPr>
        <p:spPr>
          <a:xfrm rot="5400000" flipH="1" flipV="1">
            <a:off x="6150413" y="1483349"/>
            <a:ext cx="12700" cy="2549349"/>
          </a:xfrm>
          <a:prstGeom prst="curvedConnector3">
            <a:avLst>
              <a:gd name="adj1" fmla="val 3408748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curvado 10"/>
          <p:cNvCxnSpPr/>
          <p:nvPr/>
        </p:nvCxnSpPr>
        <p:spPr>
          <a:xfrm rot="5400000">
            <a:off x="7049967" y="4601402"/>
            <a:ext cx="1407010" cy="1097163"/>
          </a:xfrm>
          <a:prstGeom prst="curved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curvado 11"/>
          <p:cNvCxnSpPr/>
          <p:nvPr/>
        </p:nvCxnSpPr>
        <p:spPr>
          <a:xfrm rot="16200000" flipH="1">
            <a:off x="8335865" y="3468274"/>
            <a:ext cx="986501" cy="12700"/>
          </a:xfrm>
          <a:prstGeom prst="curvedConnector5">
            <a:avLst>
              <a:gd name="adj1" fmla="val -23173"/>
              <a:gd name="adj2" fmla="val 4002992"/>
              <a:gd name="adj3" fmla="val 123173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curvado 12"/>
          <p:cNvCxnSpPr/>
          <p:nvPr/>
        </p:nvCxnSpPr>
        <p:spPr>
          <a:xfrm rot="5400000" flipH="1">
            <a:off x="2951173" y="3468274"/>
            <a:ext cx="986502" cy="12700"/>
          </a:xfrm>
          <a:prstGeom prst="curvedConnector5">
            <a:avLst>
              <a:gd name="adj1" fmla="val -23173"/>
              <a:gd name="adj2" fmla="val 3715228"/>
              <a:gd name="adj3" fmla="val 123173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curvado 13"/>
          <p:cNvCxnSpPr/>
          <p:nvPr/>
        </p:nvCxnSpPr>
        <p:spPr>
          <a:xfrm rot="16200000" flipH="1">
            <a:off x="6204059" y="6069277"/>
            <a:ext cx="12700" cy="976231"/>
          </a:xfrm>
          <a:prstGeom prst="curvedConnector3">
            <a:avLst>
              <a:gd name="adj1" fmla="val 3408748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6110735" y="1925542"/>
                <a:ext cx="214289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735" y="1925542"/>
                <a:ext cx="214289" cy="298095"/>
              </a:xfrm>
              <a:prstGeom prst="rect">
                <a:avLst/>
              </a:prstGeom>
              <a:blipFill>
                <a:blip r:embed="rId2"/>
                <a:stretch>
                  <a:fillRect l="-36111" r="-33333" b="-3061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curvado 15"/>
          <p:cNvCxnSpPr/>
          <p:nvPr/>
        </p:nvCxnSpPr>
        <p:spPr>
          <a:xfrm rot="10800000" flipV="1">
            <a:off x="5013335" y="3474625"/>
            <a:ext cx="2273708" cy="1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6110734" y="3551570"/>
                <a:ext cx="212686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734" y="3551570"/>
                <a:ext cx="212686" cy="298095"/>
              </a:xfrm>
              <a:prstGeom prst="rect">
                <a:avLst/>
              </a:prstGeom>
              <a:blipFill>
                <a:blip r:embed="rId3"/>
                <a:stretch>
                  <a:fillRect l="-14286" r="-1142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4932739" y="4559161"/>
                <a:ext cx="306879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39" y="4559161"/>
                <a:ext cx="306879" cy="298095"/>
              </a:xfrm>
              <a:prstGeom prst="rect">
                <a:avLst/>
              </a:prstGeom>
              <a:blipFill>
                <a:blip r:embed="rId4"/>
                <a:stretch>
                  <a:fillRect l="-17647" r="-5882" b="-2244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curvado 18"/>
          <p:cNvCxnSpPr/>
          <p:nvPr/>
        </p:nvCxnSpPr>
        <p:spPr>
          <a:xfrm rot="16200000" flipH="1">
            <a:off x="4796167" y="4082884"/>
            <a:ext cx="1120384" cy="952552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curvado 19"/>
          <p:cNvCxnSpPr/>
          <p:nvPr/>
        </p:nvCxnSpPr>
        <p:spPr>
          <a:xfrm rot="10800000">
            <a:off x="3857689" y="4353772"/>
            <a:ext cx="1361922" cy="1407010"/>
          </a:xfrm>
          <a:prstGeom prst="curved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/>
              <p:cNvSpPr txBox="1"/>
              <p:nvPr/>
            </p:nvSpPr>
            <p:spPr>
              <a:xfrm>
                <a:off x="3984727" y="5361041"/>
                <a:ext cx="301108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727" y="5361041"/>
                <a:ext cx="301108" cy="298095"/>
              </a:xfrm>
              <a:prstGeom prst="rect">
                <a:avLst/>
              </a:prstGeom>
              <a:blipFill>
                <a:blip r:embed="rId5"/>
                <a:stretch>
                  <a:fillRect l="-18367" r="-6122" b="-2244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/>
              <p:cNvSpPr txBox="1"/>
              <p:nvPr/>
            </p:nvSpPr>
            <p:spPr>
              <a:xfrm>
                <a:off x="8082990" y="5361040"/>
                <a:ext cx="749821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Cuadro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990" y="5361040"/>
                <a:ext cx="749821" cy="298095"/>
              </a:xfrm>
              <a:prstGeom prst="rect">
                <a:avLst/>
              </a:prstGeom>
              <a:blipFill>
                <a:blip r:embed="rId6"/>
                <a:stretch>
                  <a:fillRect l="-7317" r="-6504" b="-2244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/>
              <p:cNvSpPr txBox="1"/>
              <p:nvPr/>
            </p:nvSpPr>
            <p:spPr>
              <a:xfrm>
                <a:off x="1537505" y="3336123"/>
                <a:ext cx="1400576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1−(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Cuadro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505" y="3336123"/>
                <a:ext cx="1400576" cy="298095"/>
              </a:xfrm>
              <a:prstGeom prst="rect">
                <a:avLst/>
              </a:prstGeom>
              <a:blipFill>
                <a:blip r:embed="rId7"/>
                <a:stretch>
                  <a:fillRect l="-3478" r="-6087" b="-3469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/>
              <p:cNvSpPr txBox="1"/>
              <p:nvPr/>
            </p:nvSpPr>
            <p:spPr>
              <a:xfrm>
                <a:off x="9551484" y="3336123"/>
                <a:ext cx="1841914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1−(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484" y="3336123"/>
                <a:ext cx="1841914" cy="298095"/>
              </a:xfrm>
              <a:prstGeom prst="rect">
                <a:avLst/>
              </a:prstGeom>
              <a:blipFill>
                <a:blip r:embed="rId8"/>
                <a:stretch>
                  <a:fillRect l="-2649" r="-4305" b="-3469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5866855" y="7100698"/>
                <a:ext cx="735201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855" y="7100698"/>
                <a:ext cx="735201" cy="298095"/>
              </a:xfrm>
              <a:prstGeom prst="rect">
                <a:avLst/>
              </a:prstGeom>
              <a:blipFill>
                <a:blip r:embed="rId9"/>
                <a:stretch>
                  <a:fillRect l="-7438" r="-2479" b="-2244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965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195332" y="3904453"/>
            <a:ext cx="1374723" cy="1395124"/>
          </a:xfrm>
          <a:prstGeom prst="ellipse">
            <a:avLst/>
          </a:prstGeom>
          <a:solidFill>
            <a:srgbClr val="FFCC00">
              <a:alpha val="63922"/>
            </a:srgbClr>
          </a:solidFill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3708520" y="4248072"/>
            <a:ext cx="348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bg1"/>
                </a:solidFill>
                <a:latin typeface="Britannic Bold" panose="020B0903060703020204" pitchFamily="34" charset="0"/>
              </a:rPr>
              <a:t>S</a:t>
            </a:r>
          </a:p>
        </p:txBody>
      </p:sp>
      <p:sp>
        <p:nvSpPr>
          <p:cNvPr id="6" name="Elipse 5"/>
          <p:cNvSpPr/>
          <p:nvPr/>
        </p:nvSpPr>
        <p:spPr>
          <a:xfrm>
            <a:off x="7753762" y="3910805"/>
            <a:ext cx="1406053" cy="1395123"/>
          </a:xfrm>
          <a:prstGeom prst="ellipse">
            <a:avLst/>
          </a:prstGeom>
          <a:solidFill>
            <a:srgbClr val="009900">
              <a:alpha val="63922"/>
            </a:srgbClr>
          </a:solidFill>
          <a:ln>
            <a:solidFill>
              <a:srgbClr val="00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8295343" y="4254419"/>
            <a:ext cx="348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bg1"/>
                </a:solidFill>
                <a:latin typeface="Britannic Bold" panose="020B0903060703020204" pitchFamily="34" charset="0"/>
              </a:rPr>
              <a:t>R</a:t>
            </a:r>
          </a:p>
        </p:txBody>
      </p:sp>
      <p:sp>
        <p:nvSpPr>
          <p:cNvPr id="8" name="Elipse 7"/>
          <p:cNvSpPr/>
          <p:nvPr/>
        </p:nvSpPr>
        <p:spPr>
          <a:xfrm>
            <a:off x="5471608" y="1979299"/>
            <a:ext cx="1380599" cy="1395123"/>
          </a:xfrm>
          <a:prstGeom prst="ellipse">
            <a:avLst/>
          </a:prstGeom>
          <a:solidFill>
            <a:srgbClr val="FF0000">
              <a:alpha val="63922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987736" y="2322913"/>
            <a:ext cx="348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bg1"/>
                </a:solidFill>
                <a:latin typeface="Britannic Bold" panose="020B0903060703020204" pitchFamily="34" charset="0"/>
              </a:rPr>
              <a:t>I</a:t>
            </a:r>
          </a:p>
        </p:txBody>
      </p:sp>
      <p:sp>
        <p:nvSpPr>
          <p:cNvPr id="10" name="Elipse 9"/>
          <p:cNvSpPr/>
          <p:nvPr/>
        </p:nvSpPr>
        <p:spPr>
          <a:xfrm>
            <a:off x="5471608" y="5781289"/>
            <a:ext cx="1380599" cy="1395123"/>
          </a:xfrm>
          <a:prstGeom prst="ellipse">
            <a:avLst/>
          </a:prstGeom>
          <a:solidFill>
            <a:schemeClr val="accent3">
              <a:lumMod val="60000"/>
              <a:lumOff val="40000"/>
              <a:alpha val="63922"/>
            </a:schemeClr>
          </a:solidFill>
          <a:ln w="190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5987736" y="6124903"/>
            <a:ext cx="348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bg1"/>
                </a:solidFill>
                <a:latin typeface="Britannic Bold" panose="020B0903060703020204" pitchFamily="34" charset="0"/>
              </a:rPr>
              <a:t>D</a:t>
            </a:r>
          </a:p>
        </p:txBody>
      </p:sp>
      <p:cxnSp>
        <p:nvCxnSpPr>
          <p:cNvPr id="12" name="Conector curvado 11"/>
          <p:cNvCxnSpPr/>
          <p:nvPr/>
        </p:nvCxnSpPr>
        <p:spPr>
          <a:xfrm rot="5400000" flipH="1" flipV="1">
            <a:off x="3983112" y="2576439"/>
            <a:ext cx="1072766" cy="1273604"/>
          </a:xfrm>
          <a:prstGeom prst="curved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curvado 12"/>
          <p:cNvCxnSpPr/>
          <p:nvPr/>
        </p:nvCxnSpPr>
        <p:spPr>
          <a:xfrm>
            <a:off x="7167518" y="2676858"/>
            <a:ext cx="1289271" cy="1072766"/>
          </a:xfrm>
          <a:prstGeom prst="curved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curvado 13"/>
          <p:cNvCxnSpPr/>
          <p:nvPr/>
        </p:nvCxnSpPr>
        <p:spPr>
          <a:xfrm rot="10800000">
            <a:off x="3882692" y="5467105"/>
            <a:ext cx="1273604" cy="1011745"/>
          </a:xfrm>
          <a:prstGeom prst="curved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curvado 14"/>
          <p:cNvCxnSpPr/>
          <p:nvPr/>
        </p:nvCxnSpPr>
        <p:spPr>
          <a:xfrm rot="5400000">
            <a:off x="7306278" y="5328341"/>
            <a:ext cx="1011746" cy="1289271"/>
          </a:xfrm>
          <a:prstGeom prst="curved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curvado 15"/>
          <p:cNvCxnSpPr/>
          <p:nvPr/>
        </p:nvCxnSpPr>
        <p:spPr>
          <a:xfrm rot="16200000" flipH="1">
            <a:off x="5439028" y="4583043"/>
            <a:ext cx="1445761" cy="2"/>
          </a:xfrm>
          <a:prstGeom prst="curvedConnector3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curvado 16"/>
          <p:cNvCxnSpPr/>
          <p:nvPr/>
        </p:nvCxnSpPr>
        <p:spPr>
          <a:xfrm rot="16200000" flipH="1">
            <a:off x="5048894" y="4669876"/>
            <a:ext cx="855484" cy="745158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curvado 17"/>
          <p:cNvCxnSpPr/>
          <p:nvPr/>
        </p:nvCxnSpPr>
        <p:spPr>
          <a:xfrm rot="16200000" flipH="1">
            <a:off x="8660211" y="4609284"/>
            <a:ext cx="986502" cy="12700"/>
          </a:xfrm>
          <a:prstGeom prst="curvedConnector5">
            <a:avLst>
              <a:gd name="adj1" fmla="val -23173"/>
              <a:gd name="adj2" fmla="val 3385228"/>
              <a:gd name="adj3" fmla="val 123173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curvado 18"/>
          <p:cNvCxnSpPr/>
          <p:nvPr/>
        </p:nvCxnSpPr>
        <p:spPr>
          <a:xfrm rot="5400000" flipH="1">
            <a:off x="2695726" y="4602014"/>
            <a:ext cx="986502" cy="12700"/>
          </a:xfrm>
          <a:prstGeom prst="curvedConnector5">
            <a:avLst>
              <a:gd name="adj1" fmla="val -23173"/>
              <a:gd name="adj2" fmla="val 2722118"/>
              <a:gd name="adj3" fmla="val 123173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curvado 19"/>
          <p:cNvCxnSpPr/>
          <p:nvPr/>
        </p:nvCxnSpPr>
        <p:spPr>
          <a:xfrm rot="16200000" flipH="1">
            <a:off x="6161907" y="6694642"/>
            <a:ext cx="12700" cy="976231"/>
          </a:xfrm>
          <a:prstGeom prst="curvedConnector3">
            <a:avLst>
              <a:gd name="adj1" fmla="val 3657024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curvado 20"/>
          <p:cNvCxnSpPr/>
          <p:nvPr/>
        </p:nvCxnSpPr>
        <p:spPr>
          <a:xfrm rot="16200000" flipV="1">
            <a:off x="6169869" y="1503883"/>
            <a:ext cx="12700" cy="976231"/>
          </a:xfrm>
          <a:prstGeom prst="curvedConnector3">
            <a:avLst>
              <a:gd name="adj1" fmla="val 3408748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/>
              <p:cNvSpPr txBox="1"/>
              <p:nvPr/>
            </p:nvSpPr>
            <p:spPr>
              <a:xfrm>
                <a:off x="4056864" y="6306057"/>
                <a:ext cx="359927" cy="5961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>
                  <a:ea typeface="Cambria Math" panose="02040503050406030204" pitchFamily="18" charset="0"/>
                </a:endParaRP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22" name="Cuadro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864" y="6306057"/>
                <a:ext cx="359927" cy="596189"/>
              </a:xfrm>
              <a:prstGeom prst="rect">
                <a:avLst/>
              </a:prstGeom>
              <a:blipFill>
                <a:blip r:embed="rId2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/>
              <p:cNvSpPr txBox="1"/>
              <p:nvPr/>
            </p:nvSpPr>
            <p:spPr>
              <a:xfrm>
                <a:off x="5100206" y="5085900"/>
                <a:ext cx="358624" cy="596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>
                  <a:ea typeface="Cambria Math" panose="02040503050406030204" pitchFamily="18" charset="0"/>
                </a:endParaRP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23" name="Cuadro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06" y="5085900"/>
                <a:ext cx="358624" cy="596189"/>
              </a:xfrm>
              <a:prstGeom prst="rect">
                <a:avLst/>
              </a:prstGeom>
              <a:blipFill>
                <a:blip r:embed="rId3"/>
                <a:stretch>
                  <a:fillRect l="-862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/>
              <p:cNvSpPr txBox="1"/>
              <p:nvPr/>
            </p:nvSpPr>
            <p:spPr>
              <a:xfrm>
                <a:off x="6274077" y="4421316"/>
                <a:ext cx="795667" cy="596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CO" dirty="0">
                  <a:ea typeface="Cambria Math" panose="02040503050406030204" pitchFamily="18" charset="0"/>
                </a:endParaRP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077" y="4421316"/>
                <a:ext cx="795667" cy="596189"/>
              </a:xfrm>
              <a:prstGeom prst="rect">
                <a:avLst/>
              </a:prstGeom>
              <a:blipFill>
                <a:blip r:embed="rId4"/>
                <a:stretch>
                  <a:fillRect l="-3817" r="-305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7989524" y="6278791"/>
                <a:ext cx="358624" cy="596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>
                  <a:ea typeface="Cambria Math" panose="02040503050406030204" pitchFamily="18" charset="0"/>
                </a:endParaRP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524" y="6278791"/>
                <a:ext cx="358624" cy="596189"/>
              </a:xfrm>
              <a:prstGeom prst="rect">
                <a:avLst/>
              </a:prstGeom>
              <a:blipFill>
                <a:blip r:embed="rId5"/>
                <a:stretch>
                  <a:fillRect l="-862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>
                <a:off x="4137151" y="2572977"/>
                <a:ext cx="214289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151" y="2572977"/>
                <a:ext cx="214289" cy="298095"/>
              </a:xfrm>
              <a:prstGeom prst="rect">
                <a:avLst/>
              </a:prstGeom>
              <a:blipFill>
                <a:blip r:embed="rId6"/>
                <a:stretch>
                  <a:fillRect l="-40000" r="-34286" b="-3265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>
                <a:off x="7992310" y="2538357"/>
                <a:ext cx="212686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310" y="2538357"/>
                <a:ext cx="212686" cy="298095"/>
              </a:xfrm>
              <a:prstGeom prst="rect">
                <a:avLst/>
              </a:prstGeom>
              <a:blipFill>
                <a:blip r:embed="rId7"/>
                <a:stretch>
                  <a:fillRect l="-14286" r="-1142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/>
              <p:cNvSpPr txBox="1"/>
              <p:nvPr/>
            </p:nvSpPr>
            <p:spPr>
              <a:xfrm>
                <a:off x="5548451" y="1216508"/>
                <a:ext cx="1841914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1−(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451" y="1216508"/>
                <a:ext cx="1841914" cy="298095"/>
              </a:xfrm>
              <a:prstGeom prst="rect">
                <a:avLst/>
              </a:prstGeom>
              <a:blipFill>
                <a:blip r:embed="rId8"/>
                <a:stretch>
                  <a:fillRect l="-2649" r="-4305" b="-375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/>
              <p:cNvSpPr txBox="1"/>
              <p:nvPr/>
            </p:nvSpPr>
            <p:spPr>
              <a:xfrm>
                <a:off x="1434034" y="4476215"/>
                <a:ext cx="1400576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1−(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34" y="4476215"/>
                <a:ext cx="1400576" cy="298095"/>
              </a:xfrm>
              <a:prstGeom prst="rect">
                <a:avLst/>
              </a:prstGeom>
              <a:blipFill>
                <a:blip r:embed="rId9"/>
                <a:stretch>
                  <a:fillRect l="-3478" r="-6087" b="-3469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/>
              <p:cNvSpPr txBox="1"/>
              <p:nvPr/>
            </p:nvSpPr>
            <p:spPr>
              <a:xfrm>
                <a:off x="9663240" y="4463518"/>
                <a:ext cx="740972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240" y="4463518"/>
                <a:ext cx="740972" cy="298095"/>
              </a:xfrm>
              <a:prstGeom prst="rect">
                <a:avLst/>
              </a:prstGeom>
              <a:blipFill>
                <a:blip r:embed="rId10"/>
                <a:stretch>
                  <a:fillRect l="-7377" r="-2459" b="-2244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/>
              <p:cNvSpPr txBox="1"/>
              <p:nvPr/>
            </p:nvSpPr>
            <p:spPr>
              <a:xfrm>
                <a:off x="5857574" y="7651773"/>
                <a:ext cx="735201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Cuadro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574" y="7651773"/>
                <a:ext cx="735201" cy="298095"/>
              </a:xfrm>
              <a:prstGeom prst="rect">
                <a:avLst/>
              </a:prstGeom>
              <a:blipFill>
                <a:blip r:embed="rId11"/>
                <a:stretch>
                  <a:fillRect l="-7500" r="-2500" b="-2244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6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32409" y="2411694"/>
            <a:ext cx="2841666" cy="3307532"/>
          </a:xfrm>
          <a:prstGeom prst="roundRect">
            <a:avLst/>
          </a:prstGeom>
          <a:solidFill>
            <a:srgbClr val="DBDBDB">
              <a:alpha val="63922"/>
            </a:srgbClr>
          </a:solidFill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redondeado 4"/>
          <p:cNvSpPr/>
          <p:nvPr/>
        </p:nvSpPr>
        <p:spPr>
          <a:xfrm>
            <a:off x="1055214" y="3214720"/>
            <a:ext cx="2211593" cy="957846"/>
          </a:xfrm>
          <a:prstGeom prst="roundRect">
            <a:avLst/>
          </a:prstGeom>
          <a:solidFill>
            <a:schemeClr val="accent5">
              <a:lumMod val="75000"/>
              <a:alpha val="63922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redondeado 5"/>
          <p:cNvSpPr/>
          <p:nvPr/>
        </p:nvSpPr>
        <p:spPr>
          <a:xfrm>
            <a:off x="1039981" y="4507958"/>
            <a:ext cx="2211593" cy="957846"/>
          </a:xfrm>
          <a:prstGeom prst="roundRect">
            <a:avLst/>
          </a:prstGeom>
          <a:solidFill>
            <a:schemeClr val="accent6">
              <a:lumMod val="75000"/>
              <a:alpha val="63922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Flecha abajo 6"/>
          <p:cNvSpPr/>
          <p:nvPr/>
        </p:nvSpPr>
        <p:spPr>
          <a:xfrm rot="10800000">
            <a:off x="2580973" y="4008305"/>
            <a:ext cx="472966" cy="64305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1228633" y="3492022"/>
            <a:ext cx="1864751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SISTEMA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189188" y="4761379"/>
            <a:ext cx="1864751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EDADES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1697348" y="1890121"/>
                <a:ext cx="9117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348" y="1890121"/>
                <a:ext cx="91178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lecha abajo 10"/>
          <p:cNvSpPr/>
          <p:nvPr/>
        </p:nvSpPr>
        <p:spPr>
          <a:xfrm>
            <a:off x="1252069" y="4015360"/>
            <a:ext cx="472966" cy="64305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redondeado 12"/>
          <p:cNvSpPr/>
          <p:nvPr/>
        </p:nvSpPr>
        <p:spPr>
          <a:xfrm>
            <a:off x="4550266" y="1104181"/>
            <a:ext cx="3473424" cy="6337415"/>
          </a:xfrm>
          <a:prstGeom prst="roundRect">
            <a:avLst/>
          </a:prstGeom>
          <a:solidFill>
            <a:srgbClr val="DBDBDB">
              <a:alpha val="63922"/>
            </a:srgbClr>
          </a:solidFill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redondeado 11"/>
          <p:cNvSpPr/>
          <p:nvPr/>
        </p:nvSpPr>
        <p:spPr>
          <a:xfrm>
            <a:off x="4902502" y="1806933"/>
            <a:ext cx="2841666" cy="2201371"/>
          </a:xfrm>
          <a:prstGeom prst="roundRect">
            <a:avLst/>
          </a:prstGeom>
          <a:solidFill>
            <a:srgbClr val="DBDBDB">
              <a:alpha val="63922"/>
            </a:srgbClr>
          </a:solidFill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redondeado 14"/>
          <p:cNvSpPr/>
          <p:nvPr/>
        </p:nvSpPr>
        <p:spPr>
          <a:xfrm>
            <a:off x="9072595" y="2411693"/>
            <a:ext cx="2841666" cy="3307533"/>
          </a:xfrm>
          <a:prstGeom prst="roundRect">
            <a:avLst/>
          </a:prstGeom>
          <a:solidFill>
            <a:srgbClr val="DBDBDB">
              <a:alpha val="63922"/>
            </a:srgbClr>
          </a:solidFill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/>
          <p:cNvSpPr txBox="1"/>
          <p:nvPr/>
        </p:nvSpPr>
        <p:spPr>
          <a:xfrm>
            <a:off x="9537824" y="3436803"/>
            <a:ext cx="1864751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SISTEMA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/>
              <p:cNvSpPr txBox="1"/>
              <p:nvPr/>
            </p:nvSpPr>
            <p:spPr>
              <a:xfrm>
                <a:off x="9724531" y="1943928"/>
                <a:ext cx="15377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28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531" y="1943928"/>
                <a:ext cx="153779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ángulo redondeado 24"/>
          <p:cNvSpPr/>
          <p:nvPr/>
        </p:nvSpPr>
        <p:spPr>
          <a:xfrm>
            <a:off x="5161765" y="2170700"/>
            <a:ext cx="2323143" cy="559493"/>
          </a:xfrm>
          <a:prstGeom prst="roundRect">
            <a:avLst/>
          </a:prstGeom>
          <a:solidFill>
            <a:srgbClr val="548235">
              <a:alpha val="6392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1. AFECTACIÓN DE LA EDAD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5161765" y="3121321"/>
            <a:ext cx="2323143" cy="559493"/>
          </a:xfrm>
          <a:prstGeom prst="roundRect">
            <a:avLst/>
          </a:prstGeom>
          <a:solidFill>
            <a:srgbClr val="2F5597">
              <a:alpha val="63922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2. AFECTACIÓN DEL SISTEMA</a:t>
            </a:r>
          </a:p>
        </p:txBody>
      </p:sp>
      <p:sp>
        <p:nvSpPr>
          <p:cNvPr id="28" name="Rectángulo redondeado 27"/>
          <p:cNvSpPr/>
          <p:nvPr/>
        </p:nvSpPr>
        <p:spPr>
          <a:xfrm>
            <a:off x="4901550" y="4372070"/>
            <a:ext cx="2841666" cy="2618268"/>
          </a:xfrm>
          <a:prstGeom prst="roundRect">
            <a:avLst/>
          </a:prstGeom>
          <a:solidFill>
            <a:srgbClr val="DBDBDB">
              <a:alpha val="63922"/>
            </a:srgbClr>
          </a:solidFill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redondeado 26"/>
          <p:cNvSpPr/>
          <p:nvPr/>
        </p:nvSpPr>
        <p:spPr>
          <a:xfrm>
            <a:off x="5161764" y="4688275"/>
            <a:ext cx="2323142" cy="1965923"/>
          </a:xfrm>
          <a:prstGeom prst="roundRect">
            <a:avLst/>
          </a:prstGeom>
          <a:solidFill>
            <a:srgbClr val="FF0000">
              <a:alpha val="6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3. SE VERIFICAN LAS PROBABILIDADES DE MUERTE POR ENFERMEDAD SOBRE CADA GRUPO DE EDAD PARA CADA AGENTE</a:t>
            </a:r>
          </a:p>
        </p:txBody>
      </p:sp>
      <p:sp>
        <p:nvSpPr>
          <p:cNvPr id="29" name="Flecha abajo 28"/>
          <p:cNvSpPr/>
          <p:nvPr/>
        </p:nvSpPr>
        <p:spPr>
          <a:xfrm rot="16200000">
            <a:off x="3824378" y="3949946"/>
            <a:ext cx="472966" cy="643057"/>
          </a:xfrm>
          <a:prstGeom prst="downArrow">
            <a:avLst/>
          </a:prstGeom>
          <a:solidFill>
            <a:srgbClr val="0033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Flecha abajo 29"/>
          <p:cNvSpPr/>
          <p:nvPr/>
        </p:nvSpPr>
        <p:spPr>
          <a:xfrm rot="16200000">
            <a:off x="8311660" y="3949947"/>
            <a:ext cx="472966" cy="643057"/>
          </a:xfrm>
          <a:prstGeom prst="downArrow">
            <a:avLst/>
          </a:prstGeom>
          <a:solidFill>
            <a:srgbClr val="0033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Flecha abajo 31"/>
          <p:cNvSpPr/>
          <p:nvPr/>
        </p:nvSpPr>
        <p:spPr>
          <a:xfrm>
            <a:off x="6128590" y="3843852"/>
            <a:ext cx="497968" cy="720033"/>
          </a:xfrm>
          <a:prstGeom prst="downArrow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uadroTexto 32"/>
          <p:cNvSpPr txBox="1"/>
          <p:nvPr/>
        </p:nvSpPr>
        <p:spPr>
          <a:xfrm>
            <a:off x="755987" y="2529061"/>
            <a:ext cx="279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Definición de entornos espaciales</a:t>
            </a:r>
            <a:endParaRPr lang="es-CO" sz="16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4948706" y="1180649"/>
            <a:ext cx="279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Regla para la muerte por enfermedad</a:t>
            </a:r>
            <a:endParaRPr lang="es-CO" sz="16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9403850" y="3214720"/>
            <a:ext cx="2211593" cy="957846"/>
          </a:xfrm>
          <a:prstGeom prst="roundRect">
            <a:avLst/>
          </a:prstGeom>
          <a:solidFill>
            <a:schemeClr val="accent5">
              <a:lumMod val="75000"/>
              <a:alpha val="63922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redondeado 35"/>
          <p:cNvSpPr/>
          <p:nvPr/>
        </p:nvSpPr>
        <p:spPr>
          <a:xfrm>
            <a:off x="9388617" y="4507958"/>
            <a:ext cx="2211593" cy="957846"/>
          </a:xfrm>
          <a:prstGeom prst="roundRect">
            <a:avLst/>
          </a:prstGeom>
          <a:solidFill>
            <a:schemeClr val="accent6">
              <a:lumMod val="75000"/>
              <a:alpha val="63922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Flecha abajo 36"/>
          <p:cNvSpPr/>
          <p:nvPr/>
        </p:nvSpPr>
        <p:spPr>
          <a:xfrm rot="10800000">
            <a:off x="10929609" y="4008305"/>
            <a:ext cx="472966" cy="64305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/>
          <p:cNvSpPr txBox="1"/>
          <p:nvPr/>
        </p:nvSpPr>
        <p:spPr>
          <a:xfrm>
            <a:off x="9577269" y="3492022"/>
            <a:ext cx="1864751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SISTEMA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9537824" y="4761379"/>
            <a:ext cx="1864751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EDADES</a:t>
            </a:r>
          </a:p>
        </p:txBody>
      </p:sp>
      <p:sp>
        <p:nvSpPr>
          <p:cNvPr id="40" name="Flecha abajo 39"/>
          <p:cNvSpPr/>
          <p:nvPr/>
        </p:nvSpPr>
        <p:spPr>
          <a:xfrm>
            <a:off x="9600705" y="4015360"/>
            <a:ext cx="472966" cy="64305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9072595" y="2509194"/>
            <a:ext cx="279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Visualización de la regla de interacción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8108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6079720" y="286627"/>
            <a:ext cx="6153797" cy="79553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5" name="Rectángulo redondeado 4"/>
          <p:cNvSpPr/>
          <p:nvPr/>
        </p:nvSpPr>
        <p:spPr>
          <a:xfrm>
            <a:off x="238486" y="204891"/>
            <a:ext cx="4972298" cy="533326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6" name="Rectángulo redondeado 5"/>
          <p:cNvSpPr/>
          <p:nvPr/>
        </p:nvSpPr>
        <p:spPr>
          <a:xfrm>
            <a:off x="503134" y="687239"/>
            <a:ext cx="1963464" cy="4493172"/>
          </a:xfrm>
          <a:prstGeom prst="roundRect">
            <a:avLst/>
          </a:prstGeom>
          <a:solidFill>
            <a:srgbClr val="FFD966">
              <a:alpha val="63922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7" name="Rectángulo redondeado 6"/>
          <p:cNvSpPr/>
          <p:nvPr/>
        </p:nvSpPr>
        <p:spPr>
          <a:xfrm>
            <a:off x="716623" y="982845"/>
            <a:ext cx="1513490" cy="1746031"/>
          </a:xfrm>
          <a:prstGeom prst="roundRect">
            <a:avLst/>
          </a:prstGeom>
          <a:solidFill>
            <a:srgbClr val="2F5597">
              <a:alpha val="63922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SISTEMA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716623" y="3163085"/>
            <a:ext cx="1513490" cy="1746031"/>
          </a:xfrm>
          <a:prstGeom prst="roundRect">
            <a:avLst/>
          </a:prstGeom>
          <a:solidFill>
            <a:srgbClr val="548235">
              <a:alpha val="6392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EDADES</a:t>
            </a:r>
          </a:p>
        </p:txBody>
      </p:sp>
      <p:sp>
        <p:nvSpPr>
          <p:cNvPr id="16" name="Flecha abajo 15"/>
          <p:cNvSpPr/>
          <p:nvPr/>
        </p:nvSpPr>
        <p:spPr>
          <a:xfrm rot="10800000">
            <a:off x="861131" y="2608358"/>
            <a:ext cx="472966" cy="64305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 abajo 16"/>
          <p:cNvSpPr/>
          <p:nvPr/>
        </p:nvSpPr>
        <p:spPr>
          <a:xfrm>
            <a:off x="1612629" y="2608358"/>
            <a:ext cx="472966" cy="64305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redondeado 17"/>
          <p:cNvSpPr/>
          <p:nvPr/>
        </p:nvSpPr>
        <p:spPr>
          <a:xfrm>
            <a:off x="6468729" y="846601"/>
            <a:ext cx="2261858" cy="1404083"/>
          </a:xfrm>
          <a:prstGeom prst="roundRect">
            <a:avLst/>
          </a:prstGeom>
          <a:solidFill>
            <a:srgbClr val="339966">
              <a:alpha val="63922"/>
            </a:srgbClr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449609" y="982978"/>
            <a:ext cx="2246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Se verifica si la iteración actual es múltiplo de la unidad de medida de tiempo</a:t>
            </a:r>
            <a:endParaRPr lang="es-CO" sz="1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602423" y="431286"/>
            <a:ext cx="5064610" cy="390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La regla de evolución para la edad de los agentes</a:t>
            </a:r>
            <a:endParaRPr lang="es-CO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9420577" y="846600"/>
            <a:ext cx="2490953" cy="7162799"/>
          </a:xfrm>
          <a:prstGeom prst="roundRect">
            <a:avLst/>
          </a:prstGeom>
          <a:solidFill>
            <a:srgbClr val="339966">
              <a:alpha val="63922"/>
            </a:srgbClr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dirty="0"/>
          </a:p>
        </p:txBody>
      </p:sp>
      <p:sp>
        <p:nvSpPr>
          <p:cNvPr id="34" name="CuadroTexto 33"/>
          <p:cNvSpPr txBox="1"/>
          <p:nvPr/>
        </p:nvSpPr>
        <p:spPr>
          <a:xfrm>
            <a:off x="951400" y="286627"/>
            <a:ext cx="3598155" cy="390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Definiciones</a:t>
            </a:r>
            <a:endParaRPr lang="es-CO" dirty="0"/>
          </a:p>
        </p:txBody>
      </p:sp>
      <p:sp>
        <p:nvSpPr>
          <p:cNvPr id="35" name="Flecha abajo 34"/>
          <p:cNvSpPr/>
          <p:nvPr/>
        </p:nvSpPr>
        <p:spPr>
          <a:xfrm rot="16200000">
            <a:off x="5408769" y="2549995"/>
            <a:ext cx="472966" cy="643057"/>
          </a:xfrm>
          <a:prstGeom prst="downArrow">
            <a:avLst/>
          </a:prstGeom>
          <a:solidFill>
            <a:srgbClr val="0033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Flecha abajo 35"/>
          <p:cNvSpPr/>
          <p:nvPr/>
        </p:nvSpPr>
        <p:spPr>
          <a:xfrm rot="16200000">
            <a:off x="8839054" y="1066286"/>
            <a:ext cx="497968" cy="861897"/>
          </a:xfrm>
          <a:prstGeom prst="downArrow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Flecha abajo 37"/>
          <p:cNvSpPr/>
          <p:nvPr/>
        </p:nvSpPr>
        <p:spPr>
          <a:xfrm rot="5400000">
            <a:off x="5376827" y="6937855"/>
            <a:ext cx="472966" cy="643057"/>
          </a:xfrm>
          <a:prstGeom prst="downArrow">
            <a:avLst/>
          </a:prstGeom>
          <a:solidFill>
            <a:srgbClr val="0033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redondeado 38"/>
          <p:cNvSpPr/>
          <p:nvPr/>
        </p:nvSpPr>
        <p:spPr>
          <a:xfrm>
            <a:off x="2466597" y="5833764"/>
            <a:ext cx="2742871" cy="25997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40" name="Rectángulo redondeado 39"/>
          <p:cNvSpPr/>
          <p:nvPr/>
        </p:nvSpPr>
        <p:spPr>
          <a:xfrm>
            <a:off x="2817494" y="6183190"/>
            <a:ext cx="1994103" cy="1899433"/>
          </a:xfrm>
          <a:prstGeom prst="roundRect">
            <a:avLst/>
          </a:prstGeom>
          <a:solidFill>
            <a:srgbClr val="006699">
              <a:alpha val="63922"/>
            </a:srgbClr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SE APLICA EL MODELO EPIDEMIOLÓGICO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41" name="Rectángulo redondeado 40"/>
          <p:cNvSpPr/>
          <p:nvPr/>
        </p:nvSpPr>
        <p:spPr>
          <a:xfrm>
            <a:off x="2656274" y="699063"/>
            <a:ext cx="2316546" cy="44931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49" name="Rectángulo redondeado 48"/>
          <p:cNvSpPr/>
          <p:nvPr/>
        </p:nvSpPr>
        <p:spPr>
          <a:xfrm>
            <a:off x="2872626" y="2033698"/>
            <a:ext cx="1887666" cy="2875418"/>
          </a:xfrm>
          <a:prstGeom prst="roundRect">
            <a:avLst/>
          </a:prstGeom>
          <a:solidFill>
            <a:srgbClr val="5B9BD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Flecha curvada hacia abajo 42"/>
          <p:cNvSpPr/>
          <p:nvPr/>
        </p:nvSpPr>
        <p:spPr>
          <a:xfrm>
            <a:off x="3273578" y="3540931"/>
            <a:ext cx="1119709" cy="469096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4" name="Flecha curvada hacia abajo 43"/>
          <p:cNvSpPr/>
          <p:nvPr/>
        </p:nvSpPr>
        <p:spPr>
          <a:xfrm rot="10800000">
            <a:off x="3225900" y="4162269"/>
            <a:ext cx="1119709" cy="469096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2849154" y="2091323"/>
            <a:ext cx="1962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Definiremos la unidad de medida de tiempo (año de 365 días, mes de 4 semanas, etc.)</a:t>
            </a:r>
            <a:endParaRPr lang="es-CO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ángulo redondeado 47"/>
              <p:cNvSpPr/>
              <p:nvPr/>
            </p:nvSpPr>
            <p:spPr>
              <a:xfrm>
                <a:off x="2868797" y="982845"/>
                <a:ext cx="1891495" cy="9220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2000" dirty="0">
                    <a:solidFill>
                      <a:schemeClr val="bg1"/>
                    </a:solidFill>
                  </a:rPr>
                  <a:t>Iteración actual </a:t>
                </a:r>
                <a14:m>
                  <m:oMath xmlns:m="http://schemas.openxmlformats.org/officeDocument/2006/math">
                    <m:r>
                      <a:rPr lang="es-CO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CO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CO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Rectángulo redondead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97" y="982845"/>
                <a:ext cx="1891495" cy="922081"/>
              </a:xfrm>
              <a:prstGeom prst="roundRect">
                <a:avLst/>
              </a:prstGeom>
              <a:blipFill>
                <a:blip r:embed="rId2"/>
                <a:stretch>
                  <a:fillRect l="-321" r="-32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46" y="1443885"/>
            <a:ext cx="1072243" cy="107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485" y="3620582"/>
            <a:ext cx="1075904" cy="1091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53" name="CuadroTexto 52"/>
          <p:cNvSpPr txBox="1"/>
          <p:nvPr/>
        </p:nvSpPr>
        <p:spPr>
          <a:xfrm>
            <a:off x="9436137" y="982978"/>
            <a:ext cx="24598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Si no es el caso, únicamente verificamos las probabilidades de mortalidad por grupo de edad sobre cada agente y la tasa de natalidad para los individuos en reposo</a:t>
            </a:r>
            <a:endParaRPr lang="es-CO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7865" y="2794401"/>
            <a:ext cx="1556372" cy="15788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55" name="CuadroTexto 54"/>
          <p:cNvSpPr txBox="1"/>
          <p:nvPr/>
        </p:nvSpPr>
        <p:spPr>
          <a:xfrm>
            <a:off x="9374918" y="4466997"/>
            <a:ext cx="2582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Si se cumple la condición de ser múltiplo, se añade a cada agente un ciclo de vida (un año por ejemplo) y se verifica la tasa de natalidad para los individuos muertos</a:t>
            </a:r>
            <a:endParaRPr lang="es-CO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3199" y="6130375"/>
            <a:ext cx="1561038" cy="15788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57" name="Rectángulo redondeado 56"/>
          <p:cNvSpPr/>
          <p:nvPr/>
        </p:nvSpPr>
        <p:spPr>
          <a:xfrm>
            <a:off x="6576415" y="2935705"/>
            <a:ext cx="1963464" cy="4493172"/>
          </a:xfrm>
          <a:prstGeom prst="roundRect">
            <a:avLst/>
          </a:prstGeom>
          <a:solidFill>
            <a:srgbClr val="FFD966">
              <a:alpha val="63922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58" name="Rectángulo redondeado 57"/>
          <p:cNvSpPr/>
          <p:nvPr/>
        </p:nvSpPr>
        <p:spPr>
          <a:xfrm>
            <a:off x="6789904" y="3231311"/>
            <a:ext cx="1513490" cy="1746031"/>
          </a:xfrm>
          <a:prstGeom prst="roundRect">
            <a:avLst/>
          </a:prstGeom>
          <a:solidFill>
            <a:srgbClr val="2F5597">
              <a:alpha val="63922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SISTEMA</a:t>
            </a:r>
          </a:p>
        </p:txBody>
      </p:sp>
      <p:sp>
        <p:nvSpPr>
          <p:cNvPr id="59" name="Rectángulo redondeado 58"/>
          <p:cNvSpPr/>
          <p:nvPr/>
        </p:nvSpPr>
        <p:spPr>
          <a:xfrm>
            <a:off x="6789904" y="5411551"/>
            <a:ext cx="1513490" cy="1746031"/>
          </a:xfrm>
          <a:prstGeom prst="roundRect">
            <a:avLst/>
          </a:prstGeom>
          <a:solidFill>
            <a:srgbClr val="548235">
              <a:alpha val="6392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EDADES</a:t>
            </a:r>
          </a:p>
        </p:txBody>
      </p:sp>
      <p:sp>
        <p:nvSpPr>
          <p:cNvPr id="60" name="Flecha abajo 59"/>
          <p:cNvSpPr/>
          <p:nvPr/>
        </p:nvSpPr>
        <p:spPr>
          <a:xfrm>
            <a:off x="6925524" y="4857704"/>
            <a:ext cx="472966" cy="64305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Flecha abajo 60"/>
          <p:cNvSpPr/>
          <p:nvPr/>
        </p:nvSpPr>
        <p:spPr>
          <a:xfrm rot="10800000">
            <a:off x="7656611" y="4827074"/>
            <a:ext cx="472966" cy="64305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Flecha abajo 61"/>
          <p:cNvSpPr/>
          <p:nvPr/>
        </p:nvSpPr>
        <p:spPr>
          <a:xfrm rot="5400000">
            <a:off x="8695115" y="4424352"/>
            <a:ext cx="497968" cy="984074"/>
          </a:xfrm>
          <a:prstGeom prst="downArrow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045" y="3696098"/>
            <a:ext cx="1089207" cy="10859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045" y="5919204"/>
            <a:ext cx="1127532" cy="10859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07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ángulo redondeado 44"/>
          <p:cNvSpPr/>
          <p:nvPr/>
        </p:nvSpPr>
        <p:spPr>
          <a:xfrm>
            <a:off x="3731363" y="2739240"/>
            <a:ext cx="4587531" cy="55300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4" name="Rectángulo redondeado 3"/>
          <p:cNvSpPr/>
          <p:nvPr/>
        </p:nvSpPr>
        <p:spPr>
          <a:xfrm>
            <a:off x="3511123" y="482776"/>
            <a:ext cx="2388287" cy="19341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5" name="Rectángulo redondeado 4"/>
          <p:cNvSpPr/>
          <p:nvPr/>
        </p:nvSpPr>
        <p:spPr>
          <a:xfrm>
            <a:off x="654987" y="261690"/>
            <a:ext cx="2415040" cy="824718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6" name="Rectángulo redondeado 5"/>
          <p:cNvSpPr/>
          <p:nvPr/>
        </p:nvSpPr>
        <p:spPr>
          <a:xfrm>
            <a:off x="867549" y="3732809"/>
            <a:ext cx="1963464" cy="4493172"/>
          </a:xfrm>
          <a:prstGeom prst="roundRect">
            <a:avLst/>
          </a:prstGeom>
          <a:solidFill>
            <a:srgbClr val="FFD966">
              <a:alpha val="63922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7" name="Rectángulo redondeado 6"/>
          <p:cNvSpPr/>
          <p:nvPr/>
        </p:nvSpPr>
        <p:spPr>
          <a:xfrm>
            <a:off x="1081038" y="4028415"/>
            <a:ext cx="1513490" cy="1746031"/>
          </a:xfrm>
          <a:prstGeom prst="roundRect">
            <a:avLst/>
          </a:prstGeom>
          <a:solidFill>
            <a:srgbClr val="2F5597">
              <a:alpha val="63922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SISTEMA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1081038" y="6208655"/>
            <a:ext cx="1513490" cy="1746031"/>
          </a:xfrm>
          <a:prstGeom prst="roundRect">
            <a:avLst/>
          </a:prstGeom>
          <a:solidFill>
            <a:srgbClr val="548235">
              <a:alpha val="6392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EDADES</a:t>
            </a:r>
          </a:p>
        </p:txBody>
      </p:sp>
      <p:sp>
        <p:nvSpPr>
          <p:cNvPr id="16" name="Flecha abajo 15"/>
          <p:cNvSpPr/>
          <p:nvPr/>
        </p:nvSpPr>
        <p:spPr>
          <a:xfrm rot="10800000">
            <a:off x="1225546" y="5653928"/>
            <a:ext cx="472966" cy="64305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 abajo 16"/>
          <p:cNvSpPr/>
          <p:nvPr/>
        </p:nvSpPr>
        <p:spPr>
          <a:xfrm>
            <a:off x="1977044" y="5653928"/>
            <a:ext cx="472966" cy="64305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redondeado 17"/>
          <p:cNvSpPr/>
          <p:nvPr/>
        </p:nvSpPr>
        <p:spPr>
          <a:xfrm>
            <a:off x="3731363" y="745221"/>
            <a:ext cx="1938085" cy="1404083"/>
          </a:xfrm>
          <a:prstGeom prst="roundRect">
            <a:avLst/>
          </a:prstGeom>
          <a:solidFill>
            <a:srgbClr val="339966">
              <a:alpha val="63922"/>
            </a:srgbClr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674246" y="885681"/>
            <a:ext cx="2007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Se aplica la regla de evolución para la edad de los agentes</a:t>
            </a:r>
            <a:endParaRPr lang="es-CO" sz="1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50833" y="283767"/>
            <a:ext cx="199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/>
              <a:t>Definiciones</a:t>
            </a:r>
            <a:endParaRPr lang="es-CO" sz="2000" dirty="0"/>
          </a:p>
        </p:txBody>
      </p:sp>
      <p:sp>
        <p:nvSpPr>
          <p:cNvPr id="35" name="Flecha abajo 34"/>
          <p:cNvSpPr/>
          <p:nvPr/>
        </p:nvSpPr>
        <p:spPr>
          <a:xfrm rot="16200000">
            <a:off x="3075778" y="1117258"/>
            <a:ext cx="472966" cy="643057"/>
          </a:xfrm>
          <a:prstGeom prst="downArrow">
            <a:avLst/>
          </a:prstGeom>
          <a:solidFill>
            <a:srgbClr val="0033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redondeado 38"/>
          <p:cNvSpPr/>
          <p:nvPr/>
        </p:nvSpPr>
        <p:spPr>
          <a:xfrm>
            <a:off x="6247342" y="482595"/>
            <a:ext cx="2551174" cy="19138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40" name="Rectángulo redondeado 39"/>
          <p:cNvSpPr/>
          <p:nvPr/>
        </p:nvSpPr>
        <p:spPr>
          <a:xfrm>
            <a:off x="6598239" y="739632"/>
            <a:ext cx="1720655" cy="1398312"/>
          </a:xfrm>
          <a:prstGeom prst="roundRect">
            <a:avLst/>
          </a:prstGeom>
          <a:solidFill>
            <a:srgbClr val="006699">
              <a:alpha val="63922"/>
            </a:srgbClr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bg1"/>
                </a:solidFill>
              </a:rPr>
              <a:t>SE APLICA EL MODELO EPIDEMIOLÓGICO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41" name="Rectángulo redondeado 40"/>
          <p:cNvSpPr/>
          <p:nvPr/>
        </p:nvSpPr>
        <p:spPr>
          <a:xfrm>
            <a:off x="817225" y="683877"/>
            <a:ext cx="2113540" cy="292151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49" name="Rectángulo redondeado 48"/>
          <p:cNvSpPr/>
          <p:nvPr/>
        </p:nvSpPr>
        <p:spPr>
          <a:xfrm>
            <a:off x="986566" y="979483"/>
            <a:ext cx="1722244" cy="2355275"/>
          </a:xfrm>
          <a:prstGeom prst="roundRect">
            <a:avLst/>
          </a:prstGeom>
          <a:solidFill>
            <a:srgbClr val="5B9BD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redondeado 56"/>
          <p:cNvSpPr/>
          <p:nvPr/>
        </p:nvSpPr>
        <p:spPr>
          <a:xfrm rot="16200000">
            <a:off x="5077645" y="4887667"/>
            <a:ext cx="1963464" cy="4048258"/>
          </a:xfrm>
          <a:prstGeom prst="roundRect">
            <a:avLst/>
          </a:prstGeom>
          <a:solidFill>
            <a:srgbClr val="FFD966">
              <a:alpha val="63922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58" name="Rectángulo redondeado 57"/>
          <p:cNvSpPr/>
          <p:nvPr/>
        </p:nvSpPr>
        <p:spPr>
          <a:xfrm>
            <a:off x="4274747" y="6038780"/>
            <a:ext cx="1513490" cy="1746031"/>
          </a:xfrm>
          <a:prstGeom prst="roundRect">
            <a:avLst/>
          </a:prstGeom>
          <a:solidFill>
            <a:srgbClr val="2F5597">
              <a:alpha val="63922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SISTEMA</a:t>
            </a:r>
          </a:p>
        </p:txBody>
      </p:sp>
      <p:sp>
        <p:nvSpPr>
          <p:cNvPr id="59" name="Rectángulo redondeado 58"/>
          <p:cNvSpPr/>
          <p:nvPr/>
        </p:nvSpPr>
        <p:spPr>
          <a:xfrm>
            <a:off x="6281834" y="6045597"/>
            <a:ext cx="1513490" cy="1746031"/>
          </a:xfrm>
          <a:prstGeom prst="roundRect">
            <a:avLst/>
          </a:prstGeom>
          <a:solidFill>
            <a:srgbClr val="548235">
              <a:alpha val="6392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EDADES</a:t>
            </a:r>
          </a:p>
        </p:txBody>
      </p:sp>
      <p:sp>
        <p:nvSpPr>
          <p:cNvPr id="60" name="Flecha abajo 59"/>
          <p:cNvSpPr/>
          <p:nvPr/>
        </p:nvSpPr>
        <p:spPr>
          <a:xfrm rot="16200000">
            <a:off x="5788647" y="6210092"/>
            <a:ext cx="472966" cy="64305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Flecha abajo 60"/>
          <p:cNvSpPr/>
          <p:nvPr/>
        </p:nvSpPr>
        <p:spPr>
          <a:xfrm rot="5400000">
            <a:off x="5796027" y="6995611"/>
            <a:ext cx="472966" cy="64305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1124244" y="1156041"/>
            <a:ext cx="1561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 smtClean="0">
                <a:solidFill>
                  <a:schemeClr val="bg1"/>
                </a:solidFill>
              </a:rPr>
              <a:t>Se definen las tasas de mortalidad causada por la enfermedad por grupo de edad</a:t>
            </a:r>
            <a:endParaRPr lang="es-CO" sz="1800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37" y="4465021"/>
            <a:ext cx="1163888" cy="1177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337" y="6665943"/>
            <a:ext cx="1189884" cy="12035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12700" dir="5400000" sy="-100000" algn="bl" rotWithShape="0"/>
          </a:effectLst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32" y="6478875"/>
            <a:ext cx="1189884" cy="12035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12700" dir="5400000" sy="-100000" algn="bl" rotWithShape="0"/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595" y="6478875"/>
            <a:ext cx="1179287" cy="11859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65" name="Rectángulo redondeado 64"/>
          <p:cNvSpPr/>
          <p:nvPr/>
        </p:nvSpPr>
        <p:spPr>
          <a:xfrm>
            <a:off x="4642620" y="3440907"/>
            <a:ext cx="2664621" cy="1880745"/>
          </a:xfrm>
          <a:prstGeom prst="roundRect">
            <a:avLst/>
          </a:prstGeom>
          <a:solidFill>
            <a:srgbClr val="339966">
              <a:alpha val="63922"/>
            </a:srgbClr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dirty="0"/>
          </a:p>
        </p:txBody>
      </p:sp>
      <p:sp>
        <p:nvSpPr>
          <p:cNvPr id="66" name="CuadroTexto 65"/>
          <p:cNvSpPr txBox="1"/>
          <p:nvPr/>
        </p:nvSpPr>
        <p:spPr>
          <a:xfrm>
            <a:off x="4603603" y="3592587"/>
            <a:ext cx="25822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Se verifican las tasas de mortalidad por enfermedad por grupo de edad para cada agente</a:t>
            </a:r>
            <a:endParaRPr lang="es-CO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7" name="Flecha abajo 66"/>
          <p:cNvSpPr/>
          <p:nvPr/>
        </p:nvSpPr>
        <p:spPr>
          <a:xfrm>
            <a:off x="5776145" y="5202571"/>
            <a:ext cx="497968" cy="861897"/>
          </a:xfrm>
          <a:prstGeom prst="downArrow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CuadroTexto 67"/>
          <p:cNvSpPr txBox="1"/>
          <p:nvPr/>
        </p:nvSpPr>
        <p:spPr>
          <a:xfrm>
            <a:off x="3955450" y="2796688"/>
            <a:ext cx="4038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 smtClean="0"/>
              <a:t>La regla de evolución para la muerte de agentes causada por la enfermedad</a:t>
            </a:r>
            <a:endParaRPr lang="es-CO" sz="1800" dirty="0"/>
          </a:p>
        </p:txBody>
      </p:sp>
      <p:sp>
        <p:nvSpPr>
          <p:cNvPr id="70" name="Flecha abajo 69"/>
          <p:cNvSpPr/>
          <p:nvPr/>
        </p:nvSpPr>
        <p:spPr>
          <a:xfrm>
            <a:off x="7222083" y="2221987"/>
            <a:ext cx="472966" cy="643057"/>
          </a:xfrm>
          <a:prstGeom prst="downArrow">
            <a:avLst/>
          </a:prstGeom>
          <a:solidFill>
            <a:srgbClr val="0033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Flecha abajo 70"/>
          <p:cNvSpPr/>
          <p:nvPr/>
        </p:nvSpPr>
        <p:spPr>
          <a:xfrm rot="16200000">
            <a:off x="5882133" y="1117259"/>
            <a:ext cx="472966" cy="643057"/>
          </a:xfrm>
          <a:prstGeom prst="downArrow">
            <a:avLst/>
          </a:prstGeom>
          <a:solidFill>
            <a:srgbClr val="0033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366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redondeado 38"/>
          <p:cNvSpPr/>
          <p:nvPr/>
        </p:nvSpPr>
        <p:spPr>
          <a:xfrm>
            <a:off x="6057273" y="204891"/>
            <a:ext cx="6153798" cy="847328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29" name="Rectángulo redondeado 28"/>
          <p:cNvSpPr/>
          <p:nvPr/>
        </p:nvSpPr>
        <p:spPr>
          <a:xfrm>
            <a:off x="238486" y="204891"/>
            <a:ext cx="4972298" cy="533326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21" name="Rectángulo redondeado 20"/>
          <p:cNvSpPr/>
          <p:nvPr/>
        </p:nvSpPr>
        <p:spPr>
          <a:xfrm>
            <a:off x="503134" y="687239"/>
            <a:ext cx="1963464" cy="4493172"/>
          </a:xfrm>
          <a:prstGeom prst="roundRect">
            <a:avLst/>
          </a:prstGeom>
          <a:solidFill>
            <a:srgbClr val="FFD966">
              <a:alpha val="63922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22" name="Rectángulo redondeado 21"/>
          <p:cNvSpPr/>
          <p:nvPr/>
        </p:nvSpPr>
        <p:spPr>
          <a:xfrm>
            <a:off x="716623" y="982845"/>
            <a:ext cx="1513490" cy="1746031"/>
          </a:xfrm>
          <a:prstGeom prst="roundRect">
            <a:avLst/>
          </a:prstGeom>
          <a:solidFill>
            <a:srgbClr val="2F5597">
              <a:alpha val="63922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SISTEMA</a:t>
            </a:r>
          </a:p>
        </p:txBody>
      </p:sp>
      <p:sp>
        <p:nvSpPr>
          <p:cNvPr id="23" name="Rectángulo redondeado 22"/>
          <p:cNvSpPr/>
          <p:nvPr/>
        </p:nvSpPr>
        <p:spPr>
          <a:xfrm>
            <a:off x="716623" y="3163085"/>
            <a:ext cx="1513490" cy="1746031"/>
          </a:xfrm>
          <a:prstGeom prst="roundRect">
            <a:avLst/>
          </a:prstGeom>
          <a:solidFill>
            <a:srgbClr val="548235">
              <a:alpha val="6392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EDADES</a:t>
            </a:r>
          </a:p>
        </p:txBody>
      </p:sp>
      <p:sp>
        <p:nvSpPr>
          <p:cNvPr id="30" name="Rectángulo redondeado 29"/>
          <p:cNvSpPr/>
          <p:nvPr/>
        </p:nvSpPr>
        <p:spPr>
          <a:xfrm>
            <a:off x="2656274" y="699063"/>
            <a:ext cx="2316546" cy="44931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24" name="Rectángulo redondeado 23"/>
          <p:cNvSpPr/>
          <p:nvPr/>
        </p:nvSpPr>
        <p:spPr>
          <a:xfrm>
            <a:off x="2921169" y="982844"/>
            <a:ext cx="1786759" cy="392627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30" y="1459094"/>
            <a:ext cx="1089134" cy="1089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01" y="3622910"/>
            <a:ext cx="1089134" cy="1089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50800" stA="0" endPos="28000" dist="5000" dir="5400000" sy="-100000" algn="bl" rotWithShape="0"/>
          </a:effectLst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979" y="1639740"/>
            <a:ext cx="1089134" cy="1089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31" name="CuadroTexto 30"/>
          <p:cNvSpPr txBox="1"/>
          <p:nvPr/>
        </p:nvSpPr>
        <p:spPr>
          <a:xfrm>
            <a:off x="3013977" y="1049684"/>
            <a:ext cx="1586283" cy="52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UBICACIONES DE DESPLAZAMIENTO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2963855" y="2950025"/>
            <a:ext cx="1686522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55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 definen los lugares donde los agentes pueden desplazarse, estos lugares serán identificados con el color azul</a:t>
            </a:r>
          </a:p>
        </p:txBody>
      </p:sp>
      <p:sp>
        <p:nvSpPr>
          <p:cNvPr id="33" name="Flecha abajo 32"/>
          <p:cNvSpPr/>
          <p:nvPr/>
        </p:nvSpPr>
        <p:spPr>
          <a:xfrm rot="10800000">
            <a:off x="861131" y="2608358"/>
            <a:ext cx="472966" cy="64305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Flecha abajo 33"/>
          <p:cNvSpPr/>
          <p:nvPr/>
        </p:nvSpPr>
        <p:spPr>
          <a:xfrm>
            <a:off x="1612629" y="2608358"/>
            <a:ext cx="472966" cy="64305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redondeado 34"/>
          <p:cNvSpPr/>
          <p:nvPr/>
        </p:nvSpPr>
        <p:spPr>
          <a:xfrm>
            <a:off x="6468729" y="687240"/>
            <a:ext cx="2261858" cy="2933342"/>
          </a:xfrm>
          <a:prstGeom prst="roundRect">
            <a:avLst/>
          </a:prstGeom>
          <a:solidFill>
            <a:srgbClr val="339966">
              <a:alpha val="63922"/>
            </a:srgbClr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dirty="0"/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428" y="931943"/>
            <a:ext cx="1806225" cy="1625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37" name="CuadroTexto 36"/>
          <p:cNvSpPr txBox="1"/>
          <p:nvPr/>
        </p:nvSpPr>
        <p:spPr>
          <a:xfrm>
            <a:off x="6484495" y="2691672"/>
            <a:ext cx="2246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 superponen el sistema y las ubicaciones de desplazamiento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8011127" y="271925"/>
            <a:ext cx="2246093" cy="390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El movimiento</a:t>
            </a:r>
          </a:p>
        </p:txBody>
      </p:sp>
      <p:sp>
        <p:nvSpPr>
          <p:cNvPr id="41" name="Rectángulo redondeado 40"/>
          <p:cNvSpPr/>
          <p:nvPr/>
        </p:nvSpPr>
        <p:spPr>
          <a:xfrm>
            <a:off x="9420577" y="687239"/>
            <a:ext cx="2490953" cy="7746266"/>
          </a:xfrm>
          <a:prstGeom prst="roundRect">
            <a:avLst/>
          </a:prstGeom>
          <a:solidFill>
            <a:srgbClr val="339966">
              <a:alpha val="63922"/>
            </a:srgbClr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dirty="0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5561" y="945221"/>
            <a:ext cx="1820979" cy="1638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2" name="CuadroTexto 41"/>
          <p:cNvSpPr txBox="1"/>
          <p:nvPr/>
        </p:nvSpPr>
        <p:spPr>
          <a:xfrm>
            <a:off x="9543004" y="2629932"/>
            <a:ext cx="22460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Los agentes se “desplazan” de manera aleatoria a los espacios de desplazamiento de acuerdo con la probabilidad de su estado</a:t>
            </a:r>
          </a:p>
        </p:txBody>
      </p:sp>
      <p:pic>
        <p:nvPicPr>
          <p:cNvPr id="43" name="Imagen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1893" y="4941815"/>
            <a:ext cx="1808314" cy="16381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4" name="CuadroTexto 43"/>
          <p:cNvSpPr txBox="1"/>
          <p:nvPr/>
        </p:nvSpPr>
        <p:spPr>
          <a:xfrm>
            <a:off x="9543004" y="6592444"/>
            <a:ext cx="22460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 actualiza la información de las edades con respecto a la ubicación del agente al cual corresponden</a:t>
            </a:r>
          </a:p>
        </p:txBody>
      </p:sp>
      <p:sp>
        <p:nvSpPr>
          <p:cNvPr id="45" name="Rectángulo redondeado 44"/>
          <p:cNvSpPr/>
          <p:nvPr/>
        </p:nvSpPr>
        <p:spPr>
          <a:xfrm>
            <a:off x="6602422" y="3940333"/>
            <a:ext cx="1963464" cy="4493172"/>
          </a:xfrm>
          <a:prstGeom prst="roundRect">
            <a:avLst/>
          </a:prstGeom>
          <a:solidFill>
            <a:srgbClr val="FFD966">
              <a:alpha val="63922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46" name="Rectángulo redondeado 45"/>
          <p:cNvSpPr/>
          <p:nvPr/>
        </p:nvSpPr>
        <p:spPr>
          <a:xfrm>
            <a:off x="6815911" y="4235939"/>
            <a:ext cx="1513490" cy="1746031"/>
          </a:xfrm>
          <a:prstGeom prst="roundRect">
            <a:avLst/>
          </a:prstGeom>
          <a:solidFill>
            <a:srgbClr val="2F5597">
              <a:alpha val="63922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SISTEMA</a:t>
            </a:r>
          </a:p>
        </p:txBody>
      </p:sp>
      <p:sp>
        <p:nvSpPr>
          <p:cNvPr id="47" name="Rectángulo redondeado 46"/>
          <p:cNvSpPr/>
          <p:nvPr/>
        </p:nvSpPr>
        <p:spPr>
          <a:xfrm>
            <a:off x="6815911" y="6416179"/>
            <a:ext cx="1513490" cy="1746031"/>
          </a:xfrm>
          <a:prstGeom prst="roundRect">
            <a:avLst/>
          </a:prstGeom>
          <a:solidFill>
            <a:srgbClr val="548235">
              <a:alpha val="6392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EDADES</a:t>
            </a:r>
          </a:p>
        </p:txBody>
      </p:sp>
      <p:sp>
        <p:nvSpPr>
          <p:cNvPr id="48" name="Flecha abajo 47"/>
          <p:cNvSpPr/>
          <p:nvPr/>
        </p:nvSpPr>
        <p:spPr>
          <a:xfrm rot="10800000">
            <a:off x="6960419" y="5861452"/>
            <a:ext cx="472966" cy="64305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Flecha abajo 48"/>
          <p:cNvSpPr/>
          <p:nvPr/>
        </p:nvSpPr>
        <p:spPr>
          <a:xfrm>
            <a:off x="7711917" y="5861452"/>
            <a:ext cx="472966" cy="64305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5278" y="6929860"/>
            <a:ext cx="1094756" cy="1079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3194" y="4686819"/>
            <a:ext cx="1081919" cy="11011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52" name="CuadroTexto 51"/>
          <p:cNvSpPr txBox="1"/>
          <p:nvPr/>
        </p:nvSpPr>
        <p:spPr>
          <a:xfrm>
            <a:off x="951400" y="286627"/>
            <a:ext cx="3598155" cy="390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Definición de entornos espaciales</a:t>
            </a:r>
            <a:endParaRPr lang="es-CO" dirty="0"/>
          </a:p>
        </p:txBody>
      </p:sp>
      <p:sp>
        <p:nvSpPr>
          <p:cNvPr id="53" name="Flecha abajo 52"/>
          <p:cNvSpPr/>
          <p:nvPr/>
        </p:nvSpPr>
        <p:spPr>
          <a:xfrm rot="16200000">
            <a:off x="5408769" y="2549995"/>
            <a:ext cx="472966" cy="643057"/>
          </a:xfrm>
          <a:prstGeom prst="downArrow">
            <a:avLst/>
          </a:prstGeom>
          <a:solidFill>
            <a:srgbClr val="0033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Flecha abajo 53"/>
          <p:cNvSpPr/>
          <p:nvPr/>
        </p:nvSpPr>
        <p:spPr>
          <a:xfrm rot="16200000">
            <a:off x="8826599" y="1722962"/>
            <a:ext cx="497968" cy="861897"/>
          </a:xfrm>
          <a:prstGeom prst="downArrow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Flecha abajo 54"/>
          <p:cNvSpPr/>
          <p:nvPr/>
        </p:nvSpPr>
        <p:spPr>
          <a:xfrm rot="5400000">
            <a:off x="8739664" y="5699313"/>
            <a:ext cx="497968" cy="1035768"/>
          </a:xfrm>
          <a:prstGeom prst="downArrow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Flecha abajo 55"/>
          <p:cNvSpPr/>
          <p:nvPr/>
        </p:nvSpPr>
        <p:spPr>
          <a:xfrm rot="5400000">
            <a:off x="5376827" y="6937855"/>
            <a:ext cx="472966" cy="643057"/>
          </a:xfrm>
          <a:prstGeom prst="downArrow">
            <a:avLst/>
          </a:prstGeom>
          <a:solidFill>
            <a:srgbClr val="0033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redondeado 56"/>
          <p:cNvSpPr/>
          <p:nvPr/>
        </p:nvSpPr>
        <p:spPr>
          <a:xfrm>
            <a:off x="2466597" y="5833764"/>
            <a:ext cx="2742871" cy="25997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58" name="Rectángulo redondeado 57"/>
          <p:cNvSpPr/>
          <p:nvPr/>
        </p:nvSpPr>
        <p:spPr>
          <a:xfrm>
            <a:off x="2817494" y="6183190"/>
            <a:ext cx="1994103" cy="1899433"/>
          </a:xfrm>
          <a:prstGeom prst="roundRect">
            <a:avLst/>
          </a:prstGeom>
          <a:solidFill>
            <a:srgbClr val="006699">
              <a:alpha val="63922"/>
            </a:srgbClr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SE APLICA EL MODELO EPIDEMIOLÓGICO</a:t>
            </a:r>
            <a:endParaRPr lang="es-CO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9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570" y="1540010"/>
            <a:ext cx="4201305" cy="50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5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063307" y="3596257"/>
            <a:ext cx="1988458" cy="1785257"/>
          </a:xfrm>
          <a:prstGeom prst="ellipse">
            <a:avLst/>
          </a:prstGeom>
          <a:solidFill>
            <a:srgbClr val="FFCC00">
              <a:alpha val="63922"/>
            </a:srgbClr>
          </a:solidFill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/>
          <p:cNvSpPr/>
          <p:nvPr/>
        </p:nvSpPr>
        <p:spPr>
          <a:xfrm>
            <a:off x="7453878" y="3596256"/>
            <a:ext cx="1988458" cy="1785257"/>
          </a:xfrm>
          <a:prstGeom prst="ellipse">
            <a:avLst/>
          </a:prstGeom>
          <a:solidFill>
            <a:srgbClr val="FF0000">
              <a:alpha val="63922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8273937" y="4134939"/>
            <a:ext cx="348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bg1"/>
                </a:solidFill>
                <a:latin typeface="Britannic Bold" panose="020B0903060703020204" pitchFamily="34" charset="0"/>
              </a:rPr>
              <a:t>I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883367" y="4134939"/>
            <a:ext cx="348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bg1"/>
                </a:solidFill>
                <a:latin typeface="Britannic Bold" panose="020B0903060703020204" pitchFamily="34" charset="0"/>
              </a:rPr>
              <a:t>S</a:t>
            </a:r>
          </a:p>
        </p:txBody>
      </p:sp>
      <p:cxnSp>
        <p:nvCxnSpPr>
          <p:cNvPr id="9" name="Conector curvado 8"/>
          <p:cNvCxnSpPr/>
          <p:nvPr/>
        </p:nvCxnSpPr>
        <p:spPr>
          <a:xfrm rot="5400000" flipH="1" flipV="1">
            <a:off x="6252823" y="2161957"/>
            <a:ext cx="1" cy="2984519"/>
          </a:xfrm>
          <a:prstGeom prst="curvedConnector3">
            <a:avLst>
              <a:gd name="adj1" fmla="val 4900460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curvado 11"/>
          <p:cNvCxnSpPr/>
          <p:nvPr/>
        </p:nvCxnSpPr>
        <p:spPr>
          <a:xfrm rot="5400000">
            <a:off x="6252823" y="3889253"/>
            <a:ext cx="1" cy="2984519"/>
          </a:xfrm>
          <a:prstGeom prst="curvedConnector3">
            <a:avLst>
              <a:gd name="adj1" fmla="val 4900460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/>
              <p:cNvSpPr txBox="1"/>
              <p:nvPr/>
            </p:nvSpPr>
            <p:spPr>
              <a:xfrm>
                <a:off x="6175333" y="2617057"/>
                <a:ext cx="264175" cy="369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CO" sz="2401" dirty="0"/>
              </a:p>
            </p:txBody>
          </p:sp>
        </mc:Choice>
        <mc:Fallback xmlns=""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333" y="2617057"/>
                <a:ext cx="264175" cy="369460"/>
              </a:xfrm>
              <a:prstGeom prst="rect">
                <a:avLst/>
              </a:prstGeom>
              <a:blipFill>
                <a:blip r:embed="rId2"/>
                <a:stretch>
                  <a:fillRect l="-39535" r="-39535" b="-344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/>
              <p:cNvSpPr txBox="1"/>
              <p:nvPr/>
            </p:nvSpPr>
            <p:spPr>
              <a:xfrm>
                <a:off x="6175333" y="5996522"/>
                <a:ext cx="262571" cy="369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s-CO" sz="2401" dirty="0"/>
              </a:p>
            </p:txBody>
          </p:sp>
        </mc:Choice>
        <mc:Fallback xmlns="">
          <p:sp>
            <p:nvSpPr>
              <p:cNvPr id="21" name="Cuadro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333" y="5996522"/>
                <a:ext cx="262571" cy="369460"/>
              </a:xfrm>
              <a:prstGeom prst="rect">
                <a:avLst/>
              </a:prstGeom>
              <a:blipFill>
                <a:blip r:embed="rId3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curvado 22"/>
          <p:cNvCxnSpPr/>
          <p:nvPr/>
        </p:nvCxnSpPr>
        <p:spPr>
          <a:xfrm rot="16200000" flipH="1">
            <a:off x="8817505" y="4482531"/>
            <a:ext cx="1262367" cy="12700"/>
          </a:xfrm>
          <a:prstGeom prst="curvedConnector5">
            <a:avLst>
              <a:gd name="adj1" fmla="val -18109"/>
              <a:gd name="adj2" fmla="val 9335638"/>
              <a:gd name="adj3" fmla="val 118109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curvado 25"/>
          <p:cNvCxnSpPr/>
          <p:nvPr/>
        </p:nvCxnSpPr>
        <p:spPr>
          <a:xfrm rot="5400000" flipH="1">
            <a:off x="2438475" y="4482531"/>
            <a:ext cx="1262367" cy="12700"/>
          </a:xfrm>
          <a:prstGeom prst="curvedConnector5">
            <a:avLst>
              <a:gd name="adj1" fmla="val -18109"/>
              <a:gd name="adj2" fmla="val 8992748"/>
              <a:gd name="adj3" fmla="val 118109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/>
              <p:cNvSpPr txBox="1"/>
              <p:nvPr/>
            </p:nvSpPr>
            <p:spPr>
              <a:xfrm>
                <a:off x="10812645" y="4304215"/>
                <a:ext cx="798552" cy="369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s-CO" sz="24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s-CO" sz="2401" dirty="0"/>
              </a:p>
            </p:txBody>
          </p:sp>
        </mc:Choice>
        <mc:Fallback xmlns="">
          <p:sp>
            <p:nvSpPr>
              <p:cNvPr id="31" name="Cuadro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2645" y="4304215"/>
                <a:ext cx="798552" cy="369460"/>
              </a:xfrm>
              <a:prstGeom prst="rect">
                <a:avLst/>
              </a:prstGeom>
              <a:blipFill>
                <a:blip r:embed="rId4"/>
                <a:stretch>
                  <a:fillRect l="-9160" r="-3053" b="-65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>
                <a:off x="905542" y="4304215"/>
                <a:ext cx="800154" cy="369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s-CO" sz="24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CO" sz="2401" dirty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42" y="4304215"/>
                <a:ext cx="800154" cy="369460"/>
              </a:xfrm>
              <a:prstGeom prst="rect">
                <a:avLst/>
              </a:prstGeom>
              <a:blipFill>
                <a:blip r:embed="rId5"/>
                <a:stretch>
                  <a:fillRect l="-9160" r="-11450" b="-344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49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07" y="3731787"/>
            <a:ext cx="1935985" cy="192062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292" y="3731787"/>
            <a:ext cx="1928302" cy="192062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592" y="5812634"/>
            <a:ext cx="1920620" cy="1897573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529" y="5812632"/>
            <a:ext cx="1943668" cy="1912938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55" y="5812632"/>
            <a:ext cx="1935985" cy="191293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1305" y="1689355"/>
            <a:ext cx="1920620" cy="188220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3245" y="1689357"/>
            <a:ext cx="1928303" cy="192830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4706" y="1698879"/>
            <a:ext cx="1943667" cy="192062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0071" y="3731787"/>
            <a:ext cx="1928303" cy="1905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>
                <a:off x="1956143" y="1252135"/>
                <a:ext cx="621580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143" y="1252135"/>
                <a:ext cx="621580" cy="298095"/>
              </a:xfrm>
              <a:prstGeom prst="rect">
                <a:avLst/>
              </a:prstGeom>
              <a:blipFill>
                <a:blip r:embed="rId11"/>
                <a:stretch>
                  <a:fillRect l="-7843" r="-7843" b="-61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>
                <a:off x="4766684" y="1252135"/>
                <a:ext cx="621580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684" y="1252135"/>
                <a:ext cx="621580" cy="298095"/>
              </a:xfrm>
              <a:prstGeom prst="rect">
                <a:avLst/>
              </a:prstGeom>
              <a:blipFill>
                <a:blip r:embed="rId12"/>
                <a:stretch>
                  <a:fillRect l="-7843" r="-7843" b="-816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/>
              <p:cNvSpPr txBox="1"/>
              <p:nvPr/>
            </p:nvSpPr>
            <p:spPr>
              <a:xfrm>
                <a:off x="7577226" y="1252135"/>
                <a:ext cx="759439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226" y="1252135"/>
                <a:ext cx="759439" cy="298095"/>
              </a:xfrm>
              <a:prstGeom prst="rect">
                <a:avLst/>
              </a:prstGeom>
              <a:blipFill>
                <a:blip r:embed="rId13"/>
                <a:stretch>
                  <a:fillRect l="-6400" r="-6400" b="-61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63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474103" y="3538200"/>
            <a:ext cx="1988458" cy="1785257"/>
          </a:xfrm>
          <a:prstGeom prst="ellipse">
            <a:avLst/>
          </a:prstGeom>
          <a:solidFill>
            <a:srgbClr val="FFCC00">
              <a:alpha val="63922"/>
            </a:srgbClr>
          </a:solidFill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3294162" y="4076883"/>
            <a:ext cx="348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bg1"/>
                </a:solidFill>
                <a:latin typeface="Britannic Bold" panose="020B0903060703020204" pitchFamily="34" charset="0"/>
              </a:rPr>
              <a:t>S</a:t>
            </a:r>
          </a:p>
        </p:txBody>
      </p:sp>
      <p:sp>
        <p:nvSpPr>
          <p:cNvPr id="8" name="Elipse 7"/>
          <p:cNvSpPr/>
          <p:nvPr/>
        </p:nvSpPr>
        <p:spPr>
          <a:xfrm>
            <a:off x="8684845" y="3538200"/>
            <a:ext cx="1988458" cy="1785257"/>
          </a:xfrm>
          <a:prstGeom prst="ellipse">
            <a:avLst/>
          </a:prstGeom>
          <a:solidFill>
            <a:srgbClr val="009900">
              <a:alpha val="63922"/>
            </a:srgbClr>
          </a:solidFill>
          <a:ln>
            <a:solidFill>
              <a:srgbClr val="00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9504904" y="4076883"/>
            <a:ext cx="348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bg1"/>
                </a:solidFill>
                <a:latin typeface="Britannic Bold" panose="020B0903060703020204" pitchFamily="34" charset="0"/>
              </a:rPr>
              <a:t>R</a:t>
            </a:r>
          </a:p>
        </p:txBody>
      </p:sp>
      <p:sp>
        <p:nvSpPr>
          <p:cNvPr id="10" name="Elipse 9"/>
          <p:cNvSpPr/>
          <p:nvPr/>
        </p:nvSpPr>
        <p:spPr>
          <a:xfrm>
            <a:off x="5581536" y="3538201"/>
            <a:ext cx="1988458" cy="1785257"/>
          </a:xfrm>
          <a:prstGeom prst="ellipse">
            <a:avLst/>
          </a:prstGeom>
          <a:solidFill>
            <a:srgbClr val="FF0000">
              <a:alpha val="63922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6401596" y="4076884"/>
            <a:ext cx="348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bg1"/>
                </a:solidFill>
                <a:latin typeface="Britannic Bold" panose="020B0903060703020204" pitchFamily="34" charset="0"/>
              </a:rPr>
              <a:t>I</a:t>
            </a:r>
          </a:p>
        </p:txBody>
      </p:sp>
      <p:cxnSp>
        <p:nvCxnSpPr>
          <p:cNvPr id="17" name="Conector curvado 16"/>
          <p:cNvCxnSpPr/>
          <p:nvPr/>
        </p:nvCxnSpPr>
        <p:spPr>
          <a:xfrm rot="16200000" flipH="1">
            <a:off x="1842922" y="4424475"/>
            <a:ext cx="1262367" cy="12700"/>
          </a:xfrm>
          <a:prstGeom prst="curvedConnector5">
            <a:avLst>
              <a:gd name="adj1" fmla="val -18109"/>
              <a:gd name="adj2" fmla="val -7907079"/>
              <a:gd name="adj3" fmla="val 118109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curvado 22"/>
          <p:cNvCxnSpPr/>
          <p:nvPr/>
        </p:nvCxnSpPr>
        <p:spPr>
          <a:xfrm rot="16200000" flipH="1">
            <a:off x="10048472" y="4424475"/>
            <a:ext cx="1262367" cy="12700"/>
          </a:xfrm>
          <a:prstGeom prst="curvedConnector5">
            <a:avLst>
              <a:gd name="adj1" fmla="val -18109"/>
              <a:gd name="adj2" fmla="val 7407205"/>
              <a:gd name="adj3" fmla="val 118109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curvado 29"/>
          <p:cNvCxnSpPr/>
          <p:nvPr/>
        </p:nvCxnSpPr>
        <p:spPr>
          <a:xfrm rot="16200000" flipH="1">
            <a:off x="6569416" y="4614078"/>
            <a:ext cx="12700" cy="1406052"/>
          </a:xfrm>
          <a:prstGeom prst="curvedConnector3">
            <a:avLst>
              <a:gd name="adj1" fmla="val 5687189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curvado 40"/>
          <p:cNvCxnSpPr/>
          <p:nvPr/>
        </p:nvCxnSpPr>
        <p:spPr>
          <a:xfrm rot="16200000" flipH="1">
            <a:off x="5022051" y="2687508"/>
            <a:ext cx="1" cy="1701381"/>
          </a:xfrm>
          <a:prstGeom prst="curvedConnector3">
            <a:avLst>
              <a:gd name="adj1" fmla="val -4900450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curvado 43"/>
          <p:cNvCxnSpPr/>
          <p:nvPr/>
        </p:nvCxnSpPr>
        <p:spPr>
          <a:xfrm rot="16200000" flipH="1">
            <a:off x="8129485" y="2685769"/>
            <a:ext cx="1" cy="1701381"/>
          </a:xfrm>
          <a:prstGeom prst="curvedConnector3">
            <a:avLst>
              <a:gd name="adj1" fmla="val -4900450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>
                <a:off x="4889963" y="2559001"/>
                <a:ext cx="264175" cy="369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CO" sz="2401" dirty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963" y="2559001"/>
                <a:ext cx="264175" cy="369460"/>
              </a:xfrm>
              <a:prstGeom prst="rect">
                <a:avLst/>
              </a:prstGeom>
              <a:blipFill>
                <a:blip r:embed="rId2"/>
                <a:stretch>
                  <a:fillRect l="-39535" r="-39535" b="-35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/>
              <p:cNvSpPr txBox="1"/>
              <p:nvPr/>
            </p:nvSpPr>
            <p:spPr>
              <a:xfrm>
                <a:off x="7997397" y="2548241"/>
                <a:ext cx="262571" cy="369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s-CO" sz="2401" dirty="0"/>
              </a:p>
            </p:txBody>
          </p:sp>
        </mc:Choice>
        <mc:Fallback xmlns="">
          <p:sp>
            <p:nvSpPr>
              <p:cNvPr id="46" name="Cuadro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97" y="2548241"/>
                <a:ext cx="262571" cy="369460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/>
              <p:cNvSpPr txBox="1"/>
              <p:nvPr/>
            </p:nvSpPr>
            <p:spPr>
              <a:xfrm>
                <a:off x="6176488" y="6187992"/>
                <a:ext cx="798552" cy="369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s-CO" sz="24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s-CO" sz="2401" dirty="0"/>
              </a:p>
            </p:txBody>
          </p:sp>
        </mc:Choice>
        <mc:Fallback xmlns="">
          <p:sp>
            <p:nvSpPr>
              <p:cNvPr id="47" name="Cuadro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488" y="6187992"/>
                <a:ext cx="798552" cy="369460"/>
              </a:xfrm>
              <a:prstGeom prst="rect">
                <a:avLst/>
              </a:prstGeom>
              <a:blipFill>
                <a:blip r:embed="rId4"/>
                <a:stretch>
                  <a:fillRect l="-8397" r="-3817" b="-65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/>
              <p:cNvSpPr txBox="1"/>
              <p:nvPr/>
            </p:nvSpPr>
            <p:spPr>
              <a:xfrm>
                <a:off x="554974" y="4246159"/>
                <a:ext cx="800154" cy="369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s-CO" sz="24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CO" sz="2401" dirty="0"/>
              </a:p>
            </p:txBody>
          </p:sp>
        </mc:Choice>
        <mc:Fallback xmlns="">
          <p:sp>
            <p:nvSpPr>
              <p:cNvPr id="48" name="Cuadro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74" y="4246159"/>
                <a:ext cx="800154" cy="369460"/>
              </a:xfrm>
              <a:prstGeom prst="rect">
                <a:avLst/>
              </a:prstGeom>
              <a:blipFill>
                <a:blip r:embed="rId5"/>
                <a:stretch>
                  <a:fillRect l="-8397" r="-12214" b="-35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/>
              <p:cNvSpPr txBox="1"/>
              <p:nvPr/>
            </p:nvSpPr>
            <p:spPr>
              <a:xfrm>
                <a:off x="11775401" y="4246159"/>
                <a:ext cx="238847" cy="369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O" sz="2401" dirty="0"/>
              </a:p>
            </p:txBody>
          </p:sp>
        </mc:Choice>
        <mc:Fallback xmlns="">
          <p:sp>
            <p:nvSpPr>
              <p:cNvPr id="49" name="Cuadro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401" y="4246159"/>
                <a:ext cx="238847" cy="369460"/>
              </a:xfrm>
              <a:prstGeom prst="rect">
                <a:avLst/>
              </a:prstGeom>
              <a:blipFill>
                <a:blip r:embed="rId6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73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1956143" y="1252135"/>
                <a:ext cx="621580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143" y="1252135"/>
                <a:ext cx="621580" cy="298095"/>
              </a:xfrm>
              <a:prstGeom prst="rect">
                <a:avLst/>
              </a:prstGeom>
              <a:blipFill>
                <a:blip r:embed="rId2"/>
                <a:stretch>
                  <a:fillRect l="-7843" r="-7843" b="-61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4766684" y="1252135"/>
                <a:ext cx="621580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684" y="1252135"/>
                <a:ext cx="621580" cy="298095"/>
              </a:xfrm>
              <a:prstGeom prst="rect">
                <a:avLst/>
              </a:prstGeom>
              <a:blipFill>
                <a:blip r:embed="rId3"/>
                <a:stretch>
                  <a:fillRect l="-7843" r="-7843" b="-816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7577226" y="1252135"/>
                <a:ext cx="759439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226" y="1252135"/>
                <a:ext cx="759439" cy="298095"/>
              </a:xfrm>
              <a:prstGeom prst="rect">
                <a:avLst/>
              </a:prstGeom>
              <a:blipFill>
                <a:blip r:embed="rId4"/>
                <a:stretch>
                  <a:fillRect l="-6400" r="-6400" b="-61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555" y="1698880"/>
            <a:ext cx="1918778" cy="191877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530" y="1689359"/>
            <a:ext cx="1966402" cy="195073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0071" y="1698880"/>
            <a:ext cx="1926515" cy="191877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9557" y="3731787"/>
            <a:ext cx="1928333" cy="192062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7532" y="3731787"/>
            <a:ext cx="1928333" cy="192062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8783" y="3709257"/>
            <a:ext cx="1950954" cy="19431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0002" y="5812632"/>
            <a:ext cx="1944972" cy="192941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87532" y="5812635"/>
            <a:ext cx="1928333" cy="192833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88420" y="5812635"/>
            <a:ext cx="1936109" cy="192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0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817" y="973875"/>
            <a:ext cx="3346524" cy="21075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434" y="1001926"/>
            <a:ext cx="3346524" cy="21075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817" y="3081476"/>
            <a:ext cx="3346524" cy="216370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434" y="3109528"/>
            <a:ext cx="3346524" cy="21637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8440" y="5245179"/>
            <a:ext cx="3379899" cy="216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472" y="1101740"/>
            <a:ext cx="3346524" cy="212162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431" y="1101739"/>
            <a:ext cx="3346524" cy="212162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080" y="3223361"/>
            <a:ext cx="3366917" cy="21216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431" y="3223360"/>
            <a:ext cx="3346524" cy="212162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594" y="5344984"/>
            <a:ext cx="3387501" cy="210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478069" y="2777924"/>
            <a:ext cx="1374723" cy="1395124"/>
          </a:xfrm>
          <a:prstGeom prst="ellipse">
            <a:avLst/>
          </a:prstGeom>
          <a:solidFill>
            <a:srgbClr val="FFCC00">
              <a:alpha val="63922"/>
            </a:srgbClr>
          </a:solidFill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3991257" y="3121544"/>
            <a:ext cx="348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bg1"/>
                </a:solidFill>
                <a:latin typeface="Britannic Bold" panose="020B0903060703020204" pitchFamily="34" charset="0"/>
              </a:rPr>
              <a:t>S</a:t>
            </a:r>
          </a:p>
        </p:txBody>
      </p:sp>
      <p:sp>
        <p:nvSpPr>
          <p:cNvPr id="6" name="Elipse 5"/>
          <p:cNvSpPr/>
          <p:nvPr/>
        </p:nvSpPr>
        <p:spPr>
          <a:xfrm>
            <a:off x="7454865" y="2777068"/>
            <a:ext cx="1380599" cy="1395123"/>
          </a:xfrm>
          <a:prstGeom prst="ellipse">
            <a:avLst/>
          </a:prstGeom>
          <a:solidFill>
            <a:srgbClr val="FF0000">
              <a:alpha val="63922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7970993" y="3120682"/>
            <a:ext cx="348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bg1"/>
                </a:solidFill>
                <a:latin typeface="Britannic Bold" panose="020B0903060703020204" pitchFamily="34" charset="0"/>
              </a:rPr>
              <a:t>I</a:t>
            </a:r>
          </a:p>
        </p:txBody>
      </p:sp>
      <p:sp>
        <p:nvSpPr>
          <p:cNvPr id="8" name="Elipse 7"/>
          <p:cNvSpPr/>
          <p:nvPr/>
        </p:nvSpPr>
        <p:spPr>
          <a:xfrm>
            <a:off x="5520111" y="5155926"/>
            <a:ext cx="1380599" cy="1395123"/>
          </a:xfrm>
          <a:prstGeom prst="ellipse">
            <a:avLst/>
          </a:prstGeom>
          <a:solidFill>
            <a:schemeClr val="accent3">
              <a:lumMod val="60000"/>
              <a:lumOff val="40000"/>
              <a:alpha val="63922"/>
            </a:schemeClr>
          </a:solidFill>
          <a:ln w="190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6036239" y="5499540"/>
            <a:ext cx="348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bg1"/>
                </a:solidFill>
                <a:latin typeface="Britannic Bold" panose="020B0903060703020204" pitchFamily="34" charset="0"/>
              </a:rPr>
              <a:t>D</a:t>
            </a:r>
          </a:p>
        </p:txBody>
      </p:sp>
      <p:cxnSp>
        <p:nvCxnSpPr>
          <p:cNvPr id="11" name="Conector curvado 10"/>
          <p:cNvCxnSpPr/>
          <p:nvPr/>
        </p:nvCxnSpPr>
        <p:spPr>
          <a:xfrm rot="5400000" flipH="1" flipV="1">
            <a:off x="6150413" y="1483349"/>
            <a:ext cx="12700" cy="2549349"/>
          </a:xfrm>
          <a:prstGeom prst="curvedConnector3">
            <a:avLst>
              <a:gd name="adj1" fmla="val 3408748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curvado 28"/>
          <p:cNvCxnSpPr/>
          <p:nvPr/>
        </p:nvCxnSpPr>
        <p:spPr>
          <a:xfrm rot="5400000">
            <a:off x="7049967" y="4601402"/>
            <a:ext cx="1407010" cy="1097163"/>
          </a:xfrm>
          <a:prstGeom prst="curved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curvado 34"/>
          <p:cNvCxnSpPr/>
          <p:nvPr/>
        </p:nvCxnSpPr>
        <p:spPr>
          <a:xfrm rot="16200000" flipH="1">
            <a:off x="8335865" y="3468274"/>
            <a:ext cx="986501" cy="12700"/>
          </a:xfrm>
          <a:prstGeom prst="curvedConnector5">
            <a:avLst>
              <a:gd name="adj1" fmla="val -23173"/>
              <a:gd name="adj2" fmla="val 4002992"/>
              <a:gd name="adj3" fmla="val 123173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curvado 38"/>
          <p:cNvCxnSpPr/>
          <p:nvPr/>
        </p:nvCxnSpPr>
        <p:spPr>
          <a:xfrm rot="5400000" flipH="1">
            <a:off x="2951173" y="3468274"/>
            <a:ext cx="986502" cy="12700"/>
          </a:xfrm>
          <a:prstGeom prst="curvedConnector5">
            <a:avLst>
              <a:gd name="adj1" fmla="val -23173"/>
              <a:gd name="adj2" fmla="val 3715228"/>
              <a:gd name="adj3" fmla="val 123173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curvado 42"/>
          <p:cNvCxnSpPr/>
          <p:nvPr/>
        </p:nvCxnSpPr>
        <p:spPr>
          <a:xfrm rot="16200000" flipH="1">
            <a:off x="6204059" y="6069277"/>
            <a:ext cx="12700" cy="976231"/>
          </a:xfrm>
          <a:prstGeom prst="curvedConnector3">
            <a:avLst>
              <a:gd name="adj1" fmla="val 3408748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>
                <a:off x="6110735" y="1925542"/>
                <a:ext cx="214289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735" y="1925542"/>
                <a:ext cx="214289" cy="298095"/>
              </a:xfrm>
              <a:prstGeom prst="rect">
                <a:avLst/>
              </a:prstGeom>
              <a:blipFill>
                <a:blip r:embed="rId2"/>
                <a:stretch>
                  <a:fillRect l="-36111" r="-33333" b="-3061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ector curvado 56"/>
          <p:cNvCxnSpPr/>
          <p:nvPr/>
        </p:nvCxnSpPr>
        <p:spPr>
          <a:xfrm rot="10800000" flipV="1">
            <a:off x="5013335" y="3474625"/>
            <a:ext cx="2273708" cy="1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/>
              <p:cNvSpPr txBox="1"/>
              <p:nvPr/>
            </p:nvSpPr>
            <p:spPr>
              <a:xfrm>
                <a:off x="6110734" y="3551570"/>
                <a:ext cx="212686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2" name="Cuadro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734" y="3551570"/>
                <a:ext cx="212686" cy="298095"/>
              </a:xfrm>
              <a:prstGeom prst="rect">
                <a:avLst/>
              </a:prstGeom>
              <a:blipFill>
                <a:blip r:embed="rId3"/>
                <a:stretch>
                  <a:fillRect l="-14286" r="-1142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/>
              <p:cNvSpPr txBox="1"/>
              <p:nvPr/>
            </p:nvSpPr>
            <p:spPr>
              <a:xfrm>
                <a:off x="4932739" y="4559161"/>
                <a:ext cx="306879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6" name="Cuadro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39" y="4559161"/>
                <a:ext cx="306879" cy="298095"/>
              </a:xfrm>
              <a:prstGeom prst="rect">
                <a:avLst/>
              </a:prstGeom>
              <a:blipFill>
                <a:blip r:embed="rId4"/>
                <a:stretch>
                  <a:fillRect l="-17647" r="-5882" b="-2244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curvado 67"/>
          <p:cNvCxnSpPr/>
          <p:nvPr/>
        </p:nvCxnSpPr>
        <p:spPr>
          <a:xfrm rot="16200000" flipH="1">
            <a:off x="4796167" y="4082884"/>
            <a:ext cx="1120384" cy="952552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curvado 82"/>
          <p:cNvCxnSpPr/>
          <p:nvPr/>
        </p:nvCxnSpPr>
        <p:spPr>
          <a:xfrm rot="10800000">
            <a:off x="3857689" y="4353772"/>
            <a:ext cx="1361922" cy="1407010"/>
          </a:xfrm>
          <a:prstGeom prst="curved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uadroTexto 86"/>
              <p:cNvSpPr txBox="1"/>
              <p:nvPr/>
            </p:nvSpPr>
            <p:spPr>
              <a:xfrm>
                <a:off x="3984727" y="5361041"/>
                <a:ext cx="301108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7" name="Cuadro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727" y="5361041"/>
                <a:ext cx="301108" cy="298095"/>
              </a:xfrm>
              <a:prstGeom prst="rect">
                <a:avLst/>
              </a:prstGeom>
              <a:blipFill>
                <a:blip r:embed="rId5"/>
                <a:stretch>
                  <a:fillRect l="-18367" r="-6122" b="-2244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uadroTexto 87"/>
              <p:cNvSpPr txBox="1"/>
              <p:nvPr/>
            </p:nvSpPr>
            <p:spPr>
              <a:xfrm>
                <a:off x="8082989" y="5361040"/>
                <a:ext cx="306879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8" name="Cuadro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989" y="5361040"/>
                <a:ext cx="306879" cy="298095"/>
              </a:xfrm>
              <a:prstGeom prst="rect">
                <a:avLst/>
              </a:prstGeom>
              <a:blipFill>
                <a:blip r:embed="rId6"/>
                <a:stretch>
                  <a:fillRect l="-18000" r="-6000" b="-2244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/>
              <p:cNvSpPr txBox="1"/>
              <p:nvPr/>
            </p:nvSpPr>
            <p:spPr>
              <a:xfrm>
                <a:off x="1537505" y="3336123"/>
                <a:ext cx="1400576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1−(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9" name="Cuadro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505" y="3336123"/>
                <a:ext cx="1400576" cy="298095"/>
              </a:xfrm>
              <a:prstGeom prst="rect">
                <a:avLst/>
              </a:prstGeom>
              <a:blipFill>
                <a:blip r:embed="rId7"/>
                <a:stretch>
                  <a:fillRect l="-3478" r="-6087" b="-3469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uadroTexto 89"/>
              <p:cNvSpPr txBox="1"/>
              <p:nvPr/>
            </p:nvSpPr>
            <p:spPr>
              <a:xfrm>
                <a:off x="9551485" y="3336123"/>
                <a:ext cx="1398973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1−(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0" name="Cuadro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485" y="3336123"/>
                <a:ext cx="1398973" cy="298095"/>
              </a:xfrm>
              <a:prstGeom prst="rect">
                <a:avLst/>
              </a:prstGeom>
              <a:blipFill>
                <a:blip r:embed="rId8"/>
                <a:stretch>
                  <a:fillRect l="-3493" r="-6114" b="-3469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/>
              <p:cNvSpPr txBox="1"/>
              <p:nvPr/>
            </p:nvSpPr>
            <p:spPr>
              <a:xfrm>
                <a:off x="5866855" y="7100698"/>
                <a:ext cx="735201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1" name="Cuadro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855" y="7100698"/>
                <a:ext cx="735201" cy="298095"/>
              </a:xfrm>
              <a:prstGeom prst="rect">
                <a:avLst/>
              </a:prstGeom>
              <a:blipFill>
                <a:blip r:embed="rId9"/>
                <a:stretch>
                  <a:fillRect l="-7438" r="-2479" b="-2244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60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redondeado 14"/>
          <p:cNvSpPr/>
          <p:nvPr/>
        </p:nvSpPr>
        <p:spPr>
          <a:xfrm>
            <a:off x="4319693" y="638356"/>
            <a:ext cx="3941379" cy="7340444"/>
          </a:xfrm>
          <a:prstGeom prst="roundRect">
            <a:avLst/>
          </a:prstGeom>
          <a:solidFill>
            <a:srgbClr val="DBDBDB">
              <a:alpha val="63922"/>
            </a:srgbClr>
          </a:solidFill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redondeado 28"/>
          <p:cNvSpPr/>
          <p:nvPr/>
        </p:nvSpPr>
        <p:spPr>
          <a:xfrm>
            <a:off x="4704632" y="1212159"/>
            <a:ext cx="3188098" cy="4788427"/>
          </a:xfrm>
          <a:prstGeom prst="roundRect">
            <a:avLst/>
          </a:prstGeom>
          <a:solidFill>
            <a:srgbClr val="A9D18E">
              <a:alpha val="63922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4832543" y="1344713"/>
                <a:ext cx="3011215" cy="3902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28" indent="-342928">
                  <a:buFont typeface="+mj-lt"/>
                  <a:buAutoNum type="arabicPeriod"/>
                </a:pPr>
                <a:r>
                  <a:rPr lang="es-CO" sz="1651" dirty="0">
                    <a:solidFill>
                      <a:schemeClr val="accent6">
                        <a:lumMod val="50000"/>
                      </a:schemeClr>
                    </a:solidFill>
                  </a:rPr>
                  <a:t>Se toma la unidad de tiempo base (año de 365 días, día de 1440 minutos, etc.).</a:t>
                </a:r>
              </a:p>
              <a:p>
                <a:pPr marL="342928" indent="-342928">
                  <a:buFont typeface="+mj-lt"/>
                  <a:buAutoNum type="arabicPeriod"/>
                </a:pPr>
                <a:r>
                  <a:rPr lang="es-CO" sz="1651" dirty="0">
                    <a:solidFill>
                      <a:schemeClr val="accent6">
                        <a:lumMod val="50000"/>
                      </a:schemeClr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es-CO" sz="165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O" sz="165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O" sz="1651" dirty="0">
                    <a:solidFill>
                      <a:schemeClr val="accent6">
                        <a:lumMod val="50000"/>
                      </a:schemeClr>
                    </a:solidFill>
                  </a:rPr>
                  <a:t> es múltiplo de la unidad de tiempo base, la edad de todos los agentes vivos aumenta en una unidad; en caso contrario la edad se mantiene constante. </a:t>
                </a:r>
              </a:p>
              <a:p>
                <a:pPr marL="342928" indent="-342928">
                  <a:buFont typeface="+mj-lt"/>
                  <a:buAutoNum type="arabicPeriod"/>
                </a:pPr>
                <a:r>
                  <a:rPr lang="es-CO" sz="1651" dirty="0">
                    <a:solidFill>
                      <a:schemeClr val="accent6">
                        <a:lumMod val="50000"/>
                      </a:schemeClr>
                    </a:solidFill>
                  </a:rPr>
                  <a:t>Se verifican las probabilidades de muerte para cada agente según su edad y la probabilidad de nacer para cada agente en reposo.</a:t>
                </a:r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43" y="1344713"/>
                <a:ext cx="3011215" cy="3902992"/>
              </a:xfrm>
              <a:prstGeom prst="rect">
                <a:avLst/>
              </a:prstGeom>
              <a:blipFill>
                <a:blip r:embed="rId2"/>
                <a:stretch>
                  <a:fillRect l="-1215" t="-625" r="-2024" b="-109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ángulo redondeado 29"/>
          <p:cNvSpPr/>
          <p:nvPr/>
        </p:nvSpPr>
        <p:spPr>
          <a:xfrm>
            <a:off x="4959014" y="5269289"/>
            <a:ext cx="2684977" cy="559493"/>
          </a:xfrm>
          <a:prstGeom prst="roundRect">
            <a:avLst/>
          </a:prstGeom>
          <a:solidFill>
            <a:srgbClr val="548235">
              <a:alpha val="6392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AFECTACIÓN DE LA EDAD</a:t>
            </a:r>
          </a:p>
        </p:txBody>
      </p:sp>
      <p:sp>
        <p:nvSpPr>
          <p:cNvPr id="31" name="Rectángulo redondeado 30"/>
          <p:cNvSpPr/>
          <p:nvPr/>
        </p:nvSpPr>
        <p:spPr>
          <a:xfrm>
            <a:off x="4667985" y="6200104"/>
            <a:ext cx="3188098" cy="1470096"/>
          </a:xfrm>
          <a:prstGeom prst="roundRect">
            <a:avLst/>
          </a:prstGeom>
          <a:solidFill>
            <a:srgbClr val="8FAADC">
              <a:alpha val="63922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/>
          <p:cNvSpPr txBox="1"/>
          <p:nvPr/>
        </p:nvSpPr>
        <p:spPr>
          <a:xfrm>
            <a:off x="4752007" y="6319730"/>
            <a:ext cx="301121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51" dirty="0">
                <a:solidFill>
                  <a:schemeClr val="accent5">
                    <a:lumMod val="50000"/>
                  </a:schemeClr>
                </a:solidFill>
              </a:rPr>
              <a:t>  4.   Se aplica el modelo</a:t>
            </a:r>
          </a:p>
        </p:txBody>
      </p:sp>
      <p:sp>
        <p:nvSpPr>
          <p:cNvPr id="33" name="Rectángulo redondeado 32"/>
          <p:cNvSpPr/>
          <p:nvPr/>
        </p:nvSpPr>
        <p:spPr>
          <a:xfrm>
            <a:off x="4959014" y="6976699"/>
            <a:ext cx="2684977" cy="559493"/>
          </a:xfrm>
          <a:prstGeom prst="roundRect">
            <a:avLst/>
          </a:prstGeom>
          <a:solidFill>
            <a:srgbClr val="2F5597">
              <a:alpha val="63922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AFECTACIÓN DEL SISTEMA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/>
              <p:cNvSpPr txBox="1"/>
              <p:nvPr/>
            </p:nvSpPr>
            <p:spPr>
              <a:xfrm>
                <a:off x="5166258" y="6588904"/>
                <a:ext cx="3011215" cy="34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651" dirty="0">
                    <a:solidFill>
                      <a:schemeClr val="accent5">
                        <a:lumMod val="50000"/>
                      </a:schemeClr>
                    </a:solidFill>
                  </a:rPr>
                  <a:t>epidemiológico (</a:t>
                </a:r>
                <a14:m>
                  <m:oMath xmlns:m="http://schemas.openxmlformats.org/officeDocument/2006/math">
                    <m:r>
                      <a:rPr lang="es-CO" sz="165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𝑆𝐼𝑆</m:t>
                    </m:r>
                  </m:oMath>
                </a14:m>
                <a:r>
                  <a:rPr lang="es-CO" sz="1651" dirty="0">
                    <a:solidFill>
                      <a:schemeClr val="accent5">
                        <a:lumMod val="50000"/>
                      </a:schemeClr>
                    </a:solidFill>
                  </a:rPr>
                  <a:t> o </a:t>
                </a:r>
                <a14:m>
                  <m:oMath xmlns:m="http://schemas.openxmlformats.org/officeDocument/2006/math">
                    <m:r>
                      <a:rPr lang="es-CO" sz="165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𝑆𝐼𝑅</m:t>
                    </m:r>
                  </m:oMath>
                </a14:m>
                <a:r>
                  <a:rPr lang="es-CO" sz="1651" dirty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258" y="6588904"/>
                <a:ext cx="3011215" cy="346377"/>
              </a:xfrm>
              <a:prstGeom prst="rect">
                <a:avLst/>
              </a:prstGeom>
              <a:blipFill>
                <a:blip r:embed="rId3"/>
                <a:stretch>
                  <a:fillRect l="-1215" t="-5263" b="-2105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echa abajo 33"/>
          <p:cNvSpPr/>
          <p:nvPr/>
        </p:nvSpPr>
        <p:spPr>
          <a:xfrm>
            <a:off x="6200989" y="5948408"/>
            <a:ext cx="274321" cy="319144"/>
          </a:xfrm>
          <a:prstGeom prst="downArrow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redondeado 34"/>
          <p:cNvSpPr/>
          <p:nvPr/>
        </p:nvSpPr>
        <p:spPr>
          <a:xfrm>
            <a:off x="698606" y="2892572"/>
            <a:ext cx="2841666" cy="3307532"/>
          </a:xfrm>
          <a:prstGeom prst="roundRect">
            <a:avLst/>
          </a:prstGeom>
          <a:solidFill>
            <a:srgbClr val="DBDBDB">
              <a:alpha val="63922"/>
            </a:srgbClr>
          </a:solidFill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redondeado 46"/>
          <p:cNvSpPr/>
          <p:nvPr/>
        </p:nvSpPr>
        <p:spPr>
          <a:xfrm>
            <a:off x="1021411" y="3695598"/>
            <a:ext cx="2211593" cy="957846"/>
          </a:xfrm>
          <a:prstGeom prst="roundRect">
            <a:avLst/>
          </a:prstGeom>
          <a:solidFill>
            <a:schemeClr val="accent5">
              <a:lumMod val="75000"/>
              <a:alpha val="63922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redondeado 47"/>
          <p:cNvSpPr/>
          <p:nvPr/>
        </p:nvSpPr>
        <p:spPr>
          <a:xfrm>
            <a:off x="1006178" y="4988836"/>
            <a:ext cx="2211593" cy="957846"/>
          </a:xfrm>
          <a:prstGeom prst="roundRect">
            <a:avLst/>
          </a:prstGeom>
          <a:solidFill>
            <a:schemeClr val="accent6">
              <a:lumMod val="75000"/>
              <a:alpha val="63922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Flecha abajo 48"/>
          <p:cNvSpPr/>
          <p:nvPr/>
        </p:nvSpPr>
        <p:spPr>
          <a:xfrm rot="10800000">
            <a:off x="2547170" y="4489183"/>
            <a:ext cx="472966" cy="64305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49"/>
          <p:cNvSpPr txBox="1"/>
          <p:nvPr/>
        </p:nvSpPr>
        <p:spPr>
          <a:xfrm>
            <a:off x="1194830" y="3972900"/>
            <a:ext cx="1864751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SISTEMA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1155385" y="5242257"/>
            <a:ext cx="1864751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EDADES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/>
              <p:cNvSpPr txBox="1"/>
              <p:nvPr/>
            </p:nvSpPr>
            <p:spPr>
              <a:xfrm>
                <a:off x="1663545" y="2370999"/>
                <a:ext cx="9117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52" name="Cuadro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545" y="2370999"/>
                <a:ext cx="91178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lecha abajo 52"/>
          <p:cNvSpPr/>
          <p:nvPr/>
        </p:nvSpPr>
        <p:spPr>
          <a:xfrm>
            <a:off x="1218266" y="4496238"/>
            <a:ext cx="472966" cy="64305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CuadroTexto 53"/>
          <p:cNvSpPr txBox="1"/>
          <p:nvPr/>
        </p:nvSpPr>
        <p:spPr>
          <a:xfrm>
            <a:off x="722184" y="3009939"/>
            <a:ext cx="279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Definición de entornos espaciales</a:t>
            </a:r>
            <a:endParaRPr lang="es-CO" sz="16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9040493" y="2892572"/>
            <a:ext cx="2841666" cy="3307532"/>
          </a:xfrm>
          <a:prstGeom prst="roundRect">
            <a:avLst/>
          </a:prstGeom>
          <a:solidFill>
            <a:srgbClr val="DBDBDB">
              <a:alpha val="63922"/>
            </a:srgbClr>
          </a:solidFill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Rectángulo redondeado 55"/>
          <p:cNvSpPr/>
          <p:nvPr/>
        </p:nvSpPr>
        <p:spPr>
          <a:xfrm>
            <a:off x="9363298" y="3695598"/>
            <a:ext cx="2211593" cy="957846"/>
          </a:xfrm>
          <a:prstGeom prst="roundRect">
            <a:avLst/>
          </a:prstGeom>
          <a:solidFill>
            <a:schemeClr val="accent5">
              <a:lumMod val="75000"/>
              <a:alpha val="63922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redondeado 56"/>
          <p:cNvSpPr/>
          <p:nvPr/>
        </p:nvSpPr>
        <p:spPr>
          <a:xfrm>
            <a:off x="9348065" y="4988836"/>
            <a:ext cx="2211593" cy="957846"/>
          </a:xfrm>
          <a:prstGeom prst="roundRect">
            <a:avLst/>
          </a:prstGeom>
          <a:solidFill>
            <a:schemeClr val="accent6">
              <a:lumMod val="75000"/>
              <a:alpha val="63922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Flecha abajo 57"/>
          <p:cNvSpPr/>
          <p:nvPr/>
        </p:nvSpPr>
        <p:spPr>
          <a:xfrm rot="10800000">
            <a:off x="10889057" y="4489183"/>
            <a:ext cx="472966" cy="64305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CuadroTexto 58"/>
          <p:cNvSpPr txBox="1"/>
          <p:nvPr/>
        </p:nvSpPr>
        <p:spPr>
          <a:xfrm>
            <a:off x="9536717" y="3972900"/>
            <a:ext cx="1864751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SISTEMA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9497272" y="5242257"/>
            <a:ext cx="1864751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EDADES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60"/>
              <p:cNvSpPr txBox="1"/>
              <p:nvPr/>
            </p:nvSpPr>
            <p:spPr>
              <a:xfrm>
                <a:off x="9694881" y="2370999"/>
                <a:ext cx="15377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61" name="Cuadro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881" y="2370999"/>
                <a:ext cx="153779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Flecha abajo 61"/>
          <p:cNvSpPr/>
          <p:nvPr/>
        </p:nvSpPr>
        <p:spPr>
          <a:xfrm>
            <a:off x="9560153" y="4496238"/>
            <a:ext cx="472966" cy="64305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CuadroTexto 63"/>
          <p:cNvSpPr txBox="1"/>
          <p:nvPr/>
        </p:nvSpPr>
        <p:spPr>
          <a:xfrm>
            <a:off x="9056606" y="3009939"/>
            <a:ext cx="279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Visualización de la regla de interacción</a:t>
            </a:r>
            <a:endParaRPr lang="es-CO" sz="16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4940894" y="650597"/>
            <a:ext cx="279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Regla para la natalidad y la mortalidad</a:t>
            </a:r>
            <a:endParaRPr lang="es-CO" sz="1600" dirty="0"/>
          </a:p>
        </p:txBody>
      </p:sp>
      <p:sp>
        <p:nvSpPr>
          <p:cNvPr id="67" name="Flecha abajo 66"/>
          <p:cNvSpPr/>
          <p:nvPr/>
        </p:nvSpPr>
        <p:spPr>
          <a:xfrm rot="16200000">
            <a:off x="3688728" y="4089475"/>
            <a:ext cx="472966" cy="643057"/>
          </a:xfrm>
          <a:prstGeom prst="downArrow">
            <a:avLst/>
          </a:prstGeom>
          <a:solidFill>
            <a:srgbClr val="0033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Flecha abajo 67"/>
          <p:cNvSpPr/>
          <p:nvPr/>
        </p:nvSpPr>
        <p:spPr>
          <a:xfrm rot="16200000">
            <a:off x="8435668" y="4089475"/>
            <a:ext cx="472966" cy="643057"/>
          </a:xfrm>
          <a:prstGeom prst="downArrow">
            <a:avLst/>
          </a:prstGeom>
          <a:solidFill>
            <a:srgbClr val="0033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320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2553</TotalTime>
  <Words>593</Words>
  <Application>Microsoft Office PowerPoint</Application>
  <PresentationFormat>Personalizado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Britannic Bold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69</cp:revision>
  <dcterms:created xsi:type="dcterms:W3CDTF">2020-07-08T01:04:03Z</dcterms:created>
  <dcterms:modified xsi:type="dcterms:W3CDTF">2020-07-17T23:03:08Z</dcterms:modified>
</cp:coreProperties>
</file>