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7" y="3681413"/>
              <a:ext cx="4763558" cy="3176587"/>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name="adj" fmla="val 100000"/>
              </a:avLst>
            </a:prstGeom>
            <a:solidFill>
              <a:schemeClr val="accent2">
                <a:alpha val="71764"/>
              </a:schemeClr>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6" y="3589867"/>
              <a:ext cx="1817159" cy="3268133"/>
            </a:xfrm>
            <a:prstGeom prst="triangle">
              <a:avLst>
                <a:gd name="adj" fmla="val 100000"/>
              </a:avLst>
            </a:prstGeom>
            <a:solidFill>
              <a:schemeClr val="accent1">
                <a:alpha val="80000"/>
              </a:schemeClr>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wrap="square"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7" y="2404534"/>
            <a:ext cx="7766936" cy="1646302"/>
          </a:xfrm>
          <a:prstGeom prst="rect">
            <a:avLst/>
          </a:prstGeom>
          <a:noFill/>
          <a:ln>
            <a:noFill/>
          </a:ln>
        </p:spPr>
        <p:txBody>
          <a:bodyPr wrap="square" lIns="91425" tIns="91425" rIns="91425" bIns="91425" anchor="b" anchorCtr="0"/>
          <a:lstStyle>
            <a:lvl1pPr marL="0" marR="0" lvl="0" indent="0" algn="r" rtl="0">
              <a:spcBef>
                <a:spcPts val="0"/>
              </a:spcBef>
              <a:buClr>
                <a:schemeClr val="accent1"/>
              </a:buClr>
              <a:buSzPct val="100000"/>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7" y="4050833"/>
            <a:ext cx="7766936" cy="1096899"/>
          </a:xfrm>
          <a:prstGeom prst="rect">
            <a:avLst/>
          </a:prstGeom>
          <a:noFill/>
          <a:ln>
            <a:noFill/>
          </a:ln>
        </p:spPr>
        <p:txBody>
          <a:bodyPr wrap="square" lIns="91425" tIns="91425" rIns="91425" bIns="91425" anchor="t" anchorCtr="0"/>
          <a:lstStyle>
            <a:lvl1pPr marL="0" marR="0" lvl="0" indent="0" algn="r" rtl="0">
              <a:spcBef>
                <a:spcPts val="1000"/>
              </a:spcBef>
              <a:spcAft>
                <a:spcPts val="0"/>
              </a:spcAft>
              <a:buClr>
                <a:schemeClr val="accent1"/>
              </a:buClr>
              <a:buSzPct val="79999"/>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SzPct val="80000"/>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b="0" i="0" u="none" strike="noStrike" cap="none">
                <a:solidFill>
                  <a:schemeClr val="accent1"/>
                </a:solidFill>
                <a:latin typeface="Trebuchet MS"/>
                <a:ea typeface="Trebuchet MS"/>
                <a:cs typeface="Trebuchet MS"/>
                <a:sym typeface="Trebuchet MS"/>
              </a:rPr>
              <a:t>‹Nº›</a:t>
            </a:fld>
            <a:endParaRPr lang="root"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ítulo y descripció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ct val="1000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2"/>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SzPct val="79999"/>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a:solidFill>
                  <a:schemeClr val="accent1"/>
                </a:solidFill>
                <a:latin typeface="Trebuchet MS"/>
                <a:ea typeface="Trebuchet MS"/>
                <a:cs typeface="Trebuchet MS"/>
                <a:sym typeface="Trebuchet MS"/>
              </a:rPr>
              <a:t>‹Nº›</a:t>
            </a:fld>
            <a:endParaRPr lang="root"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ita con descripció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4" y="609600"/>
            <a:ext cx="8094134" cy="3022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ct val="1000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9" y="3632200"/>
            <a:ext cx="7224524" cy="381000"/>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SzPct val="80000"/>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2"/>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SzPct val="79999"/>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a:solidFill>
                  <a:schemeClr val="accent1"/>
                </a:solidFill>
                <a:latin typeface="Trebuchet MS"/>
                <a:ea typeface="Trebuchet MS"/>
                <a:cs typeface="Trebuchet MS"/>
                <a:sym typeface="Trebuchet MS"/>
              </a:rPr>
              <a:t>‹Nº›</a:t>
            </a:fld>
            <a:endParaRPr lang="root" sz="900">
              <a:solidFill>
                <a:schemeClr val="accent1"/>
              </a:solidFill>
              <a:latin typeface="Trebuchet MS"/>
              <a:ea typeface="Trebuchet MS"/>
              <a:cs typeface="Trebuchet MS"/>
              <a:sym typeface="Trebuchet MS"/>
            </a:endParaRPr>
          </a:p>
        </p:txBody>
      </p:sp>
      <p:sp>
        <p:nvSpPr>
          <p:cNvPr id="103" name="Shape 103"/>
          <p:cNvSpPr txBox="1"/>
          <p:nvPr/>
        </p:nvSpPr>
        <p:spPr>
          <a:xfrm>
            <a:off x="541870" y="790378"/>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root" sz="8000">
                <a:solidFill>
                  <a:srgbClr val="BFE471"/>
                </a:solidFill>
                <a:latin typeface="Arial"/>
                <a:ea typeface="Arial"/>
                <a:cs typeface="Arial"/>
                <a:sym typeface="Arial"/>
              </a:rPr>
              <a:t>“</a:t>
            </a:r>
          </a:p>
        </p:txBody>
      </p:sp>
      <p:sp>
        <p:nvSpPr>
          <p:cNvPr id="104" name="Shape 104"/>
          <p:cNvSpPr txBox="1"/>
          <p:nvPr/>
        </p:nvSpPr>
        <p:spPr>
          <a:xfrm>
            <a:off x="8893011" y="2886556"/>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root" sz="8000">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arjeta de nombre">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60"/>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SzPct val="1000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79999"/>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a:solidFill>
                  <a:schemeClr val="accent1"/>
                </a:solidFill>
                <a:latin typeface="Trebuchet MS"/>
                <a:ea typeface="Trebuchet MS"/>
                <a:cs typeface="Trebuchet MS"/>
                <a:sym typeface="Trebuchet MS"/>
              </a:rPr>
              <a:t>‹Nº›</a:t>
            </a:fld>
            <a:endParaRPr lang="root"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itar la tarjeta de nombre">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4" y="609600"/>
            <a:ext cx="8094134" cy="3022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ct val="1000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2" y="4013200"/>
            <a:ext cx="8596669" cy="514248"/>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ct val="80000"/>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79999"/>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a:solidFill>
                  <a:schemeClr val="accent1"/>
                </a:solidFill>
                <a:latin typeface="Trebuchet MS"/>
                <a:ea typeface="Trebuchet MS"/>
                <a:cs typeface="Trebuchet MS"/>
                <a:sym typeface="Trebuchet MS"/>
              </a:rPr>
              <a:t>‹Nº›</a:t>
            </a:fld>
            <a:endParaRPr lang="root" sz="900">
              <a:solidFill>
                <a:schemeClr val="accent1"/>
              </a:solidFill>
              <a:latin typeface="Trebuchet MS"/>
              <a:ea typeface="Trebuchet MS"/>
              <a:cs typeface="Trebuchet MS"/>
              <a:sym typeface="Trebuchet MS"/>
            </a:endParaRPr>
          </a:p>
        </p:txBody>
      </p:sp>
      <p:sp>
        <p:nvSpPr>
          <p:cNvPr id="118" name="Shape 118"/>
          <p:cNvSpPr txBox="1"/>
          <p:nvPr/>
        </p:nvSpPr>
        <p:spPr>
          <a:xfrm>
            <a:off x="541870" y="790378"/>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root" sz="8000">
                <a:solidFill>
                  <a:srgbClr val="BFE471"/>
                </a:solidFill>
                <a:latin typeface="Arial"/>
                <a:ea typeface="Arial"/>
                <a:cs typeface="Arial"/>
                <a:sym typeface="Arial"/>
              </a:rPr>
              <a:t>“</a:t>
            </a:r>
          </a:p>
        </p:txBody>
      </p:sp>
      <p:sp>
        <p:nvSpPr>
          <p:cNvPr id="119" name="Shape 119"/>
          <p:cNvSpPr txBox="1"/>
          <p:nvPr/>
        </p:nvSpPr>
        <p:spPr>
          <a:xfrm>
            <a:off x="8893011" y="2886556"/>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root" sz="8000">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Verdadero o falso">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3" cy="3022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ct val="1000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2" y="4013200"/>
            <a:ext cx="8596669" cy="514248"/>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ct val="80000"/>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79999"/>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a:solidFill>
                  <a:schemeClr val="accent1"/>
                </a:solidFill>
                <a:latin typeface="Trebuchet MS"/>
                <a:ea typeface="Trebuchet MS"/>
                <a:cs typeface="Trebuchet MS"/>
                <a:sym typeface="Trebuchet MS"/>
              </a:rPr>
              <a:t>‹Nº›</a:t>
            </a:fld>
            <a:endParaRPr lang="root"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2" y="-197358"/>
            <a:ext cx="3880773" cy="8596668"/>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a:solidFill>
                  <a:schemeClr val="accent1"/>
                </a:solidFill>
                <a:latin typeface="Trebuchet MS"/>
                <a:ea typeface="Trebuchet MS"/>
                <a:cs typeface="Trebuchet MS"/>
                <a:sym typeface="Trebuchet MS"/>
              </a:rPr>
              <a:t>‹Nº›</a:t>
            </a:fld>
            <a:endParaRPr lang="root"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9" y="2582953"/>
            <a:ext cx="5251451" cy="1304743"/>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50" cy="7060150"/>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a:solidFill>
                  <a:schemeClr val="accent1"/>
                </a:solidFill>
                <a:latin typeface="Trebuchet MS"/>
                <a:ea typeface="Trebuchet MS"/>
                <a:cs typeface="Trebuchet MS"/>
                <a:sym typeface="Trebuchet MS"/>
              </a:rPr>
              <a:t>‹Nº›</a:t>
            </a:fld>
            <a:endParaRPr lang="root"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4" y="2160589"/>
            <a:ext cx="8596668" cy="3880773"/>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b="0" i="0" u="none" strike="noStrike" cap="none">
                <a:solidFill>
                  <a:schemeClr val="accent1"/>
                </a:solidFill>
                <a:latin typeface="Trebuchet MS"/>
                <a:ea typeface="Trebuchet MS"/>
                <a:cs typeface="Trebuchet MS"/>
                <a:sym typeface="Trebuchet MS"/>
              </a:rPr>
              <a:t>‹Nº›</a:t>
            </a:fld>
            <a:endParaRPr lang="root"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7"/>
            <a:ext cx="8596668" cy="1826581"/>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SzPct val="100000"/>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400"/>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80000"/>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79999"/>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a:solidFill>
                  <a:schemeClr val="accent1"/>
                </a:solidFill>
                <a:latin typeface="Trebuchet MS"/>
                <a:ea typeface="Trebuchet MS"/>
                <a:cs typeface="Trebuchet MS"/>
                <a:sym typeface="Trebuchet MS"/>
              </a:rPr>
              <a:t>‹Nº›</a:t>
            </a:fld>
            <a:endParaRPr lang="root"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4" y="2160589"/>
            <a:ext cx="4184035" cy="3880772"/>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70" y="2160589"/>
            <a:ext cx="4184034" cy="3880773"/>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a:solidFill>
                  <a:schemeClr val="accent1"/>
                </a:solidFill>
                <a:latin typeface="Trebuchet MS"/>
                <a:ea typeface="Trebuchet MS"/>
                <a:cs typeface="Trebuchet MS"/>
                <a:sym typeface="Trebuchet MS"/>
              </a:rPr>
              <a:t>‹Nº›</a:t>
            </a:fld>
            <a:endParaRPr lang="root"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3" cy="576262"/>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ct val="80000"/>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79999"/>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5"/>
            <a:ext cx="4185623" cy="3304117"/>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3" y="2160983"/>
            <a:ext cx="4185618" cy="576262"/>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ct val="80000"/>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79999"/>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4" y="2737245"/>
            <a:ext cx="4185617" cy="3304117"/>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a:solidFill>
                  <a:schemeClr val="accent1"/>
                </a:solidFill>
                <a:latin typeface="Trebuchet MS"/>
                <a:ea typeface="Trebuchet MS"/>
                <a:cs typeface="Trebuchet MS"/>
                <a:sym typeface="Trebuchet MS"/>
              </a:rPr>
              <a:t>‹Nº›</a:t>
            </a:fld>
            <a:endParaRPr lang="root"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a:solidFill>
                  <a:schemeClr val="accent1"/>
                </a:solidFill>
                <a:latin typeface="Trebuchet MS"/>
                <a:ea typeface="Trebuchet MS"/>
                <a:cs typeface="Trebuchet MS"/>
                <a:sym typeface="Trebuchet MS"/>
              </a:rPr>
              <a:t>‹Nº›</a:t>
            </a:fld>
            <a:endParaRPr lang="root"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a:solidFill>
                  <a:schemeClr val="accent1"/>
                </a:solidFill>
                <a:latin typeface="Trebuchet MS"/>
                <a:ea typeface="Trebuchet MS"/>
                <a:cs typeface="Trebuchet MS"/>
                <a:sym typeface="Trebuchet MS"/>
              </a:rPr>
              <a:t>‹Nº›</a:t>
            </a:fld>
            <a:endParaRPr lang="root"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4" y="1498604"/>
            <a:ext cx="3854528" cy="1278466"/>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SzPct val="100000"/>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1" y="514924"/>
            <a:ext cx="4513541" cy="5526437"/>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4" y="2777069"/>
            <a:ext cx="3854528" cy="2584449"/>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80000"/>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SzPct val="80000"/>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a:solidFill>
                  <a:schemeClr val="accent1"/>
                </a:solidFill>
                <a:latin typeface="Trebuchet MS"/>
                <a:ea typeface="Trebuchet MS"/>
                <a:cs typeface="Trebuchet MS"/>
                <a:sym typeface="Trebuchet MS"/>
              </a:rPr>
              <a:t>‹Nº›</a:t>
            </a:fld>
            <a:endParaRPr lang="root" sz="90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4" y="4800600"/>
            <a:ext cx="8596667" cy="566738"/>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SzPct val="100000"/>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4" y="609600"/>
            <a:ext cx="8596668" cy="3845718"/>
          </a:xfrm>
          <a:prstGeom prst="rect">
            <a:avLst/>
          </a:prstGeom>
          <a:noFill/>
          <a:ln>
            <a:noFill/>
          </a:ln>
        </p:spPr>
        <p:txBody>
          <a:bodyPr wrap="square" lIns="91425" tIns="91425" rIns="91425" bIns="91425" anchor="t" anchorCtr="0"/>
          <a:lstStyle>
            <a:lvl1pPr marL="0" marR="0" lvl="0" indent="0" algn="ctr"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8000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4" y="5367338"/>
            <a:ext cx="8596667" cy="67402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ct val="80000"/>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ct val="80000"/>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ct val="79999"/>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a:solidFill>
                  <a:schemeClr val="accent1"/>
                </a:solidFill>
                <a:latin typeface="Trebuchet MS"/>
                <a:ea typeface="Trebuchet MS"/>
                <a:cs typeface="Trebuchet MS"/>
                <a:sym typeface="Trebuchet MS"/>
              </a:rPr>
              <a:t>‹Nº›</a:t>
            </a:fld>
            <a:endParaRPr lang="root" sz="900">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7" y="3681413"/>
              <a:ext cx="4763558" cy="3176587"/>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name="adj" fmla="val 100000"/>
              </a:avLst>
            </a:prstGeom>
            <a:solidFill>
              <a:schemeClr val="accent2">
                <a:alpha val="71764"/>
              </a:schemeClr>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6" y="3589867"/>
              <a:ext cx="1817159" cy="3268133"/>
            </a:xfrm>
            <a:prstGeom prst="triangle">
              <a:avLst>
                <a:gd name="adj" fmla="val 100000"/>
              </a:avLst>
            </a:prstGeom>
            <a:solidFill>
              <a:schemeClr val="accent1">
                <a:alpha val="80000"/>
              </a:schemeClr>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0" y="4013200"/>
              <a:ext cx="448733" cy="2844800"/>
            </a:xfrm>
            <a:prstGeom prst="triangle">
              <a:avLst>
                <a:gd name="adj" fmla="val 0"/>
              </a:avLst>
            </a:prstGeom>
            <a:solidFill>
              <a:schemeClr val="accent1">
                <a:alpha val="84705"/>
              </a:schemeClr>
            </a:solidFill>
            <a:ln>
              <a:noFill/>
            </a:ln>
          </p:spPr>
          <p:txBody>
            <a:bodyPr wrap="square"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SzPct val="1000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7777"/>
              <a:buNone/>
              <a:defRPr sz="1800" b="0" i="0" u="none" strike="noStrike" cap="none">
                <a:solidFill>
                  <a:schemeClr val="dk2"/>
                </a:solidFill>
              </a:defRPr>
            </a:lvl2pPr>
            <a:lvl3pPr marL="0" marR="0" lvl="2" indent="0" algn="l" rtl="0">
              <a:spcBef>
                <a:spcPts val="0"/>
              </a:spcBef>
              <a:buSzPct val="77777"/>
              <a:buNone/>
              <a:defRPr sz="1800" b="0" i="0" u="none" strike="noStrike" cap="none">
                <a:solidFill>
                  <a:schemeClr val="dk2"/>
                </a:solidFill>
              </a:defRPr>
            </a:lvl3pPr>
            <a:lvl4pPr marL="0" marR="0" lvl="3" indent="0" algn="l" rtl="0">
              <a:spcBef>
                <a:spcPts val="0"/>
              </a:spcBef>
              <a:buSzPct val="77777"/>
              <a:buNone/>
              <a:defRPr sz="1800" b="0" i="0" u="none" strike="noStrike" cap="none">
                <a:solidFill>
                  <a:schemeClr val="dk2"/>
                </a:solidFill>
              </a:defRPr>
            </a:lvl4pPr>
            <a:lvl5pPr marL="0" marR="0" lvl="4" indent="0" algn="l" rtl="0">
              <a:spcBef>
                <a:spcPts val="0"/>
              </a:spcBef>
              <a:buSzPct val="77777"/>
              <a:buNone/>
              <a:defRPr sz="1800" b="0" i="0" u="none" strike="noStrike" cap="none">
                <a:solidFill>
                  <a:schemeClr val="dk2"/>
                </a:solidFill>
              </a:defRPr>
            </a:lvl5pPr>
            <a:lvl6pPr marL="0" marR="0" lvl="5" indent="0" algn="l" rtl="0">
              <a:spcBef>
                <a:spcPts val="0"/>
              </a:spcBef>
              <a:buSzPct val="77777"/>
              <a:buNone/>
              <a:defRPr sz="1800" b="0" i="0" u="none" strike="noStrike" cap="none">
                <a:solidFill>
                  <a:schemeClr val="dk2"/>
                </a:solidFill>
              </a:defRPr>
            </a:lvl6pPr>
            <a:lvl7pPr marL="0" marR="0" lvl="6" indent="0" algn="l" rtl="0">
              <a:spcBef>
                <a:spcPts val="0"/>
              </a:spcBef>
              <a:buSzPct val="77777"/>
              <a:buNone/>
              <a:defRPr sz="1800" b="0" i="0" u="none" strike="noStrike" cap="none">
                <a:solidFill>
                  <a:schemeClr val="dk2"/>
                </a:solidFill>
              </a:defRPr>
            </a:lvl7pPr>
            <a:lvl8pPr marL="0" marR="0" lvl="7" indent="0" algn="l" rtl="0">
              <a:spcBef>
                <a:spcPts val="0"/>
              </a:spcBef>
              <a:buSzPct val="77777"/>
              <a:buNone/>
              <a:defRPr sz="1800" b="0" i="0" u="none" strike="noStrike" cap="none">
                <a:solidFill>
                  <a:schemeClr val="dk2"/>
                </a:solidFill>
              </a:defRPr>
            </a:lvl8pPr>
            <a:lvl9pPr marL="0" marR="0" lvl="8" indent="0" algn="l" rtl="0">
              <a:spcBef>
                <a:spcPts val="0"/>
              </a:spcBef>
              <a:buSzPct val="77777"/>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4" y="2160589"/>
            <a:ext cx="8596668" cy="3880773"/>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SzPct val="155555"/>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SzPct val="77777"/>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root" sz="900" b="0" i="0" u="none" strike="noStrike" cap="none">
                <a:solidFill>
                  <a:schemeClr val="accent1"/>
                </a:solidFill>
                <a:latin typeface="Trebuchet MS"/>
                <a:ea typeface="Trebuchet MS"/>
                <a:cs typeface="Trebuchet MS"/>
                <a:sym typeface="Trebuchet MS"/>
              </a:rPr>
              <a:t>‹Nº›</a:t>
            </a:fld>
            <a:endParaRPr lang="root"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ppt/slides/slide7.xml" TargetMode="External"/><Relationship Id="rId3" Type="http://schemas.openxmlformats.org/officeDocument/2006/relationships/image" Target="../media/image2.png"/><Relationship Id="rId7" Type="http://schemas.openxmlformats.org/officeDocument/2006/relationships/hyperlink" Target="http://ppt/slides/slide6.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ppt/slides/slide3.xml" TargetMode="External"/><Relationship Id="rId5" Type="http://schemas.openxmlformats.org/officeDocument/2006/relationships/hyperlink" Target="http://ppt/slides/slide4.xml" TargetMode="External"/><Relationship Id="rId10" Type="http://schemas.openxmlformats.org/officeDocument/2006/relationships/hyperlink" Target="http://ppt/slides/slide9.xml" TargetMode="External"/><Relationship Id="rId4" Type="http://schemas.openxmlformats.org/officeDocument/2006/relationships/hyperlink" Target="http://ppt/slides/slide5.xml" TargetMode="External"/><Relationship Id="rId9" Type="http://schemas.openxmlformats.org/officeDocument/2006/relationships/hyperlink" Target="http://ppt/slides/slide8.x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ppt/slides/slide2.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pt/slides/slide2.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ppt/slides/slide2.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04_resumensemanalactividades_ubilluz.xl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ppt/slides/slide2.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06_resumen_plan_proyecto.xl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ppt/slides/slide2.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12_cuadernoregistrodefectos_ubilluz.xl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2.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2.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Shape 143"/>
          <p:cNvPicPr preferRelativeResize="0"/>
          <p:nvPr/>
        </p:nvPicPr>
        <p:blipFill rotWithShape="1">
          <a:blip r:embed="rId3">
            <a:alphaModFix/>
          </a:blip>
          <a:srcRect/>
          <a:stretch/>
        </p:blipFill>
        <p:spPr>
          <a:xfrm>
            <a:off x="3253154" y="0"/>
            <a:ext cx="5405464" cy="1149759"/>
          </a:xfrm>
          <a:prstGeom prst="rect">
            <a:avLst/>
          </a:prstGeom>
          <a:noFill/>
          <a:ln>
            <a:noFill/>
          </a:ln>
        </p:spPr>
      </p:pic>
      <p:sp>
        <p:nvSpPr>
          <p:cNvPr id="144" name="Shape 144"/>
          <p:cNvSpPr/>
          <p:nvPr/>
        </p:nvSpPr>
        <p:spPr>
          <a:xfrm>
            <a:off x="3253154" y="1284644"/>
            <a:ext cx="5875070" cy="5485091"/>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endParaRPr sz="2000" b="0" i="0" u="none" strike="noStrike" cap="none">
              <a:solidFill>
                <a:schemeClr val="dk1"/>
              </a:solidFill>
              <a:latin typeface="Trebuchet MS"/>
              <a:ea typeface="Trebuchet MS"/>
              <a:cs typeface="Trebuchet MS"/>
              <a:sym typeface="Trebuchet MS"/>
            </a:endParaRPr>
          </a:p>
          <a:p>
            <a:pPr marL="0" marR="0" lvl="0" indent="0" algn="ctr" rtl="0">
              <a:spcBef>
                <a:spcPts val="0"/>
              </a:spcBef>
              <a:buSzPct val="25000"/>
              <a:buNone/>
            </a:pPr>
            <a:r>
              <a:rPr lang="root" sz="2000" b="0" i="0" u="none" strike="noStrike" cap="none">
                <a:solidFill>
                  <a:schemeClr val="dk1"/>
                </a:solidFill>
                <a:latin typeface="Trebuchet MS"/>
                <a:ea typeface="Trebuchet MS"/>
                <a:cs typeface="Trebuchet MS"/>
                <a:sym typeface="Trebuchet MS"/>
              </a:rPr>
              <a:t>DEPARTAMENTO DE CIENCIAS DE LA COMPUTACIÓN</a:t>
            </a:r>
          </a:p>
          <a:p>
            <a:pPr marL="0" marR="0" lvl="0" indent="0" algn="ctr" rtl="0">
              <a:spcBef>
                <a:spcPts val="0"/>
              </a:spcBef>
              <a:buSzPct val="25000"/>
              <a:buNone/>
            </a:pPr>
            <a:r>
              <a:rPr lang="root" sz="2000" b="0" i="0" u="none" strike="noStrike" cap="none">
                <a:solidFill>
                  <a:schemeClr val="dk1"/>
                </a:solidFill>
                <a:latin typeface="Trebuchet MS"/>
                <a:ea typeface="Trebuchet MS"/>
                <a:cs typeface="Trebuchet MS"/>
                <a:sym typeface="Trebuchet MS"/>
              </a:rPr>
              <a:t>INGENIERIA DE SISTEMAS E INFORMÁTICA</a:t>
            </a:r>
          </a:p>
          <a:p>
            <a:pPr marL="0" marR="0" lvl="0" indent="0" algn="ctr" rtl="0">
              <a:spcBef>
                <a:spcPts val="0"/>
              </a:spcBef>
              <a:buSzPct val="25000"/>
              <a:buNone/>
            </a:pPr>
            <a:endParaRPr sz="2000" b="0" i="0" u="none" strike="noStrike" cap="none">
              <a:solidFill>
                <a:schemeClr val="dk1"/>
              </a:solidFill>
              <a:latin typeface="Trebuchet MS"/>
              <a:ea typeface="Trebuchet MS"/>
              <a:cs typeface="Trebuchet MS"/>
              <a:sym typeface="Trebuchet MS"/>
            </a:endParaRPr>
          </a:p>
          <a:p>
            <a:pPr marL="0" marR="0" lvl="0" indent="0" algn="ctr" rtl="0">
              <a:spcBef>
                <a:spcPts val="0"/>
              </a:spcBef>
              <a:buSzPct val="25000"/>
              <a:buNone/>
            </a:pPr>
            <a:endParaRPr sz="2000" b="0" i="0" u="none" strike="noStrike" cap="none">
              <a:solidFill>
                <a:schemeClr val="dk1"/>
              </a:solidFill>
              <a:latin typeface="Trebuchet MS"/>
              <a:ea typeface="Trebuchet MS"/>
              <a:cs typeface="Trebuchet MS"/>
              <a:sym typeface="Trebuchet MS"/>
            </a:endParaRPr>
          </a:p>
          <a:p>
            <a:pPr marL="0" marR="0" lvl="0" indent="0" algn="ctr" rtl="0">
              <a:spcBef>
                <a:spcPts val="0"/>
              </a:spcBef>
              <a:buSzPct val="25000"/>
              <a:buNone/>
            </a:pPr>
            <a:r>
              <a:rPr lang="root" sz="2000" b="0" i="0" u="none" strike="noStrike" cap="none">
                <a:solidFill>
                  <a:schemeClr val="dk1"/>
                </a:solidFill>
                <a:latin typeface="Trebuchet MS"/>
                <a:ea typeface="Trebuchet MS"/>
                <a:cs typeface="Trebuchet MS"/>
                <a:sym typeface="Trebuchet MS"/>
              </a:rPr>
              <a:t>Ingeniería de Software II</a:t>
            </a:r>
          </a:p>
          <a:p>
            <a:pPr marL="0" marR="0" lvl="0" indent="0" algn="ctr" rtl="0">
              <a:spcBef>
                <a:spcPts val="0"/>
              </a:spcBef>
              <a:buSzPct val="25000"/>
              <a:buNone/>
            </a:pPr>
            <a:r>
              <a:rPr lang="root" sz="2000" b="0" i="0" u="none" strike="noStrike" cap="none">
                <a:solidFill>
                  <a:schemeClr val="dk1"/>
                </a:solidFill>
                <a:latin typeface="Trebuchet MS"/>
                <a:ea typeface="Trebuchet MS"/>
                <a:cs typeface="Trebuchet MS"/>
                <a:sym typeface="Trebuchet MS"/>
              </a:rPr>
              <a:t>Caso de estudio</a:t>
            </a:r>
          </a:p>
          <a:p>
            <a:pPr marL="0" marR="0" lvl="0" indent="0" algn="ctr" rtl="0">
              <a:spcBef>
                <a:spcPts val="0"/>
              </a:spcBef>
              <a:buSzPct val="25000"/>
              <a:buNone/>
            </a:pPr>
            <a:endParaRPr sz="2000" b="0" i="0" u="none" strike="noStrike" cap="none">
              <a:solidFill>
                <a:schemeClr val="dk1"/>
              </a:solidFill>
              <a:latin typeface="Trebuchet MS"/>
              <a:ea typeface="Trebuchet MS"/>
              <a:cs typeface="Trebuchet MS"/>
              <a:sym typeface="Trebuchet MS"/>
            </a:endParaRPr>
          </a:p>
          <a:p>
            <a:pPr marL="0" marR="0" lvl="0" indent="0" algn="ctr" rtl="0">
              <a:spcBef>
                <a:spcPts val="0"/>
              </a:spcBef>
              <a:buSzPct val="25000"/>
              <a:buNone/>
            </a:pPr>
            <a:endParaRPr sz="2000" b="0" i="0" u="none" strike="noStrike" cap="none">
              <a:solidFill>
                <a:schemeClr val="dk1"/>
              </a:solidFill>
              <a:latin typeface="Trebuchet MS"/>
              <a:ea typeface="Trebuchet MS"/>
              <a:cs typeface="Trebuchet MS"/>
              <a:sym typeface="Trebuchet MS"/>
            </a:endParaRPr>
          </a:p>
          <a:p>
            <a:pPr marL="0" marR="0" lvl="0" indent="0" algn="ctr" rtl="0">
              <a:spcBef>
                <a:spcPts val="0"/>
              </a:spcBef>
              <a:buSzPct val="25000"/>
              <a:buNone/>
            </a:pPr>
            <a:r>
              <a:rPr lang="root" sz="1800" b="0" i="0" u="none" strike="noStrike" cap="none">
                <a:solidFill>
                  <a:schemeClr val="dk1"/>
                </a:solidFill>
                <a:latin typeface="Trebuchet MS"/>
                <a:ea typeface="Trebuchet MS"/>
                <a:cs typeface="Trebuchet MS"/>
                <a:sym typeface="Trebuchet MS"/>
              </a:rPr>
              <a:t>Integrantes:</a:t>
            </a:r>
          </a:p>
          <a:p>
            <a:pPr marL="0" marR="0" lvl="0" indent="0" algn="ctr" rtl="0">
              <a:spcBef>
                <a:spcPts val="0"/>
              </a:spcBef>
              <a:buSzPct val="25000"/>
              <a:buNone/>
            </a:pPr>
            <a:r>
              <a:rPr lang="root" sz="1800" b="0" i="0" u="none" strike="noStrike" cap="none">
                <a:solidFill>
                  <a:schemeClr val="dk1"/>
                </a:solidFill>
                <a:latin typeface="Trebuchet MS"/>
                <a:ea typeface="Trebuchet MS"/>
                <a:cs typeface="Trebuchet MS"/>
                <a:sym typeface="Trebuchet MS"/>
              </a:rPr>
              <a:t>Capt. Christian Ubilluz</a:t>
            </a:r>
          </a:p>
          <a:p>
            <a:pPr marL="0" marR="0" lvl="0" indent="0" algn="ctr" rtl="0">
              <a:spcBef>
                <a:spcPts val="0"/>
              </a:spcBef>
              <a:buSzPct val="25000"/>
              <a:buNone/>
            </a:pPr>
            <a:r>
              <a:rPr lang="root" sz="1800" b="0" i="0" u="none" strike="noStrike" cap="none">
                <a:solidFill>
                  <a:schemeClr val="dk1"/>
                </a:solidFill>
                <a:latin typeface="Trebuchet MS"/>
                <a:ea typeface="Trebuchet MS"/>
                <a:cs typeface="Trebuchet MS"/>
                <a:sym typeface="Trebuchet MS"/>
              </a:rPr>
              <a:t>Jhonny Cajamarca</a:t>
            </a:r>
          </a:p>
          <a:p>
            <a:pPr marL="0" marR="0" lvl="0" indent="0" algn="ctr" rtl="0">
              <a:spcBef>
                <a:spcPts val="0"/>
              </a:spcBef>
              <a:buSzPct val="25000"/>
              <a:buNone/>
            </a:pPr>
            <a:r>
              <a:rPr lang="root" sz="1800" b="0" i="0" u="none" strike="noStrike" cap="none">
                <a:solidFill>
                  <a:schemeClr val="dk1"/>
                </a:solidFill>
                <a:latin typeface="Trebuchet MS"/>
                <a:ea typeface="Trebuchet MS"/>
                <a:cs typeface="Trebuchet MS"/>
                <a:sym typeface="Trebuchet MS"/>
              </a:rPr>
              <a:t>Andrés Flores</a:t>
            </a:r>
          </a:p>
          <a:p>
            <a:pPr marL="0" marR="0" lvl="0" indent="0" algn="ctr" rtl="0">
              <a:lnSpc>
                <a:spcPct val="107000"/>
              </a:lnSpc>
              <a:spcBef>
                <a:spcPts val="0"/>
              </a:spcBef>
              <a:spcAft>
                <a:spcPts val="0"/>
              </a:spcAft>
              <a:buSzPct val="25000"/>
              <a:buNone/>
            </a:pPr>
            <a:endParaRPr sz="2000" b="1" i="0" u="none" strike="noStrike" cap="none">
              <a:solidFill>
                <a:srgbClr val="000000"/>
              </a:solidFill>
              <a:latin typeface="Times New Roman"/>
              <a:ea typeface="Times New Roman"/>
              <a:cs typeface="Times New Roman"/>
              <a:sym typeface="Times New Roman"/>
            </a:endParaRPr>
          </a:p>
          <a:p>
            <a:pPr marL="0" marR="0" lvl="0" indent="0" algn="ctr" rtl="0">
              <a:lnSpc>
                <a:spcPct val="107000"/>
              </a:lnSpc>
              <a:spcBef>
                <a:spcPts val="0"/>
              </a:spcBef>
              <a:spcAft>
                <a:spcPts val="0"/>
              </a:spcAft>
              <a:buSzPct val="25000"/>
              <a:buNone/>
            </a:pPr>
            <a:r>
              <a:rPr lang="root" sz="1800" b="1" i="0" u="none" strike="noStrike" cap="none">
                <a:solidFill>
                  <a:srgbClr val="000000"/>
                </a:solidFill>
                <a:latin typeface="Times New Roman"/>
                <a:ea typeface="Times New Roman"/>
                <a:cs typeface="Times New Roman"/>
                <a:sym typeface="Times New Roman"/>
              </a:rPr>
              <a:t>Tutor:</a:t>
            </a:r>
          </a:p>
          <a:p>
            <a:pPr marL="0" marR="0" lvl="0" indent="0" algn="ctr" rtl="0">
              <a:lnSpc>
                <a:spcPct val="107000"/>
              </a:lnSpc>
              <a:spcBef>
                <a:spcPts val="0"/>
              </a:spcBef>
              <a:spcAft>
                <a:spcPts val="0"/>
              </a:spcAft>
              <a:buSzPct val="25000"/>
              <a:buNone/>
            </a:pPr>
            <a:r>
              <a:rPr lang="root" sz="1800" b="0" i="0" u="none" strike="noStrike" cap="none">
                <a:solidFill>
                  <a:srgbClr val="000000"/>
                </a:solidFill>
                <a:latin typeface="Times New Roman"/>
                <a:ea typeface="Times New Roman"/>
                <a:cs typeface="Times New Roman"/>
                <a:sym typeface="Times New Roman"/>
              </a:rPr>
              <a:t>Ing. Jenny Ruiz</a:t>
            </a:r>
          </a:p>
          <a:p>
            <a:pPr marL="0" marR="0" lvl="0" indent="0" algn="ctr" rtl="0">
              <a:lnSpc>
                <a:spcPct val="107000"/>
              </a:lnSpc>
              <a:spcBef>
                <a:spcPts val="0"/>
              </a:spcBef>
              <a:spcAft>
                <a:spcPts val="0"/>
              </a:spcAft>
              <a:buSzPct val="25000"/>
              <a:buNone/>
            </a:pP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7000"/>
              </a:lnSpc>
              <a:spcBef>
                <a:spcPts val="0"/>
              </a:spcBef>
              <a:spcAft>
                <a:spcPts val="0"/>
              </a:spcAft>
              <a:buSzPct val="25000"/>
              <a:buNone/>
            </a:pPr>
            <a:r>
              <a:rPr lang="root" sz="1800" b="0" i="0" u="none" strike="noStrike" cap="none">
                <a:solidFill>
                  <a:srgbClr val="000000"/>
                </a:solidFill>
                <a:latin typeface="Times New Roman"/>
                <a:ea typeface="Times New Roman"/>
                <a:cs typeface="Times New Roman"/>
                <a:sym typeface="Times New Roman"/>
              </a:rPr>
              <a:t> Sangolquí, 2017</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2000"/>
                                        <p:tgtEl>
                                          <p:spTgt spid="143"/>
                                        </p:tgtEl>
                                      </p:cBhvr>
                                    </p:animEffect>
                                  </p:childTnLst>
                                </p:cTn>
                              </p:par>
                              <p:par>
                                <p:cTn id="8" presetID="10" presetClass="entr" presetSubtype="0" fill="hold"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fade">
                                      <p:cBhvr>
                                        <p:cTn id="10" dur="20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p:nvPr/>
        </p:nvSpPr>
        <p:spPr>
          <a:xfrm>
            <a:off x="4428584" y="1531257"/>
            <a:ext cx="1655390" cy="615553"/>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root" sz="3400" b="1">
                <a:solidFill>
                  <a:schemeClr val="accent4"/>
                </a:solidFill>
                <a:latin typeface="Trebuchet MS"/>
                <a:ea typeface="Trebuchet MS"/>
                <a:cs typeface="Trebuchet MS"/>
                <a:sym typeface="Trebuchet MS"/>
              </a:rPr>
              <a:t>Gracias</a:t>
            </a:r>
          </a:p>
        </p:txBody>
      </p:sp>
      <p:grpSp>
        <p:nvGrpSpPr>
          <p:cNvPr id="209" name="Shape 209"/>
          <p:cNvGrpSpPr/>
          <p:nvPr/>
        </p:nvGrpSpPr>
        <p:grpSpPr>
          <a:xfrm>
            <a:off x="3317786" y="2465004"/>
            <a:ext cx="3876985" cy="2998116"/>
            <a:chOff x="3165231" y="2887034"/>
            <a:chExt cx="3876985" cy="2998116"/>
          </a:xfrm>
        </p:grpSpPr>
        <p:pic>
          <p:nvPicPr>
            <p:cNvPr id="210" name="Shape 210" descr="Resultado de imagen para programador animado"/>
            <p:cNvPicPr preferRelativeResize="0"/>
            <p:nvPr/>
          </p:nvPicPr>
          <p:blipFill rotWithShape="1">
            <a:blip r:embed="rId3">
              <a:alphaModFix/>
            </a:blip>
            <a:srcRect/>
            <a:stretch/>
          </p:blipFill>
          <p:spPr>
            <a:xfrm>
              <a:off x="3470341" y="2929417"/>
              <a:ext cx="3571875" cy="2955733"/>
            </a:xfrm>
            <a:prstGeom prst="rect">
              <a:avLst/>
            </a:prstGeom>
            <a:noFill/>
            <a:ln>
              <a:noFill/>
            </a:ln>
          </p:spPr>
        </p:pic>
        <p:sp>
          <p:nvSpPr>
            <p:cNvPr id="211" name="Shape 211"/>
            <p:cNvSpPr/>
            <p:nvPr/>
          </p:nvSpPr>
          <p:spPr>
            <a:xfrm>
              <a:off x="3165231" y="2887034"/>
              <a:ext cx="1696915" cy="633046"/>
            </a:xfrm>
            <a:prstGeom prst="rect">
              <a:avLst/>
            </a:prstGeom>
            <a:solidFill>
              <a:schemeClr val="lt1"/>
            </a:solidFill>
            <a:ln>
              <a:noFill/>
            </a:ln>
          </p:spPr>
          <p:txBody>
            <a:bodyPr wrap="square" lIns="91425" tIns="45700" rIns="91425" bIns="45700" anchor="ctr" anchorCtr="0">
              <a:noAutofit/>
            </a:bodyPr>
            <a:lstStyle/>
            <a:p>
              <a:pPr marL="0" marR="0" lvl="0" indent="0" algn="ctr" rtl="0">
                <a:spcBef>
                  <a:spcPts val="0"/>
                </a:spcBef>
                <a:buSzPct val="25000"/>
                <a:buNone/>
              </a:pPr>
              <a:endParaRPr sz="1800">
                <a:solidFill>
                  <a:schemeClr val="lt1"/>
                </a:solidFill>
                <a:latin typeface="Trebuchet MS"/>
                <a:ea typeface="Trebuchet MS"/>
                <a:cs typeface="Trebuchet MS"/>
                <a:sym typeface="Trebuchet M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20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p:nvPr/>
        </p:nvSpPr>
        <p:spPr>
          <a:xfrm>
            <a:off x="766356" y="292945"/>
            <a:ext cx="1850185" cy="615553"/>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root" sz="3400" b="1" i="0" u="none" strike="noStrike" cap="none">
                <a:solidFill>
                  <a:srgbClr val="B6E995"/>
                </a:solidFill>
                <a:latin typeface="Trebuchet MS"/>
                <a:ea typeface="Trebuchet MS"/>
                <a:cs typeface="Trebuchet MS"/>
                <a:sym typeface="Trebuchet MS"/>
              </a:rPr>
              <a:t>AGENDA</a:t>
            </a:r>
          </a:p>
        </p:txBody>
      </p:sp>
      <p:cxnSp>
        <p:nvCxnSpPr>
          <p:cNvPr id="150" name="Shape 150"/>
          <p:cNvCxnSpPr/>
          <p:nvPr/>
        </p:nvCxnSpPr>
        <p:spPr>
          <a:xfrm rot="10800000" flipH="1">
            <a:off x="70338" y="885797"/>
            <a:ext cx="9416562" cy="17584"/>
          </a:xfrm>
          <a:prstGeom prst="straightConnector1">
            <a:avLst/>
          </a:prstGeom>
          <a:noFill/>
          <a:ln w="25400" cap="rnd" cmpd="sng">
            <a:solidFill>
              <a:schemeClr val="accent1"/>
            </a:solidFill>
            <a:prstDash val="solid"/>
            <a:round/>
            <a:headEnd type="none" w="med" len="med"/>
            <a:tailEnd type="none" w="med" len="med"/>
          </a:ln>
          <a:effectLst>
            <a:outerShdw blurRad="38100" dist="25400" dir="5400000" rotWithShape="0">
              <a:srgbClr val="000000">
                <a:alpha val="34901"/>
              </a:srgbClr>
            </a:outerShdw>
          </a:effectLst>
        </p:spPr>
      </p:cxnSp>
      <p:grpSp>
        <p:nvGrpSpPr>
          <p:cNvPr id="151" name="Shape 151"/>
          <p:cNvGrpSpPr/>
          <p:nvPr/>
        </p:nvGrpSpPr>
        <p:grpSpPr>
          <a:xfrm>
            <a:off x="3551067" y="-104064"/>
            <a:ext cx="6102443" cy="6596330"/>
            <a:chOff x="2778711" y="784119"/>
            <a:chExt cx="4756184" cy="5956989"/>
          </a:xfrm>
        </p:grpSpPr>
        <p:pic>
          <p:nvPicPr>
            <p:cNvPr id="152" name="Shape 152"/>
            <p:cNvPicPr preferRelativeResize="0"/>
            <p:nvPr/>
          </p:nvPicPr>
          <p:blipFill rotWithShape="1">
            <a:blip r:embed="rId3">
              <a:alphaModFix/>
            </a:blip>
            <a:srcRect l="16485" t="8662" r="12670" b="8452"/>
            <a:stretch/>
          </p:blipFill>
          <p:spPr>
            <a:xfrm>
              <a:off x="2778711" y="784119"/>
              <a:ext cx="4756184" cy="5956989"/>
            </a:xfrm>
            <a:prstGeom prst="rect">
              <a:avLst/>
            </a:prstGeom>
            <a:noFill/>
            <a:ln>
              <a:noFill/>
            </a:ln>
          </p:spPr>
        </p:pic>
        <p:sp>
          <p:nvSpPr>
            <p:cNvPr id="153" name="Shape 153">
              <a:hlinkClick r:id="rId4"/>
            </p:cNvPr>
            <p:cNvSpPr/>
            <p:nvPr/>
          </p:nvSpPr>
          <p:spPr>
            <a:xfrm>
              <a:off x="3280839" y="2662372"/>
              <a:ext cx="3661499" cy="519436"/>
            </a:xfrm>
            <a:prstGeom prst="horizontalScroll">
              <a:avLst>
                <a:gd name="adj" fmla="val 12500"/>
              </a:avLst>
            </a:prstGeom>
            <a:solidFill>
              <a:srgbClr val="6C911C"/>
            </a:solidFill>
            <a:ln>
              <a:noFill/>
            </a:ln>
          </p:spPr>
          <p:txBody>
            <a:bodyPr wrap="square" lIns="91425" tIns="45700" rIns="91425" bIns="45700" anchor="ctr" anchorCtr="0">
              <a:noAutofit/>
            </a:bodyPr>
            <a:lstStyle/>
            <a:p>
              <a:pPr marL="0" marR="0" lvl="0" indent="0" algn="l" rtl="0">
                <a:spcBef>
                  <a:spcPts val="0"/>
                </a:spcBef>
                <a:buSzPct val="25000"/>
                <a:buNone/>
              </a:pPr>
              <a:r>
                <a:rPr lang="root" sz="1400" b="0" i="0" u="none" strike="noStrike" cap="none">
                  <a:solidFill>
                    <a:schemeClr val="lt1"/>
                  </a:solidFill>
                  <a:latin typeface="Trebuchet MS"/>
                  <a:ea typeface="Trebuchet MS"/>
                  <a:cs typeface="Trebuchet MS"/>
                  <a:sym typeface="Trebuchet MS"/>
                </a:rPr>
                <a:t>3. Planificación Semanal de Actividades</a:t>
              </a:r>
            </a:p>
          </p:txBody>
        </p:sp>
        <p:sp>
          <p:nvSpPr>
            <p:cNvPr id="154" name="Shape 154">
              <a:hlinkClick r:id="rId5"/>
            </p:cNvPr>
            <p:cNvSpPr/>
            <p:nvPr/>
          </p:nvSpPr>
          <p:spPr>
            <a:xfrm>
              <a:off x="3280840" y="2178757"/>
              <a:ext cx="3661498" cy="519436"/>
            </a:xfrm>
            <a:prstGeom prst="horizontalScroll">
              <a:avLst>
                <a:gd name="adj" fmla="val 12500"/>
              </a:avLst>
            </a:prstGeom>
            <a:solidFill>
              <a:srgbClr val="6C911C"/>
            </a:solidFill>
            <a:ln>
              <a:noFill/>
            </a:ln>
          </p:spPr>
          <p:txBody>
            <a:bodyPr wrap="square" lIns="91425" tIns="45700" rIns="91425" bIns="45700" anchor="ctr" anchorCtr="0">
              <a:noAutofit/>
            </a:bodyPr>
            <a:lstStyle/>
            <a:p>
              <a:pPr marL="0" marR="0" lvl="0" indent="0" algn="l" rtl="0">
                <a:spcBef>
                  <a:spcPts val="0"/>
                </a:spcBef>
                <a:buSzPct val="25000"/>
                <a:buNone/>
              </a:pPr>
              <a:r>
                <a:rPr lang="root" sz="1400">
                  <a:solidFill>
                    <a:schemeClr val="lt1"/>
                  </a:solidFill>
                  <a:latin typeface="Trebuchet MS"/>
                  <a:ea typeface="Trebuchet MS"/>
                  <a:cs typeface="Trebuchet MS"/>
                  <a:sym typeface="Trebuchet MS"/>
                </a:rPr>
                <a:t>2. Objetivo </a:t>
              </a:r>
            </a:p>
          </p:txBody>
        </p:sp>
        <p:sp>
          <p:nvSpPr>
            <p:cNvPr id="155" name="Shape 155">
              <a:hlinkClick r:id="rId6"/>
            </p:cNvPr>
            <p:cNvSpPr/>
            <p:nvPr/>
          </p:nvSpPr>
          <p:spPr>
            <a:xfrm>
              <a:off x="3280842" y="1699276"/>
              <a:ext cx="3661496" cy="535777"/>
            </a:xfrm>
            <a:prstGeom prst="horizontalScroll">
              <a:avLst>
                <a:gd name="adj" fmla="val 12500"/>
              </a:avLst>
            </a:prstGeom>
            <a:solidFill>
              <a:srgbClr val="6C911C"/>
            </a:solidFill>
            <a:ln>
              <a:noFill/>
            </a:ln>
          </p:spPr>
          <p:txBody>
            <a:bodyPr wrap="square" lIns="91425" tIns="45700" rIns="91425" bIns="45700" anchor="ctr" anchorCtr="0">
              <a:noAutofit/>
            </a:bodyPr>
            <a:lstStyle/>
            <a:p>
              <a:pPr marL="0" marR="0" lvl="0" indent="0" algn="l" rtl="0">
                <a:spcBef>
                  <a:spcPts val="0"/>
                </a:spcBef>
                <a:buSzPct val="25000"/>
                <a:buNone/>
              </a:pPr>
              <a:r>
                <a:rPr lang="root" sz="1400">
                  <a:solidFill>
                    <a:schemeClr val="lt1"/>
                  </a:solidFill>
                  <a:latin typeface="Trebuchet MS"/>
                  <a:ea typeface="Trebuchet MS"/>
                  <a:cs typeface="Trebuchet MS"/>
                  <a:sym typeface="Trebuchet MS"/>
                </a:rPr>
                <a:t>1. Caso de Estudio</a:t>
              </a:r>
            </a:p>
          </p:txBody>
        </p:sp>
        <p:sp>
          <p:nvSpPr>
            <p:cNvPr id="156" name="Shape 156">
              <a:hlinkClick r:id="rId7"/>
            </p:cNvPr>
            <p:cNvSpPr/>
            <p:nvPr/>
          </p:nvSpPr>
          <p:spPr>
            <a:xfrm>
              <a:off x="3280838" y="3125512"/>
              <a:ext cx="3661496" cy="519436"/>
            </a:xfrm>
            <a:prstGeom prst="horizontalScroll">
              <a:avLst>
                <a:gd name="adj" fmla="val 12500"/>
              </a:avLst>
            </a:prstGeom>
            <a:solidFill>
              <a:srgbClr val="6C911C"/>
            </a:solidFill>
            <a:ln>
              <a:noFill/>
            </a:ln>
          </p:spPr>
          <p:txBody>
            <a:bodyPr wrap="square" lIns="91425" tIns="45700" rIns="91425" bIns="45700" anchor="ctr" anchorCtr="0">
              <a:noAutofit/>
            </a:bodyPr>
            <a:lstStyle/>
            <a:p>
              <a:pPr marL="0" marR="0" lvl="0" indent="0" algn="l" rtl="0">
                <a:spcBef>
                  <a:spcPts val="0"/>
                </a:spcBef>
                <a:buSzPct val="25000"/>
                <a:buNone/>
              </a:pPr>
              <a:r>
                <a:rPr lang="root" sz="1400">
                  <a:solidFill>
                    <a:schemeClr val="lt1"/>
                  </a:solidFill>
                  <a:latin typeface="Trebuchet MS"/>
                  <a:ea typeface="Trebuchet MS"/>
                  <a:cs typeface="Trebuchet MS"/>
                  <a:sym typeface="Trebuchet MS"/>
                </a:rPr>
                <a:t>4. Resumen del Plan de Proyecto</a:t>
              </a:r>
            </a:p>
          </p:txBody>
        </p:sp>
        <p:sp>
          <p:nvSpPr>
            <p:cNvPr id="157" name="Shape 157">
              <a:hlinkClick r:id="rId8"/>
            </p:cNvPr>
            <p:cNvSpPr/>
            <p:nvPr/>
          </p:nvSpPr>
          <p:spPr>
            <a:xfrm>
              <a:off x="3280837" y="3588652"/>
              <a:ext cx="3661496" cy="519436"/>
            </a:xfrm>
            <a:prstGeom prst="horizontalScroll">
              <a:avLst>
                <a:gd name="adj" fmla="val 12500"/>
              </a:avLst>
            </a:prstGeom>
            <a:solidFill>
              <a:srgbClr val="6C911C"/>
            </a:solidFill>
            <a:ln>
              <a:noFill/>
            </a:ln>
          </p:spPr>
          <p:txBody>
            <a:bodyPr wrap="square" lIns="91425" tIns="45700" rIns="91425" bIns="45700" anchor="ctr" anchorCtr="0">
              <a:noAutofit/>
            </a:bodyPr>
            <a:lstStyle/>
            <a:p>
              <a:pPr marL="0" marR="0" lvl="0" indent="0" algn="l" rtl="0">
                <a:spcBef>
                  <a:spcPts val="0"/>
                </a:spcBef>
                <a:buSzPct val="25000"/>
                <a:buNone/>
              </a:pPr>
              <a:r>
                <a:rPr lang="root" sz="1400">
                  <a:solidFill>
                    <a:schemeClr val="lt1"/>
                  </a:solidFill>
                  <a:latin typeface="Trebuchet MS"/>
                  <a:ea typeface="Trebuchet MS"/>
                  <a:cs typeface="Trebuchet MS"/>
                  <a:sym typeface="Trebuchet MS"/>
                </a:rPr>
                <a:t>5.  Cuadro de Registro de Defectos</a:t>
              </a:r>
            </a:p>
          </p:txBody>
        </p:sp>
        <p:sp>
          <p:nvSpPr>
            <p:cNvPr id="158" name="Shape 158">
              <a:hlinkClick r:id="rId9"/>
            </p:cNvPr>
            <p:cNvSpPr/>
            <p:nvPr/>
          </p:nvSpPr>
          <p:spPr>
            <a:xfrm>
              <a:off x="3270706" y="4051792"/>
              <a:ext cx="3661496" cy="519436"/>
            </a:xfrm>
            <a:prstGeom prst="horizontalScroll">
              <a:avLst>
                <a:gd name="adj" fmla="val 12500"/>
              </a:avLst>
            </a:prstGeom>
            <a:solidFill>
              <a:srgbClr val="6C911C"/>
            </a:solidFill>
            <a:ln>
              <a:noFill/>
            </a:ln>
          </p:spPr>
          <p:txBody>
            <a:bodyPr wrap="square" lIns="91425" tIns="45700" rIns="91425" bIns="45700" anchor="ctr" anchorCtr="0">
              <a:noAutofit/>
            </a:bodyPr>
            <a:lstStyle/>
            <a:p>
              <a:pPr marL="0" marR="0" lvl="0" indent="0" algn="l" rtl="0">
                <a:spcBef>
                  <a:spcPts val="0"/>
                </a:spcBef>
                <a:buSzPct val="25000"/>
                <a:buNone/>
              </a:pPr>
              <a:r>
                <a:rPr lang="root" sz="1400">
                  <a:solidFill>
                    <a:schemeClr val="lt1"/>
                  </a:solidFill>
                  <a:latin typeface="Trebuchet MS"/>
                  <a:ea typeface="Trebuchet MS"/>
                  <a:cs typeface="Trebuchet MS"/>
                  <a:sym typeface="Trebuchet MS"/>
                </a:rPr>
                <a:t>6. Funcionalidad</a:t>
              </a:r>
            </a:p>
          </p:txBody>
        </p:sp>
        <p:sp>
          <p:nvSpPr>
            <p:cNvPr id="159" name="Shape 159">
              <a:hlinkClick r:id="rId10"/>
            </p:cNvPr>
            <p:cNvSpPr/>
            <p:nvPr/>
          </p:nvSpPr>
          <p:spPr>
            <a:xfrm>
              <a:off x="3260575" y="4503225"/>
              <a:ext cx="3671627" cy="519436"/>
            </a:xfrm>
            <a:prstGeom prst="horizontalScroll">
              <a:avLst>
                <a:gd name="adj" fmla="val 12500"/>
              </a:avLst>
            </a:prstGeom>
            <a:solidFill>
              <a:srgbClr val="6C911C"/>
            </a:solidFill>
            <a:ln>
              <a:noFill/>
            </a:ln>
          </p:spPr>
          <p:txBody>
            <a:bodyPr wrap="square" lIns="91425" tIns="45700" rIns="91425" bIns="45700" anchor="ctr" anchorCtr="0">
              <a:noAutofit/>
            </a:bodyPr>
            <a:lstStyle/>
            <a:p>
              <a:pPr marL="0" marR="0" lvl="0" indent="0" algn="l" rtl="0">
                <a:spcBef>
                  <a:spcPts val="0"/>
                </a:spcBef>
                <a:buSzPct val="25000"/>
                <a:buNone/>
              </a:pPr>
              <a:r>
                <a:rPr lang="root" sz="1400">
                  <a:solidFill>
                    <a:schemeClr val="lt1"/>
                  </a:solidFill>
                  <a:latin typeface="Trebuchet MS"/>
                  <a:ea typeface="Trebuchet MS"/>
                  <a:cs typeface="Trebuchet MS"/>
                  <a:sym typeface="Trebuchet MS"/>
                </a:rPr>
                <a:t>7. Conclusiones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2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p:nvPr/>
        </p:nvSpPr>
        <p:spPr>
          <a:xfrm>
            <a:off x="1022371" y="375394"/>
            <a:ext cx="3927678" cy="615553"/>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root" sz="3400" b="1" u="sng" cap="none">
                <a:solidFill>
                  <a:schemeClr val="hlink"/>
                </a:solidFill>
                <a:latin typeface="Trebuchet MS"/>
                <a:ea typeface="Trebuchet MS"/>
                <a:cs typeface="Trebuchet MS"/>
                <a:sym typeface="Trebuchet MS"/>
                <a:hlinkClick r:id="rId3"/>
              </a:rPr>
              <a:t>1. Caso de Estudio</a:t>
            </a:r>
          </a:p>
        </p:txBody>
      </p:sp>
      <p:sp>
        <p:nvSpPr>
          <p:cNvPr id="165" name="Shape 165"/>
          <p:cNvSpPr txBox="1">
            <a:spLocks noGrp="1"/>
          </p:cNvSpPr>
          <p:nvPr>
            <p:ph type="body" idx="1"/>
          </p:nvPr>
        </p:nvSpPr>
        <p:spPr>
          <a:xfrm>
            <a:off x="1144100" y="2152284"/>
            <a:ext cx="8596312" cy="830997"/>
          </a:xfrm>
          <a:prstGeom prst="rect">
            <a:avLst/>
          </a:prstGeom>
          <a:noFill/>
          <a:ln>
            <a:noFill/>
          </a:ln>
        </p:spPr>
        <p:txBody>
          <a:bodyPr wrap="square" lIns="91425" tIns="45700" rIns="91425" bIns="45700" anchor="t" anchorCtr="0">
            <a:noAutofit/>
          </a:bodyPr>
          <a:lstStyle/>
          <a:p>
            <a:pPr marL="0" marR="0" lvl="0" indent="-121920" algn="ctr" rtl="0">
              <a:spcBef>
                <a:spcPts val="0"/>
              </a:spcBef>
              <a:spcAft>
                <a:spcPts val="0"/>
              </a:spcAft>
              <a:buClr>
                <a:schemeClr val="accent1"/>
              </a:buClr>
              <a:buSzPct val="80000"/>
              <a:buFont typeface="Noto Sans Symbols"/>
              <a:buNone/>
            </a:pPr>
            <a:r>
              <a:rPr lang="root" sz="2400" b="0" i="1" u="none" strike="noStrike" cap="none">
                <a:solidFill>
                  <a:srgbClr val="3F3F3F"/>
                </a:solidFill>
                <a:latin typeface="Trebuchet MS"/>
                <a:ea typeface="Trebuchet MS"/>
                <a:cs typeface="Trebuchet MS"/>
                <a:sym typeface="Trebuchet MS"/>
              </a:rPr>
              <a:t>“</a:t>
            </a:r>
            <a:r>
              <a:rPr lang="root" sz="2400" b="0" i="0" u="none" strike="noStrike" cap="none">
                <a:solidFill>
                  <a:srgbClr val="3F3F3F"/>
                </a:solidFill>
                <a:latin typeface="Trebuchet MS"/>
                <a:ea typeface="Trebuchet MS"/>
                <a:cs typeface="Trebuchet MS"/>
                <a:sym typeface="Trebuchet MS"/>
              </a:rPr>
              <a:t>Desarrollo e Implementación de un Sistema de CONTROL DE CARTERA para el “Almacén Paúl”.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2000"/>
                                        <p:tgtEl>
                                          <p:spTgt spid="164"/>
                                        </p:tgtEl>
                                      </p:cBhvr>
                                    </p:animEffect>
                                  </p:childTnLst>
                                </p:cTn>
                              </p:par>
                              <p:par>
                                <p:cTn id="8" presetID="10" presetClass="entr" presetSubtype="0" fill="hold" nodeType="withEffect">
                                  <p:stCondLst>
                                    <p:cond delay="0"/>
                                  </p:stCondLst>
                                  <p:childTnLst>
                                    <p:set>
                                      <p:cBhvr>
                                        <p:cTn id="9" dur="1" fill="hold">
                                          <p:stCondLst>
                                            <p:cond delay="0"/>
                                          </p:stCondLst>
                                        </p:cTn>
                                        <p:tgtEl>
                                          <p:spTgt spid="165"/>
                                        </p:tgtEl>
                                        <p:attrNameLst>
                                          <p:attrName>style.visibility</p:attrName>
                                        </p:attrNameLst>
                                      </p:cBhvr>
                                      <p:to>
                                        <p:strVal val="visible"/>
                                      </p:to>
                                    </p:set>
                                    <p:animEffect transition="in" filter="fade">
                                      <p:cBhvr>
                                        <p:cTn id="10" dur="2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p:nvPr/>
        </p:nvSpPr>
        <p:spPr>
          <a:xfrm>
            <a:off x="480800" y="1563040"/>
            <a:ext cx="8242662" cy="3000821"/>
          </a:xfrm>
          <a:prstGeom prst="rect">
            <a:avLst/>
          </a:prstGeom>
          <a:noFill/>
          <a:ln>
            <a:noFill/>
          </a:ln>
        </p:spPr>
        <p:txBody>
          <a:bodyPr wrap="square" lIns="91425" tIns="45700" rIns="91425" bIns="45700" anchor="t" anchorCtr="0">
            <a:noAutofit/>
          </a:bodyPr>
          <a:lstStyle/>
          <a:p>
            <a:pPr marL="285750" marR="0" lvl="0" indent="-285750" algn="just" rtl="0">
              <a:lnSpc>
                <a:spcPct val="150000"/>
              </a:lnSpc>
              <a:spcBef>
                <a:spcPts val="0"/>
              </a:spcBef>
              <a:buClr>
                <a:schemeClr val="dk1"/>
              </a:buClr>
              <a:buSzPct val="100000"/>
              <a:buFont typeface="Arial"/>
              <a:buChar char="•"/>
            </a:pPr>
            <a:r>
              <a:rPr lang="root" sz="1800">
                <a:solidFill>
                  <a:schemeClr val="dk1"/>
                </a:solidFill>
                <a:latin typeface="Trebuchet MS"/>
                <a:ea typeface="Trebuchet MS"/>
                <a:cs typeface="Trebuchet MS"/>
                <a:sym typeface="Trebuchet MS"/>
              </a:rPr>
              <a:t>Medir, estimar, planificar, seguir, controlar y mejorar la calidad del proceso de desarrollo. </a:t>
            </a:r>
          </a:p>
          <a:p>
            <a:pPr marL="285750" marR="0" lvl="0" indent="-285750" algn="l" rtl="0">
              <a:lnSpc>
                <a:spcPct val="150000"/>
              </a:lnSpc>
              <a:spcBef>
                <a:spcPts val="0"/>
              </a:spcBef>
              <a:buClr>
                <a:schemeClr val="dk1"/>
              </a:buClr>
              <a:buSzPct val="100000"/>
              <a:buFont typeface="Arial"/>
              <a:buNone/>
            </a:pPr>
            <a:endParaRPr sz="1800">
              <a:solidFill>
                <a:schemeClr val="dk1"/>
              </a:solidFill>
              <a:latin typeface="Trebuchet MS"/>
              <a:ea typeface="Trebuchet MS"/>
              <a:cs typeface="Trebuchet MS"/>
              <a:sym typeface="Trebuchet MS"/>
            </a:endParaRPr>
          </a:p>
          <a:p>
            <a:pPr marL="285750" marR="0" lvl="0" indent="-285750" algn="just" rtl="0">
              <a:lnSpc>
                <a:spcPct val="150000"/>
              </a:lnSpc>
              <a:spcBef>
                <a:spcPts val="0"/>
              </a:spcBef>
              <a:buClr>
                <a:schemeClr val="dk1"/>
              </a:buClr>
              <a:buSzPct val="100000"/>
              <a:buFont typeface="Arial"/>
              <a:buChar char="•"/>
            </a:pPr>
            <a:r>
              <a:rPr lang="root" sz="1800">
                <a:solidFill>
                  <a:schemeClr val="dk1"/>
                </a:solidFill>
                <a:latin typeface="Trebuchet MS"/>
                <a:ea typeface="Trebuchet MS"/>
                <a:cs typeface="Trebuchet MS"/>
                <a:sym typeface="Trebuchet MS"/>
              </a:rPr>
              <a:t>Lograr una disciplina de mejora contínua en el proceso personal de desarrollo de software </a:t>
            </a:r>
          </a:p>
          <a:p>
            <a:pPr marL="285750" marR="0" lvl="0" indent="-285750" algn="l" rtl="0">
              <a:lnSpc>
                <a:spcPct val="150000"/>
              </a:lnSpc>
              <a:spcBef>
                <a:spcPts val="0"/>
              </a:spcBef>
              <a:buClr>
                <a:schemeClr val="dk1"/>
              </a:buClr>
              <a:buSzPct val="100000"/>
              <a:buFont typeface="Arial"/>
              <a:buNone/>
            </a:pPr>
            <a:endParaRPr sz="1800">
              <a:solidFill>
                <a:schemeClr val="dk1"/>
              </a:solidFill>
              <a:latin typeface="Trebuchet MS"/>
              <a:ea typeface="Trebuchet MS"/>
              <a:cs typeface="Trebuchet MS"/>
              <a:sym typeface="Trebuchet MS"/>
            </a:endParaRPr>
          </a:p>
          <a:p>
            <a:pPr marL="285750" marR="0" lvl="0" indent="-285750" algn="just" rtl="0">
              <a:lnSpc>
                <a:spcPct val="150000"/>
              </a:lnSpc>
              <a:spcBef>
                <a:spcPts val="0"/>
              </a:spcBef>
              <a:buClr>
                <a:schemeClr val="dk1"/>
              </a:buClr>
              <a:buSzPct val="100000"/>
              <a:buFont typeface="Arial"/>
              <a:buChar char="•"/>
            </a:pPr>
            <a:r>
              <a:rPr lang="root" sz="1800">
                <a:solidFill>
                  <a:schemeClr val="dk1"/>
                </a:solidFill>
                <a:latin typeface="Trebuchet MS"/>
                <a:ea typeface="Trebuchet MS"/>
                <a:cs typeface="Trebuchet MS"/>
                <a:sym typeface="Trebuchet MS"/>
              </a:rPr>
              <a:t>En general, PSP provee calidad y productividad </a:t>
            </a:r>
          </a:p>
        </p:txBody>
      </p:sp>
      <p:sp>
        <p:nvSpPr>
          <p:cNvPr id="171" name="Shape 171">
            <a:hlinkClick r:id="rId3"/>
          </p:cNvPr>
          <p:cNvSpPr/>
          <p:nvPr/>
        </p:nvSpPr>
        <p:spPr>
          <a:xfrm>
            <a:off x="480800" y="494710"/>
            <a:ext cx="2743059" cy="615553"/>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root" sz="3400" b="1" u="sng">
                <a:solidFill>
                  <a:schemeClr val="hlink"/>
                </a:solidFill>
                <a:latin typeface="Trebuchet MS"/>
                <a:ea typeface="Trebuchet MS"/>
                <a:cs typeface="Trebuchet MS"/>
                <a:sym typeface="Trebuchet MS"/>
                <a:hlinkClick r:id="rId3"/>
              </a:rPr>
              <a:t>2. OBJETIVO</a:t>
            </a:r>
          </a:p>
        </p:txBody>
      </p:sp>
      <p:pic>
        <p:nvPicPr>
          <p:cNvPr id="172" name="Shape 172"/>
          <p:cNvPicPr preferRelativeResize="0"/>
          <p:nvPr/>
        </p:nvPicPr>
        <p:blipFill rotWithShape="1">
          <a:blip r:embed="rId4">
            <a:alphaModFix/>
          </a:blip>
          <a:srcRect l="58247" t="39675" r="34999" b="34498"/>
          <a:stretch/>
        </p:blipFill>
        <p:spPr>
          <a:xfrm>
            <a:off x="6986726" y="3429000"/>
            <a:ext cx="1514743" cy="32816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2000"/>
                                        <p:tgtEl>
                                          <p:spTgt spid="170"/>
                                        </p:tgtEl>
                                      </p:cBhvr>
                                    </p:animEffect>
                                  </p:childTnLst>
                                </p:cTn>
                              </p:par>
                              <p:par>
                                <p:cTn id="8" presetID="10" presetClass="entr" presetSubtype="0" fill="hold" nodeType="withEffect">
                                  <p:stCondLst>
                                    <p:cond delay="0"/>
                                  </p:stCondLst>
                                  <p:childTnLst>
                                    <p:set>
                                      <p:cBhvr>
                                        <p:cTn id="9" dur="1" fill="hold">
                                          <p:stCondLst>
                                            <p:cond delay="0"/>
                                          </p:stCondLst>
                                        </p:cTn>
                                        <p:tgtEl>
                                          <p:spTgt spid="171"/>
                                        </p:tgtEl>
                                        <p:attrNameLst>
                                          <p:attrName>style.visibility</p:attrName>
                                        </p:attrNameLst>
                                      </p:cBhvr>
                                      <p:to>
                                        <p:strVal val="visible"/>
                                      </p:to>
                                    </p:set>
                                    <p:animEffect transition="in" filter="fade">
                                      <p:cBhvr>
                                        <p:cTn id="10" dur="20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p:nvPr/>
        </p:nvSpPr>
        <p:spPr>
          <a:xfrm>
            <a:off x="210502" y="202768"/>
            <a:ext cx="8267841" cy="615553"/>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root" sz="3400" b="1" u="sng" cap="none">
                <a:solidFill>
                  <a:schemeClr val="hlink"/>
                </a:solidFill>
                <a:latin typeface="Trebuchet MS"/>
                <a:ea typeface="Trebuchet MS"/>
                <a:cs typeface="Trebuchet MS"/>
                <a:sym typeface="Trebuchet MS"/>
                <a:hlinkClick r:id="rId3"/>
              </a:rPr>
              <a:t>3. Planificación Semana de Actividades </a:t>
            </a:r>
          </a:p>
        </p:txBody>
      </p:sp>
      <p:pic>
        <p:nvPicPr>
          <p:cNvPr id="178" name="Shape 178">
            <a:hlinkClick r:id="rId4"/>
          </p:cNvPr>
          <p:cNvPicPr preferRelativeResize="0"/>
          <p:nvPr/>
        </p:nvPicPr>
        <p:blipFill rotWithShape="1">
          <a:blip r:embed="rId5">
            <a:alphaModFix/>
          </a:blip>
          <a:srcRect l="6991" t="24984" r="31699" b="15210"/>
          <a:stretch/>
        </p:blipFill>
        <p:spPr>
          <a:xfrm>
            <a:off x="1491448" y="1571347"/>
            <a:ext cx="7415198" cy="409738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20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p:nvPr/>
        </p:nvSpPr>
        <p:spPr>
          <a:xfrm>
            <a:off x="158974" y="265868"/>
            <a:ext cx="6798657" cy="615553"/>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root" sz="3400" b="1" u="sng" cap="none">
                <a:solidFill>
                  <a:schemeClr val="hlink"/>
                </a:solidFill>
                <a:latin typeface="Trebuchet MS"/>
                <a:ea typeface="Trebuchet MS"/>
                <a:cs typeface="Trebuchet MS"/>
                <a:sym typeface="Trebuchet MS"/>
                <a:hlinkClick r:id="rId3"/>
              </a:rPr>
              <a:t>4. </a:t>
            </a:r>
            <a:r>
              <a:rPr lang="root" sz="3400" b="1" u="sng">
                <a:solidFill>
                  <a:schemeClr val="hlink"/>
                </a:solidFill>
                <a:latin typeface="Trebuchet MS"/>
                <a:ea typeface="Trebuchet MS"/>
                <a:cs typeface="Trebuchet MS"/>
                <a:sym typeface="Trebuchet MS"/>
                <a:hlinkClick r:id="rId3"/>
              </a:rPr>
              <a:t>Resumen de Plan de Proyecto</a:t>
            </a:r>
          </a:p>
        </p:txBody>
      </p:sp>
      <p:pic>
        <p:nvPicPr>
          <p:cNvPr id="184" name="Shape 184">
            <a:hlinkClick r:id="rId4"/>
          </p:cNvPr>
          <p:cNvPicPr preferRelativeResize="0"/>
          <p:nvPr/>
        </p:nvPicPr>
        <p:blipFill rotWithShape="1">
          <a:blip r:embed="rId5">
            <a:alphaModFix/>
          </a:blip>
          <a:srcRect l="2767" t="25243" r="46335" b="10162"/>
          <a:stretch/>
        </p:blipFill>
        <p:spPr>
          <a:xfrm>
            <a:off x="2175027" y="1214021"/>
            <a:ext cx="6155849" cy="442552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2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p:nvPr/>
        </p:nvSpPr>
        <p:spPr>
          <a:xfrm>
            <a:off x="153652" y="189310"/>
            <a:ext cx="7138494" cy="615553"/>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root" sz="3400" b="1" u="sng">
                <a:solidFill>
                  <a:schemeClr val="hlink"/>
                </a:solidFill>
                <a:latin typeface="Trebuchet MS"/>
                <a:ea typeface="Trebuchet MS"/>
                <a:cs typeface="Trebuchet MS"/>
                <a:sym typeface="Trebuchet MS"/>
                <a:hlinkClick r:id="rId3"/>
              </a:rPr>
              <a:t>5</a:t>
            </a:r>
            <a:r>
              <a:rPr lang="root" sz="3400" b="1" u="sng" cap="none">
                <a:solidFill>
                  <a:schemeClr val="hlink"/>
                </a:solidFill>
                <a:latin typeface="Trebuchet MS"/>
                <a:ea typeface="Trebuchet MS"/>
                <a:cs typeface="Trebuchet MS"/>
                <a:sym typeface="Trebuchet MS"/>
                <a:hlinkClick r:id="rId3"/>
              </a:rPr>
              <a:t>. Cuadro de Registro de Defectos</a:t>
            </a:r>
          </a:p>
        </p:txBody>
      </p:sp>
      <p:pic>
        <p:nvPicPr>
          <p:cNvPr id="190" name="Shape 190">
            <a:hlinkClick r:id="rId4"/>
          </p:cNvPr>
          <p:cNvPicPr preferRelativeResize="0"/>
          <p:nvPr/>
        </p:nvPicPr>
        <p:blipFill rotWithShape="1">
          <a:blip r:embed="rId5">
            <a:alphaModFix/>
          </a:blip>
          <a:srcRect l="3057" t="25890" r="14441" b="9385"/>
          <a:stretch/>
        </p:blipFill>
        <p:spPr>
          <a:xfrm>
            <a:off x="594804" y="1159981"/>
            <a:ext cx="9977933" cy="443439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20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p:nvPr/>
        </p:nvSpPr>
        <p:spPr>
          <a:xfrm>
            <a:off x="5208183" y="224919"/>
            <a:ext cx="5739072" cy="70788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root" sz="2000" i="1">
                <a:solidFill>
                  <a:schemeClr val="dk1"/>
                </a:solidFill>
                <a:latin typeface="Trebuchet MS"/>
                <a:ea typeface="Trebuchet MS"/>
                <a:cs typeface="Trebuchet MS"/>
                <a:sym typeface="Trebuchet MS"/>
              </a:rPr>
              <a:t>“</a:t>
            </a:r>
            <a:r>
              <a:rPr lang="root" sz="2000">
                <a:solidFill>
                  <a:schemeClr val="dk1"/>
                </a:solidFill>
                <a:latin typeface="Trebuchet MS"/>
                <a:ea typeface="Trebuchet MS"/>
                <a:cs typeface="Trebuchet MS"/>
                <a:sym typeface="Trebuchet MS"/>
              </a:rPr>
              <a:t>Desarrollo e Implementación de un Sistema de </a:t>
            </a:r>
          </a:p>
          <a:p>
            <a:pPr marL="0" marR="0" lvl="0" indent="0" algn="ctr" rtl="0">
              <a:spcBef>
                <a:spcPts val="0"/>
              </a:spcBef>
              <a:buSzPct val="25000"/>
              <a:buNone/>
            </a:pPr>
            <a:r>
              <a:rPr lang="root" sz="2000">
                <a:solidFill>
                  <a:schemeClr val="dk1"/>
                </a:solidFill>
                <a:latin typeface="Trebuchet MS"/>
                <a:ea typeface="Trebuchet MS"/>
                <a:cs typeface="Trebuchet MS"/>
                <a:sym typeface="Trebuchet MS"/>
              </a:rPr>
              <a:t>CONTROL DE CARTERA para el “Almacén Paúl”.</a:t>
            </a:r>
          </a:p>
        </p:txBody>
      </p:sp>
      <p:sp>
        <p:nvSpPr>
          <p:cNvPr id="196" name="Shape 196"/>
          <p:cNvSpPr/>
          <p:nvPr/>
        </p:nvSpPr>
        <p:spPr>
          <a:xfrm>
            <a:off x="621437" y="97638"/>
            <a:ext cx="3568990" cy="615553"/>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root" sz="3400" b="1" u="sng">
                <a:solidFill>
                  <a:schemeClr val="hlink"/>
                </a:solidFill>
                <a:latin typeface="Trebuchet MS"/>
                <a:ea typeface="Trebuchet MS"/>
                <a:cs typeface="Trebuchet MS"/>
                <a:sym typeface="Trebuchet MS"/>
                <a:hlinkClick r:id="rId3"/>
              </a:rPr>
              <a:t>6. Funcionalidad</a:t>
            </a:r>
          </a:p>
        </p:txBody>
      </p:sp>
      <p:pic>
        <p:nvPicPr>
          <p:cNvPr id="197" name="Shape 197"/>
          <p:cNvPicPr preferRelativeResize="0"/>
          <p:nvPr/>
        </p:nvPicPr>
        <p:blipFill rotWithShape="1">
          <a:blip r:embed="rId4">
            <a:alphaModFix/>
          </a:blip>
          <a:srcRect/>
          <a:stretch/>
        </p:blipFill>
        <p:spPr>
          <a:xfrm>
            <a:off x="501930" y="991703"/>
            <a:ext cx="10919534" cy="576096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2000"/>
                                        <p:tgtEl>
                                          <p:spTgt spid="195"/>
                                        </p:tgtEl>
                                      </p:cBhvr>
                                    </p:animEffect>
                                  </p:childTnLst>
                                </p:cTn>
                              </p:par>
                              <p:par>
                                <p:cTn id="8" presetID="10" presetClass="entr" presetSubtype="0" fill="hold" nodeType="withEffect">
                                  <p:stCondLst>
                                    <p:cond delay="0"/>
                                  </p:stCondLst>
                                  <p:childTnLst>
                                    <p:set>
                                      <p:cBhvr>
                                        <p:cTn id="9" dur="1" fill="hold">
                                          <p:stCondLst>
                                            <p:cond delay="0"/>
                                          </p:stCondLst>
                                        </p:cTn>
                                        <p:tgtEl>
                                          <p:spTgt spid="196"/>
                                        </p:tgtEl>
                                        <p:attrNameLst>
                                          <p:attrName>style.visibility</p:attrName>
                                        </p:attrNameLst>
                                      </p:cBhvr>
                                      <p:to>
                                        <p:strVal val="visible"/>
                                      </p:to>
                                    </p:set>
                                    <p:animEffect transition="in" filter="fade">
                                      <p:cBhvr>
                                        <p:cTn id="10" dur="2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p:nvPr/>
        </p:nvSpPr>
        <p:spPr>
          <a:xfrm>
            <a:off x="138850" y="1244873"/>
            <a:ext cx="9603300" cy="4334100"/>
          </a:xfrm>
          <a:prstGeom prst="rect">
            <a:avLst/>
          </a:prstGeom>
          <a:noFill/>
          <a:ln>
            <a:noFill/>
          </a:ln>
        </p:spPr>
        <p:txBody>
          <a:bodyPr wrap="square" lIns="91425" tIns="45700" rIns="91425" bIns="45700" anchor="t" anchorCtr="0">
            <a:noAutofit/>
          </a:bodyPr>
          <a:lstStyle/>
          <a:p>
            <a:pPr marL="285750" marR="0" lvl="0" indent="-285750" algn="just" rtl="0">
              <a:spcBef>
                <a:spcPts val="0"/>
              </a:spcBef>
              <a:buClr>
                <a:schemeClr val="dk1"/>
              </a:buClr>
              <a:buSzPct val="100000"/>
              <a:buFont typeface="Arial"/>
              <a:buChar char="•"/>
            </a:pPr>
            <a:r>
              <a:rPr lang="root" sz="1800" dirty="0">
                <a:solidFill>
                  <a:schemeClr val="dk1"/>
                </a:solidFill>
                <a:latin typeface="Trebuchet MS"/>
                <a:ea typeface="Trebuchet MS"/>
                <a:cs typeface="Trebuchet MS"/>
                <a:sym typeface="Trebuchet MS"/>
              </a:rPr>
              <a:t>La eficiencia y calidad son la base fundamental dentro del desarrollo de un Software, PSP nos abre el camino hacia estos puntos ya que exige el desempeño personal para desarrollar los sistemas con planificación, estimación y seguimiento logrando desarrollar un a disciplina que es fundamental para alcanzar resultados satisfactorios y promisorios.</a:t>
            </a:r>
            <a:endParaRPr lang="es-ES" sz="1800" dirty="0">
              <a:solidFill>
                <a:schemeClr val="dk1"/>
              </a:solidFill>
              <a:latin typeface="Trebuchet MS"/>
              <a:ea typeface="Trebuchet MS"/>
              <a:cs typeface="Trebuchet MS"/>
              <a:sym typeface="Trebuchet MS"/>
            </a:endParaRPr>
          </a:p>
          <a:p>
            <a:pPr marR="0" lvl="0" algn="just" rtl="0">
              <a:spcBef>
                <a:spcPts val="0"/>
              </a:spcBef>
              <a:buClr>
                <a:schemeClr val="dk1"/>
              </a:buClr>
              <a:buSzPct val="100000"/>
            </a:pPr>
            <a:r>
              <a:rPr lang="root" sz="1800" dirty="0">
                <a:solidFill>
                  <a:schemeClr val="dk1"/>
                </a:solidFill>
                <a:latin typeface="Trebuchet MS"/>
                <a:ea typeface="Trebuchet MS"/>
                <a:cs typeface="Trebuchet MS"/>
                <a:sym typeface="Trebuchet MS"/>
              </a:rPr>
              <a:t> </a:t>
            </a:r>
          </a:p>
          <a:p>
            <a:pPr marL="285750" marR="0" lvl="0" indent="-285750" algn="just" rtl="0">
              <a:spcBef>
                <a:spcPts val="0"/>
              </a:spcBef>
              <a:buClr>
                <a:schemeClr val="dk1"/>
              </a:buClr>
              <a:buSzPct val="100000"/>
              <a:buFont typeface="Trebuchet MS"/>
              <a:buChar char="•"/>
            </a:pPr>
            <a:r>
              <a:rPr lang="root" sz="1800" dirty="0">
                <a:solidFill>
                  <a:schemeClr val="dk1"/>
                </a:solidFill>
                <a:latin typeface="Trebuchet MS"/>
                <a:ea typeface="Trebuchet MS"/>
                <a:cs typeface="Trebuchet MS"/>
                <a:sym typeface="Trebuchet MS"/>
              </a:rPr>
              <a:t>La calidad de software se llega con la implantación de un Sistema para el Aseguramiento de la Calidad del Software directamente relacionado con la política establecida para su elaboración y que esté en correspondencia con la práctica de las técnicas ya mencionadas.</a:t>
            </a:r>
            <a:endParaRPr lang="es-ES" sz="1800">
              <a:solidFill>
                <a:schemeClr val="dk1"/>
              </a:solidFill>
              <a:latin typeface="Trebuchet MS"/>
              <a:ea typeface="Trebuchet MS"/>
              <a:cs typeface="Trebuchet MS"/>
              <a:sym typeface="Trebuchet MS"/>
            </a:endParaRPr>
          </a:p>
          <a:p>
            <a:pPr marR="0" lvl="0" algn="just" rtl="0">
              <a:spcBef>
                <a:spcPts val="0"/>
              </a:spcBef>
              <a:buClr>
                <a:schemeClr val="dk1"/>
              </a:buClr>
              <a:buSzPct val="100000"/>
            </a:pPr>
            <a:endParaRPr lang="root" sz="1800" dirty="0">
              <a:solidFill>
                <a:schemeClr val="dk1"/>
              </a:solidFill>
              <a:latin typeface="Trebuchet MS"/>
              <a:ea typeface="Trebuchet MS"/>
              <a:cs typeface="Trebuchet MS"/>
              <a:sym typeface="Trebuchet MS"/>
            </a:endParaRPr>
          </a:p>
          <a:p>
            <a:pPr marL="285750" marR="0" lvl="0" indent="-285750" algn="just" rtl="0">
              <a:spcBef>
                <a:spcPts val="0"/>
              </a:spcBef>
              <a:buClr>
                <a:schemeClr val="dk1"/>
              </a:buClr>
              <a:buSzPct val="100000"/>
              <a:buFont typeface="Trebuchet MS"/>
              <a:buChar char="•"/>
            </a:pPr>
            <a:r>
              <a:rPr lang="root" sz="1800" dirty="0">
                <a:solidFill>
                  <a:schemeClr val="dk1"/>
                </a:solidFill>
                <a:latin typeface="Trebuchet MS"/>
                <a:ea typeface="Trebuchet MS"/>
                <a:cs typeface="Trebuchet MS"/>
                <a:sym typeface="Trebuchet MS"/>
              </a:rPr>
              <a:t>Como resultado del trabajo realizado se concluye que la calidad de software se logra mediante la realización de actividades como: la planificación semanal, resumen del plan proyecto y registro de defectos; estas actividades nos permiten implementar una serie de mejoras pequeñas(mejora continua) en nuestro producto que incrementan la calidad. Esto tiene como principal objetivo alcanzar un producto que cumpla con las necesidades requeridas por el cliente(funcionalidad).</a:t>
            </a:r>
          </a:p>
        </p:txBody>
      </p:sp>
      <p:sp>
        <p:nvSpPr>
          <p:cNvPr id="203" name="Shape 203"/>
          <p:cNvSpPr/>
          <p:nvPr/>
        </p:nvSpPr>
        <p:spPr>
          <a:xfrm>
            <a:off x="1082339" y="247580"/>
            <a:ext cx="3371436" cy="615553"/>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root" sz="3400" b="1" u="sng">
                <a:solidFill>
                  <a:schemeClr val="hlink"/>
                </a:solidFill>
                <a:latin typeface="Trebuchet MS"/>
                <a:ea typeface="Trebuchet MS"/>
                <a:cs typeface="Trebuchet MS"/>
                <a:sym typeface="Trebuchet MS"/>
                <a:hlinkClick r:id="rId3"/>
              </a:rPr>
              <a:t>7. Conclusiones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2000"/>
                                        <p:tgtEl>
                                          <p:spTgt spid="202"/>
                                        </p:tgtEl>
                                      </p:cBhvr>
                                    </p:animEffect>
                                  </p:childTnLst>
                                </p:cTn>
                              </p:par>
                              <p:par>
                                <p:cTn id="8" presetID="10" presetClass="entr" presetSubtype="0" fill="hold" nodeType="withEffect">
                                  <p:stCondLst>
                                    <p:cond delay="0"/>
                                  </p:stCondLst>
                                  <p:childTnLst>
                                    <p:set>
                                      <p:cBhvr>
                                        <p:cTn id="9" dur="1" fill="hold">
                                          <p:stCondLst>
                                            <p:cond delay="0"/>
                                          </p:stCondLst>
                                        </p:cTn>
                                        <p:tgtEl>
                                          <p:spTgt spid="203"/>
                                        </p:tgtEl>
                                        <p:attrNameLst>
                                          <p:attrName>style.visibility</p:attrName>
                                        </p:attrNameLst>
                                      </p:cBhvr>
                                      <p:to>
                                        <p:strVal val="visible"/>
                                      </p:to>
                                    </p:set>
                                    <p:animEffect transition="in" filter="fade">
                                      <p:cBhvr>
                                        <p:cTn id="10" dur="20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a">
  <a:themeElements>
    <a:clrScheme name="Faceta">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352</Words>
  <Application>Microsoft Office PowerPoint</Application>
  <PresentationFormat>Panorámica</PresentationFormat>
  <Paragraphs>47</Paragraphs>
  <Slides>10</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Noto Sans Symbols</vt:lpstr>
      <vt:lpstr>Times New Roman</vt:lpstr>
      <vt:lpstr>Trebuchet MS</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chris ubilluz</cp:lastModifiedBy>
  <cp:revision>1</cp:revision>
  <dcterms:modified xsi:type="dcterms:W3CDTF">2017-11-20T19:44:49Z</dcterms:modified>
</cp:coreProperties>
</file>