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2836"/>
    <a:srgbClr val="62CBE4"/>
    <a:srgbClr val="002060"/>
    <a:srgbClr val="00FFFF"/>
    <a:srgbClr val="62A2CF"/>
    <a:srgbClr val="61A1CF"/>
    <a:srgbClr val="5A9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5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09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52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8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709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3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01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50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5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1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9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D62F-EE72-4914-883C-2E68AAA3B34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EF7C-548B-4595-A381-A3BF50C5F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75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olliers | The Iberian Peninsula accumulates 700 MW in Data Center projects">
            <a:extLst>
              <a:ext uri="{FF2B5EF4-FFF2-40B4-BE49-F238E27FC236}">
                <a16:creationId xmlns="" xmlns:a16="http://schemas.microsoft.com/office/drawing/2014/main" id="{5626EA40-23EB-7AD2-6A70-EA34922A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A0AA97AF-5452-DC25-E78E-C1FAF40AE86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5E0D530F-D1B3-2E8D-1CF7-0A53BD66A883}"/>
              </a:ext>
            </a:extLst>
          </p:cNvPr>
          <p:cNvSpPr/>
          <p:nvPr/>
        </p:nvSpPr>
        <p:spPr>
          <a:xfrm>
            <a:off x="1773282" y="3021055"/>
            <a:ext cx="86454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4">
                    <a:lumMod val="40000"/>
                    <a:lumOff val="60000"/>
                  </a:schemeClr>
                </a:solidFill>
                <a:cs typeface="Mongolian Baiti" pitchFamily="66" charset="0"/>
              </a:rPr>
              <a:t>Monitoramento de temperatura e umidade em DataCenters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71752C3-EFE9-02F2-98EB-84AC525EB754}"/>
              </a:ext>
            </a:extLst>
          </p:cNvPr>
          <p:cNvSpPr txBox="1"/>
          <p:nvPr/>
        </p:nvSpPr>
        <p:spPr>
          <a:xfrm>
            <a:off x="3042553" y="1474240"/>
            <a:ext cx="6106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rgbClr val="00FFFF"/>
                </a:solidFill>
                <a:latin typeface="Avenir Next LT Pro Light" panose="020B0304020202020204" pitchFamily="34" charset="0"/>
              </a:rPr>
              <a:t>DATACOOLING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30C1C2F-3651-F2EF-F4C3-86EC59206C0E}"/>
              </a:ext>
            </a:extLst>
          </p:cNvPr>
          <p:cNvSpPr/>
          <p:nvPr/>
        </p:nvSpPr>
        <p:spPr>
          <a:xfrm>
            <a:off x="-2" y="-17334"/>
            <a:ext cx="1219200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8509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Demonstração do Arduíno e sensores</a:t>
            </a:r>
            <a:endParaRPr lang="pt-BR" sz="4400" dirty="0"/>
          </a:p>
        </p:txBody>
      </p:sp>
      <p:pic>
        <p:nvPicPr>
          <p:cNvPr id="5122" name="Picture 2" descr="C:\Users\Usuari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421" y="6171804"/>
            <a:ext cx="412262" cy="5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uario\Downloads\pngwing.com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1" y="6161100"/>
            <a:ext cx="444500" cy="5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upload.wikimedia.org/wikipedia/commons/thumb/8/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277676"/>
            <a:ext cx="2041525" cy="138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Usuario\Downloads\POSE3_1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49" y="3734231"/>
            <a:ext cx="1587302" cy="31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30C1C2F-3651-F2EF-F4C3-86EC59206C0E}"/>
              </a:ext>
            </a:extLst>
          </p:cNvPr>
          <p:cNvSpPr/>
          <p:nvPr/>
        </p:nvSpPr>
        <p:spPr>
          <a:xfrm>
            <a:off x="-2" y="-17334"/>
            <a:ext cx="1219200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pic>
        <p:nvPicPr>
          <p:cNvPr id="5" name="Picture 2" descr="C:\Users\Usuari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904" y="6171804"/>
            <a:ext cx="412262" cy="5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uari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166" y="6172870"/>
            <a:ext cx="412262" cy="5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-4771" y="956270"/>
            <a:ext cx="1219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Próximos passos</a:t>
            </a:r>
            <a:endParaRPr lang="pt-BR" sz="5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2374900"/>
            <a:ext cx="121494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sz="3200" dirty="0" smtClean="0"/>
              <a:t>Implementação do token para a criação do perfil de usuário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pt-BR" sz="3200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3200" dirty="0" smtClean="0"/>
              <a:t>Implementação dos planos de forma </a:t>
            </a:r>
            <a:r>
              <a:rPr lang="pt-BR" sz="3200" dirty="0" smtClean="0"/>
              <a:t>funcional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pt-BR" sz="3200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3200" dirty="0" smtClean="0"/>
              <a:t>Implementação do modo Dark nas telas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81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8F78CE73-3319-68FD-1CAC-7B2DC107C8BE}"/>
              </a:ext>
            </a:extLst>
          </p:cNvPr>
          <p:cNvSpPr/>
          <p:nvPr/>
        </p:nvSpPr>
        <p:spPr>
          <a:xfrm>
            <a:off x="-32290" y="0"/>
            <a:ext cx="1222429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Muito </a:t>
            </a:r>
          </a:p>
          <a:p>
            <a:pPr algn="ctr"/>
            <a:r>
              <a:rPr lang="pt-BR" sz="5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Obrigado</a:t>
            </a:r>
          </a:p>
          <a:p>
            <a:pPr algn="ctr"/>
            <a:r>
              <a:rPr lang="pt-BR" sz="4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Pela</a:t>
            </a:r>
          </a:p>
          <a:p>
            <a:pPr algn="ctr"/>
            <a:r>
              <a:rPr lang="pt-BR" sz="5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Atenção!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EFDC09BA-97D9-A9CF-8A4F-5D740C15D75D}"/>
              </a:ext>
            </a:extLst>
          </p:cNvPr>
          <p:cNvSpPr txBox="1"/>
          <p:nvPr/>
        </p:nvSpPr>
        <p:spPr>
          <a:xfrm>
            <a:off x="3468659" y="621653"/>
            <a:ext cx="5222392" cy="92333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>
            <a:bevelT prst="relaxedInset"/>
          </a:sp3d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rgbClr val="00FFFF"/>
                </a:solidFill>
                <a:latin typeface="Avenir Next LT Pro Light" panose="020B0304020202020204" pitchFamily="34" charset="0"/>
              </a:rPr>
              <a:t>DATACOOLING</a:t>
            </a:r>
          </a:p>
        </p:txBody>
      </p:sp>
      <p:pic>
        <p:nvPicPr>
          <p:cNvPr id="13" name="Picture 6" descr="C:\Users\Usuario\Downloads\image-removebg-preview (3).png">
            <a:extLst>
              <a:ext uri="{FF2B5EF4-FFF2-40B4-BE49-F238E27FC236}">
                <a16:creationId xmlns="" xmlns:a16="http://schemas.microsoft.com/office/drawing/2014/main" id="{5F046C4F-27D8-EEEB-B7F1-3D004FA38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2" y="5884651"/>
            <a:ext cx="293018" cy="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Usuario\Downloads\image-removebg-preview (4).png">
            <a:extLst>
              <a:ext uri="{FF2B5EF4-FFF2-40B4-BE49-F238E27FC236}">
                <a16:creationId xmlns="" xmlns:a16="http://schemas.microsoft.com/office/drawing/2014/main" id="{165D7F9F-16E8-5051-CDF5-352270A1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" y="6209307"/>
            <a:ext cx="754410" cy="5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2DABE9CF-6F75-292F-4B40-C6DC070CBC31}"/>
              </a:ext>
            </a:extLst>
          </p:cNvPr>
          <p:cNvSpPr txBox="1"/>
          <p:nvPr/>
        </p:nvSpPr>
        <p:spPr>
          <a:xfrm>
            <a:off x="611560" y="5854503"/>
            <a:ext cx="235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www.datacooling.com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F1E1692E-860B-E521-5E53-1CA6CFEBB3F9}"/>
              </a:ext>
            </a:extLst>
          </p:cNvPr>
          <p:cNvSpPr txBox="1"/>
          <p:nvPr/>
        </p:nvSpPr>
        <p:spPr>
          <a:xfrm>
            <a:off x="611560" y="6283375"/>
            <a:ext cx="34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datacooling@gmail.com</a:t>
            </a:r>
          </a:p>
          <a:p>
            <a:endParaRPr lang="pt-BR" dirty="0"/>
          </a:p>
        </p:txBody>
      </p:sp>
      <p:pic>
        <p:nvPicPr>
          <p:cNvPr id="9" name="Picture 2" descr="C:\Users\Usuario\Downloads\pngwing.com (3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304" y="6209307"/>
            <a:ext cx="412262" cy="5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Logotipo, Ícone&#10;&#10;Descrição gerada automaticamente">
            <a:extLst>
              <a:ext uri="{FF2B5EF4-FFF2-40B4-BE49-F238E27FC236}">
                <a16:creationId xmlns="" xmlns:a16="http://schemas.microsoft.com/office/drawing/2014/main" id="{12508F57-C9ED-DFD8-7613-FFB1A0CB72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6" y="6209957"/>
            <a:ext cx="391225" cy="5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94545C38-5A78-1571-DB09-6C568725E3F0}"/>
              </a:ext>
            </a:extLst>
          </p:cNvPr>
          <p:cNvSpPr/>
          <p:nvPr/>
        </p:nvSpPr>
        <p:spPr>
          <a:xfrm>
            <a:off x="-16147" y="0"/>
            <a:ext cx="1222429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6" descr="C:\Users\Usuario\Downloads\c96533fe-5c85-41bf-bd6a-65ec00a66c9c.png">
            <a:extLst>
              <a:ext uri="{FF2B5EF4-FFF2-40B4-BE49-F238E27FC236}">
                <a16:creationId xmlns="" xmlns:a16="http://schemas.microsoft.com/office/drawing/2014/main" id="{7A8190F2-0C6E-E248-ABB1-934CA59F5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75" y="932917"/>
            <a:ext cx="1844950" cy="24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Usuario\Downloads\9598656c-cb41-4db1-b784-139173fb1d61.png">
            <a:extLst>
              <a:ext uri="{FF2B5EF4-FFF2-40B4-BE49-F238E27FC236}">
                <a16:creationId xmlns="" xmlns:a16="http://schemas.microsoft.com/office/drawing/2014/main" id="{80D8E25A-0AD8-7355-6B5C-EFA2EF96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92" y="658301"/>
            <a:ext cx="2071524" cy="27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Usuario\Downloads\40648024-883b-4c0b-b464-95be1c8fdfc3.png">
            <a:extLst>
              <a:ext uri="{FF2B5EF4-FFF2-40B4-BE49-F238E27FC236}">
                <a16:creationId xmlns="" xmlns:a16="http://schemas.microsoft.com/office/drawing/2014/main" id="{71391EC9-AAF3-0C7D-B489-BAD1114E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55" y="858544"/>
            <a:ext cx="1850042" cy="25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Usuario\Downloads\d5dd1be8-b400-49e6-b1cf-b265844c61c0 (1).png">
            <a:extLst>
              <a:ext uri="{FF2B5EF4-FFF2-40B4-BE49-F238E27FC236}">
                <a16:creationId xmlns="" xmlns:a16="http://schemas.microsoft.com/office/drawing/2014/main" id="{74D1C88D-4493-E032-638D-687ADBDF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56" y="4058238"/>
            <a:ext cx="2078188" cy="22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:\Users\Usuario\Downloads\1673738180694.png">
            <a:extLst>
              <a:ext uri="{FF2B5EF4-FFF2-40B4-BE49-F238E27FC236}">
                <a16:creationId xmlns="" xmlns:a16="http://schemas.microsoft.com/office/drawing/2014/main" id="{0CFA47AA-BBE2-C833-8C63-F9C8B03B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50" y="4048099"/>
            <a:ext cx="2331899" cy="233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Usuario\Downloads\405f66af-8390-47ce-baf1-3f681a521e5b (1).png">
            <a:extLst>
              <a:ext uri="{FF2B5EF4-FFF2-40B4-BE49-F238E27FC236}">
                <a16:creationId xmlns="" xmlns:a16="http://schemas.microsoft.com/office/drawing/2014/main" id="{54716A24-309F-8BE9-D3FC-DB12DCA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55" y="4320526"/>
            <a:ext cx="1997927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BBF41350-CCA1-B0EC-AA54-4E095619C83C}"/>
              </a:ext>
            </a:extLst>
          </p:cNvPr>
          <p:cNvSpPr txBox="1"/>
          <p:nvPr/>
        </p:nvSpPr>
        <p:spPr>
          <a:xfrm>
            <a:off x="3631826" y="73701"/>
            <a:ext cx="489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Conheça a equipe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D790341D-AB07-416B-B9FD-FE61C4ECE0AC}"/>
              </a:ext>
            </a:extLst>
          </p:cNvPr>
          <p:cNvSpPr txBox="1"/>
          <p:nvPr/>
        </p:nvSpPr>
        <p:spPr>
          <a:xfrm>
            <a:off x="1402603" y="342033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Cauã Ribeiro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597B3D04-A813-D910-9EFC-19201239F657}"/>
              </a:ext>
            </a:extLst>
          </p:cNvPr>
          <p:cNvSpPr txBox="1"/>
          <p:nvPr/>
        </p:nvSpPr>
        <p:spPr>
          <a:xfrm>
            <a:off x="5031188" y="3448110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Erick Terentowicz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6E7A95A1-ED45-63BE-E91A-1C43D632915E}"/>
              </a:ext>
            </a:extLst>
          </p:cNvPr>
          <p:cNvSpPr txBox="1"/>
          <p:nvPr/>
        </p:nvSpPr>
        <p:spPr>
          <a:xfrm>
            <a:off x="9050895" y="344811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Nicollas Bispo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02E72324-5C63-C269-E674-EEE8EE4083DD}"/>
              </a:ext>
            </a:extLst>
          </p:cNvPr>
          <p:cNvSpPr txBox="1"/>
          <p:nvPr/>
        </p:nvSpPr>
        <p:spPr>
          <a:xfrm>
            <a:off x="1101707" y="63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Raquel De Oliveira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CA822840-55FF-E49C-5AEC-0D4EE7CFFD79}"/>
              </a:ext>
            </a:extLst>
          </p:cNvPr>
          <p:cNvSpPr txBox="1"/>
          <p:nvPr/>
        </p:nvSpPr>
        <p:spPr>
          <a:xfrm>
            <a:off x="5214988" y="6379998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Thiago Biazon</a:t>
            </a:r>
            <a:br>
              <a:rPr lang="pt-BR" b="1" dirty="0">
                <a:latin typeface="Arial" pitchFamily="34" charset="0"/>
                <a:cs typeface="Arial" pitchFamily="34" charset="0"/>
              </a:rPr>
            </a:b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61BBC6D5-42CA-6998-9701-6FCB837EC3DF}"/>
              </a:ext>
            </a:extLst>
          </p:cNvPr>
          <p:cNvSpPr txBox="1"/>
          <p:nvPr/>
        </p:nvSpPr>
        <p:spPr>
          <a:xfrm>
            <a:off x="9285895" y="6333832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Vitor Ramos</a:t>
            </a:r>
          </a:p>
        </p:txBody>
      </p:sp>
      <p:pic>
        <p:nvPicPr>
          <p:cNvPr id="21" name="Imagem 20" descr="Logotipo, Ícone&#10;&#10;Descrição gerada automaticamente">
            <a:extLst>
              <a:ext uri="{FF2B5EF4-FFF2-40B4-BE49-F238E27FC236}">
                <a16:creationId xmlns="" xmlns:a16="http://schemas.microsoft.com/office/drawing/2014/main" id="{12508F57-C9ED-DFD8-7613-FFB1A0CB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24" y="6200873"/>
            <a:ext cx="391225" cy="5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0DD32628-D3E4-8143-2EF6-65518C732183}"/>
              </a:ext>
            </a:extLst>
          </p:cNvPr>
          <p:cNvSpPr/>
          <p:nvPr/>
        </p:nvSpPr>
        <p:spPr>
          <a:xfrm>
            <a:off x="-16146" y="0"/>
            <a:ext cx="1222429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pic>
        <p:nvPicPr>
          <p:cNvPr id="12" name="Picture 7" descr="C:\Users\Usuario\Downloads\image-removebg-preview.png">
            <a:extLst>
              <a:ext uri="{FF2B5EF4-FFF2-40B4-BE49-F238E27FC236}">
                <a16:creationId xmlns="" xmlns:a16="http://schemas.microsoft.com/office/drawing/2014/main" id="{901437E2-060B-3DFE-1EA2-E7F1BAECA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090" y="6232307"/>
            <a:ext cx="542054" cy="5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EA562D3D-27BC-DF30-0C2B-0505915B2D2A}"/>
              </a:ext>
            </a:extLst>
          </p:cNvPr>
          <p:cNvSpPr txBox="1"/>
          <p:nvPr/>
        </p:nvSpPr>
        <p:spPr>
          <a:xfrm>
            <a:off x="1069602" y="2371725"/>
            <a:ext cx="105803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Um datacenter é um local que armazena e processa grandes quantidades</a:t>
            </a:r>
          </a:p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 de dados e informações, como sistemas de computação, servidores, bancos</a:t>
            </a:r>
          </a:p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 de dados e outros equipamentos relacionados à tecnologia da informação.</a:t>
            </a:r>
          </a:p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A temperatura ideal de um datacenter </a:t>
            </a:r>
            <a:r>
              <a:rPr lang="pt-BR" sz="2400" b="0" i="0" dirty="0" smtClean="0">
                <a:solidFill>
                  <a:schemeClr val="bg1"/>
                </a:solidFill>
                <a:effectLst/>
              </a:rPr>
              <a:t>deve 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ser </a:t>
            </a:r>
            <a:r>
              <a:rPr lang="pt-BR" sz="2400" b="0" i="0" dirty="0" smtClean="0">
                <a:solidFill>
                  <a:schemeClr val="bg1"/>
                </a:solidFill>
                <a:effectLst/>
              </a:rPr>
              <a:t>mantida 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entre 23°C e 27ºC e a umidade ideal </a:t>
            </a:r>
            <a:r>
              <a:rPr lang="pt-BR" sz="2400" dirty="0" smtClean="0">
                <a:solidFill>
                  <a:schemeClr val="bg1"/>
                </a:solidFill>
              </a:rPr>
              <a:t>deve </a:t>
            </a:r>
            <a:r>
              <a:rPr lang="pt-BR" sz="2400" dirty="0">
                <a:solidFill>
                  <a:schemeClr val="bg1"/>
                </a:solidFill>
              </a:rPr>
              <a:t>ser </a:t>
            </a:r>
            <a:r>
              <a:rPr lang="pt-BR" sz="2400" dirty="0" smtClean="0">
                <a:solidFill>
                  <a:schemeClr val="bg1"/>
                </a:solidFill>
              </a:rPr>
              <a:t>mantida </a:t>
            </a:r>
            <a:r>
              <a:rPr lang="pt-BR" sz="2400" dirty="0">
                <a:solidFill>
                  <a:schemeClr val="bg1"/>
                </a:solidFill>
              </a:rPr>
              <a:t>entre </a:t>
            </a:r>
            <a:r>
              <a:rPr lang="pt-BR" sz="2400" dirty="0" smtClean="0">
                <a:solidFill>
                  <a:schemeClr val="bg1"/>
                </a:solidFill>
              </a:rPr>
              <a:t>45</a:t>
            </a:r>
            <a:r>
              <a:rPr lang="pt-BR" sz="2400" b="0" i="0" dirty="0" smtClean="0">
                <a:solidFill>
                  <a:schemeClr val="bg1"/>
                </a:solidFill>
                <a:effectLst/>
              </a:rPr>
              <a:t>% 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e </a:t>
            </a:r>
            <a:r>
              <a:rPr lang="pt-BR" sz="2400" b="0" i="0" dirty="0" smtClean="0">
                <a:solidFill>
                  <a:schemeClr val="bg1"/>
                </a:solidFill>
                <a:effectLst/>
              </a:rPr>
              <a:t>55%.</a:t>
            </a:r>
            <a:endParaRPr lang="pt-BR" sz="2400" b="0" i="0" dirty="0">
              <a:solidFill>
                <a:schemeClr val="bg1"/>
              </a:solidFill>
              <a:effectLst/>
            </a:endParaRPr>
          </a:p>
          <a:p>
            <a:pPr algn="ctr"/>
            <a:endParaRPr lang="pt-BR" sz="2400" dirty="0"/>
          </a:p>
          <a:p>
            <a:pPr algn="ctr"/>
            <a:endParaRPr lang="pt-BR" sz="2000" dirty="0"/>
          </a:p>
          <a:p>
            <a:pPr algn="ctr"/>
            <a:endParaRPr lang="pt-BR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0F56628-73B3-64AA-A4B2-35EB51842E5C}"/>
              </a:ext>
            </a:extLst>
          </p:cNvPr>
          <p:cNvSpPr txBox="1"/>
          <p:nvPr/>
        </p:nvSpPr>
        <p:spPr>
          <a:xfrm>
            <a:off x="4499825" y="444688"/>
            <a:ext cx="31923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21851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30C1C2F-3651-F2EF-F4C3-86EC59206C0E}"/>
              </a:ext>
            </a:extLst>
          </p:cNvPr>
          <p:cNvSpPr/>
          <p:nvPr/>
        </p:nvSpPr>
        <p:spPr>
          <a:xfrm>
            <a:off x="0" y="0"/>
            <a:ext cx="1219200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pic>
        <p:nvPicPr>
          <p:cNvPr id="5" name="Picture 3" descr="C:\Users\Usuario\Downloads\image-removebg-preview (2).png">
            <a:extLst>
              <a:ext uri="{FF2B5EF4-FFF2-40B4-BE49-F238E27FC236}">
                <a16:creationId xmlns="" xmlns:a16="http://schemas.microsoft.com/office/drawing/2014/main" id="{DE627298-1A78-C6CB-540B-B376ED7A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865" y="6193879"/>
            <a:ext cx="484758" cy="5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FF93C2DB-ED02-5371-C04D-64632670BE45}"/>
              </a:ext>
            </a:extLst>
          </p:cNvPr>
          <p:cNvCxnSpPr/>
          <p:nvPr/>
        </p:nvCxnSpPr>
        <p:spPr>
          <a:xfrm>
            <a:off x="6096000" y="419100"/>
            <a:ext cx="0" cy="590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8294D2DC-12C4-827D-5521-147D312B6343}"/>
              </a:ext>
            </a:extLst>
          </p:cNvPr>
          <p:cNvSpPr txBox="1"/>
          <p:nvPr/>
        </p:nvSpPr>
        <p:spPr>
          <a:xfrm>
            <a:off x="1875281" y="419100"/>
            <a:ext cx="232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Problemática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18B4E496-849E-BF75-9B09-4F1090C966D5}"/>
              </a:ext>
            </a:extLst>
          </p:cNvPr>
          <p:cNvSpPr txBox="1"/>
          <p:nvPr/>
        </p:nvSpPr>
        <p:spPr>
          <a:xfrm>
            <a:off x="8277225" y="454312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Solução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1E3F3B21-93D1-E51C-6A9C-E62043163434}"/>
              </a:ext>
            </a:extLst>
          </p:cNvPr>
          <p:cNvSpPr txBox="1"/>
          <p:nvPr/>
        </p:nvSpPr>
        <p:spPr>
          <a:xfrm>
            <a:off x="6275486" y="1190625"/>
            <a:ext cx="561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chemeClr val="bg1"/>
                </a:solidFill>
                <a:effectLst/>
              </a:rPr>
              <a:t>Monitorar </a:t>
            </a:r>
            <a:r>
              <a:rPr lang="pt-BR" b="0" i="0" dirty="0">
                <a:solidFill>
                  <a:schemeClr val="bg1"/>
                </a:solidFill>
                <a:effectLst/>
              </a:rPr>
              <a:t>os dados de temperatura e umidade no ambiente do datacenter de forma eficiente.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A53DF317-2969-A521-605E-21CE80A46F38}"/>
              </a:ext>
            </a:extLst>
          </p:cNvPr>
          <p:cNvSpPr txBox="1"/>
          <p:nvPr/>
        </p:nvSpPr>
        <p:spPr>
          <a:xfrm>
            <a:off x="6269651" y="2155479"/>
            <a:ext cx="4993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</a:rPr>
              <a:t>Redução do risco de </a:t>
            </a:r>
            <a:r>
              <a:rPr lang="pt-BR" b="0" i="0" dirty="0" smtClean="0">
                <a:solidFill>
                  <a:schemeClr val="bg1"/>
                </a:solidFill>
                <a:effectLst/>
              </a:rPr>
              <a:t>falhas, / mitigar prejuízos</a:t>
            </a:r>
            <a:endParaRPr lang="pt-BR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</a:rPr>
              <a:t>Aumento da vida útil dos equipamentos.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</a:rPr>
              <a:t>Melhoria da segurança.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</a:t>
            </a:r>
            <a:r>
              <a:rPr lang="pt-BR" b="0" i="0" dirty="0">
                <a:solidFill>
                  <a:schemeClr val="bg1"/>
                </a:solidFill>
                <a:effectLst/>
              </a:rPr>
              <a:t>etectar e corrigir rapidamente qualquer variação de temperatura e umidade antes que ela possa causar danos aos equipamentos.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1F57EE4-0551-2888-0F97-45CBFAACC8E2}"/>
              </a:ext>
            </a:extLst>
          </p:cNvPr>
          <p:cNvSpPr txBox="1"/>
          <p:nvPr/>
        </p:nvSpPr>
        <p:spPr>
          <a:xfrm>
            <a:off x="1128473" y="1549093"/>
            <a:ext cx="4788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Esses </a:t>
            </a:r>
            <a:r>
              <a:rPr lang="pt-BR" b="0" i="0" dirty="0">
                <a:solidFill>
                  <a:schemeClr val="bg1"/>
                </a:solidFill>
                <a:effectLst/>
              </a:rPr>
              <a:t>equipamentos geram muito calor durante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</a:rPr>
              <a:t>o processamento e armazenamento de dados, o 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</a:rPr>
              <a:t>que pode causar problemas de superaquecimento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</a:rPr>
              <a:t>e danificar os componentes internos.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17756BF4-CC0C-405B-92C2-B461D895FADD}"/>
              </a:ext>
            </a:extLst>
          </p:cNvPr>
          <p:cNvSpPr txBox="1"/>
          <p:nvPr/>
        </p:nvSpPr>
        <p:spPr>
          <a:xfrm>
            <a:off x="1122639" y="3713887"/>
            <a:ext cx="4793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</a:rPr>
              <a:t>Quando a umidade relativa do ar é elevada,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</a:rPr>
              <a:t>pode causar a corrosão de equipamentos, danos</a:t>
            </a:r>
          </a:p>
          <a:p>
            <a:r>
              <a:rPr lang="pt-BR" dirty="0">
                <a:solidFill>
                  <a:schemeClr val="bg1"/>
                </a:solidFill>
              </a:rPr>
              <a:t>e</a:t>
            </a:r>
            <a:r>
              <a:rPr lang="pt-BR" b="0" i="0" dirty="0">
                <a:solidFill>
                  <a:schemeClr val="bg1"/>
                </a:solidFill>
                <a:effectLst/>
              </a:rPr>
              <a:t>létricos e podem interferir no desempenho do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</a:rPr>
              <a:t>hardware do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b="0" i="0" dirty="0">
                <a:solidFill>
                  <a:schemeClr val="bg1"/>
                </a:solidFill>
                <a:effectLst/>
              </a:rPr>
              <a:t>omputador e podem reduzir a vida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</a:rPr>
              <a:t>útil dos equipamentos.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F8425366-4950-B298-C9F1-0CE7804AB7DB}"/>
              </a:ext>
            </a:extLst>
          </p:cNvPr>
          <p:cNvSpPr/>
          <p:nvPr/>
        </p:nvSpPr>
        <p:spPr>
          <a:xfrm>
            <a:off x="-16145" y="-17334"/>
            <a:ext cx="1222429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FA763D92-E987-8C44-316F-757F8E8D2E84}"/>
              </a:ext>
            </a:extLst>
          </p:cNvPr>
          <p:cNvSpPr txBox="1"/>
          <p:nvPr/>
        </p:nvSpPr>
        <p:spPr>
          <a:xfrm>
            <a:off x="2873829" y="776979"/>
            <a:ext cx="6120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Diagrama de Solução</a:t>
            </a:r>
          </a:p>
        </p:txBody>
      </p:sp>
      <p:pic>
        <p:nvPicPr>
          <p:cNvPr id="33" name="Imagem 32" descr="Interface gráfica do usuário, Aplicativo&#10;&#10;Descrição gerada automaticamente">
            <a:extLst>
              <a:ext uri="{FF2B5EF4-FFF2-40B4-BE49-F238E27FC236}">
                <a16:creationId xmlns="" xmlns:a16="http://schemas.microsoft.com/office/drawing/2014/main" id="{8269610C-F32E-D2DB-F325-69B329C4E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90" y="2251753"/>
            <a:ext cx="12451335" cy="3112834"/>
          </a:xfrm>
          <a:prstGeom prst="rect">
            <a:avLst/>
          </a:prstGeom>
        </p:spPr>
      </p:pic>
      <p:pic>
        <p:nvPicPr>
          <p:cNvPr id="36" name="Imagem 35" descr="Logotipo, Ícone&#10;&#10;Descrição gerada automaticamente">
            <a:extLst>
              <a:ext uri="{FF2B5EF4-FFF2-40B4-BE49-F238E27FC236}">
                <a16:creationId xmlns="" xmlns:a16="http://schemas.microsoft.com/office/drawing/2014/main" id="{672089E5-042D-EE08-4AF0-0E5419E914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143" y="6286499"/>
            <a:ext cx="318968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230C1C2F-3651-F2EF-F4C3-86EC59206C0E}"/>
              </a:ext>
            </a:extLst>
          </p:cNvPr>
          <p:cNvSpPr/>
          <p:nvPr/>
        </p:nvSpPr>
        <p:spPr>
          <a:xfrm>
            <a:off x="-2" y="-17334"/>
            <a:ext cx="1219200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pic>
        <p:nvPicPr>
          <p:cNvPr id="1031" name="Picture 7" descr="C:\Users\Usuario\Downloads\download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24" y="1943097"/>
            <a:ext cx="741362" cy="74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213386" y="1852722"/>
            <a:ext cx="67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Bahnschrift" pitchFamily="34" charset="0"/>
              </a:rPr>
              <a:t>Trello</a:t>
            </a:r>
            <a:endParaRPr lang="pt-BR" sz="4800" b="1" dirty="0">
              <a:latin typeface="Bahnschrift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" y="467447"/>
            <a:ext cx="1219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Ferramenta de gestão</a:t>
            </a:r>
            <a:endParaRPr lang="pt-BR" sz="5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" y="3420333"/>
            <a:ext cx="1219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Backlog e Sprints</a:t>
            </a:r>
            <a:endParaRPr lang="pt-BR" sz="4800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="" xmlns:a16="http://schemas.microsoft.com/office/drawing/2014/main" id="{99DFA777-E1E9-3D3A-43BC-B3603283A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219" y="6299793"/>
            <a:ext cx="384897" cy="502941"/>
          </a:xfrm>
          <a:prstGeom prst="rect">
            <a:avLst/>
          </a:prstGeom>
        </p:spPr>
      </p:pic>
      <p:pic>
        <p:nvPicPr>
          <p:cNvPr id="1033" name="Picture 9" descr="C:\Users\Usuario\Downloads\POSE3_1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98" y="3678965"/>
            <a:ext cx="1587302" cy="31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30C1C2F-3651-F2EF-F4C3-86EC59206C0E}"/>
              </a:ext>
            </a:extLst>
          </p:cNvPr>
          <p:cNvSpPr/>
          <p:nvPr/>
        </p:nvSpPr>
        <p:spPr>
          <a:xfrm>
            <a:off x="-2" y="-17334"/>
            <a:ext cx="1219200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080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pt-BR" sz="4000" b="1" dirty="0" smtClean="0"/>
              <a:t>Site institucional </a:t>
            </a:r>
          </a:p>
          <a:p>
            <a:pPr marL="571500" indent="-571500" algn="ctr">
              <a:buFont typeface="Arial" pitchFamily="34" charset="0"/>
              <a:buChar char="•"/>
            </a:pPr>
            <a:endParaRPr lang="pt-BR" sz="4000" b="1" dirty="0" smtClean="0"/>
          </a:p>
          <a:p>
            <a:pPr marL="571500" indent="-571500" algn="ctr">
              <a:buFont typeface="Arial" pitchFamily="34" charset="0"/>
              <a:buChar char="•"/>
            </a:pPr>
            <a:r>
              <a:rPr lang="pt-BR" sz="4000" b="1" dirty="0" smtClean="0"/>
              <a:t>Tela de cadastro e login</a:t>
            </a:r>
          </a:p>
          <a:p>
            <a:pPr marL="571500" indent="-571500" algn="ctr">
              <a:buFont typeface="Arial" pitchFamily="34" charset="0"/>
              <a:buChar char="•"/>
            </a:pPr>
            <a:endParaRPr lang="pt-BR" sz="4000" b="1" dirty="0" smtClean="0"/>
          </a:p>
          <a:p>
            <a:pPr marL="571500" indent="-571500" algn="ctr">
              <a:buFont typeface="Arial" pitchFamily="34" charset="0"/>
              <a:buChar char="•"/>
            </a:pPr>
            <a:r>
              <a:rPr lang="pt-BR" sz="4000" b="1" dirty="0" smtClean="0"/>
              <a:t>Dashboard</a:t>
            </a:r>
          </a:p>
          <a:p>
            <a:pPr marL="571500" indent="-571500" algn="ctr">
              <a:buFont typeface="Arial" pitchFamily="34" charset="0"/>
              <a:buChar char="•"/>
            </a:pPr>
            <a:endParaRPr lang="pt-BR" sz="4000" dirty="0"/>
          </a:p>
        </p:txBody>
      </p:sp>
      <p:pic>
        <p:nvPicPr>
          <p:cNvPr id="2050" name="Picture 2" descr="C:\Users\Usuario\Downloads\dadinho_com_grafico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68" y="4077130"/>
            <a:ext cx="2379188" cy="278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ario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339" y="6235700"/>
            <a:ext cx="39803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30C1C2F-3651-F2EF-F4C3-86EC59206C0E}"/>
              </a:ext>
            </a:extLst>
          </p:cNvPr>
          <p:cNvSpPr/>
          <p:nvPr/>
        </p:nvSpPr>
        <p:spPr>
          <a:xfrm>
            <a:off x="-2" y="-17334"/>
            <a:ext cx="1219200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pic>
        <p:nvPicPr>
          <p:cNvPr id="3074" name="Picture 2" descr="C:\Users\Usuario\Downloads\pngwing.co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779" y="6188368"/>
            <a:ext cx="400922" cy="5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" y="968801"/>
            <a:ext cx="12191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Banco de dados / modelagem lógica</a:t>
            </a:r>
            <a:endParaRPr lang="pt-BR" sz="4800" dirty="0"/>
          </a:p>
        </p:txBody>
      </p:sp>
      <p:pic>
        <p:nvPicPr>
          <p:cNvPr id="3080" name="Picture 8" descr="Load SQL file into MySQL in a few simple Step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99" y="2558533"/>
            <a:ext cx="1723598" cy="17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Usuario\Downloads\POSE3_1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49" y="3734231"/>
            <a:ext cx="1587302" cy="31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30C1C2F-3651-F2EF-F4C3-86EC59206C0E}"/>
              </a:ext>
            </a:extLst>
          </p:cNvPr>
          <p:cNvSpPr/>
          <p:nvPr/>
        </p:nvSpPr>
        <p:spPr>
          <a:xfrm>
            <a:off x="-2" y="-17334"/>
            <a:ext cx="12192000" cy="6875334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cs typeface="Mongolian Baiti" panose="03000500000000000000" pitchFamily="66" charset="0"/>
            </a:endParaRPr>
          </a:p>
          <a:p>
            <a:pPr algn="ctr"/>
            <a:endParaRPr lang="pt-BR" sz="5400" dirty="0">
              <a:cs typeface="Mongolian Baiti" panose="03000500000000000000" pitchFamily="66" charset="0"/>
            </a:endParaRPr>
          </a:p>
        </p:txBody>
      </p:sp>
      <p:pic>
        <p:nvPicPr>
          <p:cNvPr id="5" name="Imagem 4" descr="Interface gráfica do usuário&#10;&#10;Descrição gerada automaticamente com confiança mé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04" y="1892300"/>
            <a:ext cx="9093996" cy="25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0" y="7239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Especificação do Analytics</a:t>
            </a:r>
            <a:endParaRPr lang="pt-BR" sz="4400" dirty="0"/>
          </a:p>
        </p:txBody>
      </p:sp>
      <p:pic>
        <p:nvPicPr>
          <p:cNvPr id="4098" name="Picture 2" descr="C:\Users\Usuario\Downloads\pngwing.com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137" y="6260429"/>
            <a:ext cx="401925" cy="54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a 1">
      <a:dk1>
        <a:srgbClr val="FFFFFF"/>
      </a:dk1>
      <a:lt1>
        <a:sysClr val="window" lastClr="FFFFFF"/>
      </a:lt1>
      <a:dk2>
        <a:srgbClr val="002060"/>
      </a:dk2>
      <a:lt2>
        <a:srgbClr val="002060"/>
      </a:lt2>
      <a:accent1>
        <a:srgbClr val="00B0F0"/>
      </a:accent1>
      <a:accent2>
        <a:srgbClr val="00B0F0"/>
      </a:accent2>
      <a:accent3>
        <a:srgbClr val="3FFFFF"/>
      </a:accent3>
      <a:accent4>
        <a:srgbClr val="3FFFFF"/>
      </a:accent4>
      <a:accent5>
        <a:srgbClr val="002060"/>
      </a:accent5>
      <a:accent6>
        <a:srgbClr val="002060"/>
      </a:accent6>
      <a:hlink>
        <a:srgbClr val="3B21FD"/>
      </a:hlink>
      <a:folHlink>
        <a:srgbClr val="3B21FD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513</TotalTime>
  <Words>271</Words>
  <Application>Microsoft Office PowerPoint</Application>
  <PresentationFormat>Personalizar</PresentationFormat>
  <Paragraphs>63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Giovanna Aliaga</dc:creator>
  <cp:lastModifiedBy>Usuario</cp:lastModifiedBy>
  <cp:revision>10</cp:revision>
  <dcterms:created xsi:type="dcterms:W3CDTF">2023-05-01T21:13:41Z</dcterms:created>
  <dcterms:modified xsi:type="dcterms:W3CDTF">2023-05-05T02:43:46Z</dcterms:modified>
</cp:coreProperties>
</file>