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1B94EC-139B-44E9-9ABB-E67A5CB80F2C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4ED8AE8-ADF7-46AD-85B2-4BCFD74E30A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3F66A4-DDC8-4F09-BDCE-C889E72300A4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9C75525-6210-4A65-8B87-28B94D48D55B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8CDC320-BD9A-41AD-ADD4-E26166ED71CE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196F6E4-FEBA-4973-8FF5-E478C5F63F6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7EE30B-A980-40E5-9887-D06194D7ECC4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BCCFCE0-719B-4468-A9DD-9E91EC9675EC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69CEE8-59FF-48CF-872E-8EC15ED2750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3AA51BE-6FBD-4D11-BDBB-5D7E1F5F7E4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CC9D96-9C85-48C2-8411-3A764F904C0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EB2AE7-7FDF-4F7D-8A5B-FB72312B8D9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B26867-E7D2-424A-9CD3-32C6BCD46E87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5"/>
          <p:cNvSpPr/>
          <p:nvPr/>
        </p:nvSpPr>
        <p:spPr>
          <a:xfrm>
            <a:off x="296640" y="320760"/>
            <a:ext cx="6047280" cy="3107520"/>
          </a:xfrm>
          <a:prstGeom prst="rect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Retângulo 6"/>
          <p:cNvSpPr/>
          <p:nvPr/>
        </p:nvSpPr>
        <p:spPr>
          <a:xfrm>
            <a:off x="6541200" y="320760"/>
            <a:ext cx="5357520" cy="3107520"/>
          </a:xfrm>
          <a:prstGeom prst="rect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tângulo 7"/>
          <p:cNvSpPr/>
          <p:nvPr/>
        </p:nvSpPr>
        <p:spPr>
          <a:xfrm>
            <a:off x="292680" y="3643920"/>
            <a:ext cx="11597760" cy="2918880"/>
          </a:xfrm>
          <a:prstGeom prst="rect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Imagem 8"/>
          <p:cNvPicPr/>
          <p:nvPr/>
        </p:nvPicPr>
        <p:blipFill>
          <a:blip r:embed="rId2"/>
          <a:stretch/>
        </p:blipFill>
        <p:spPr>
          <a:xfrm>
            <a:off x="618840" y="1224000"/>
            <a:ext cx="1297080" cy="1969200"/>
          </a:xfrm>
          <a:prstGeom prst="rect">
            <a:avLst/>
          </a:prstGeom>
          <a:ln w="0">
            <a:noFill/>
          </a:ln>
        </p:spPr>
      </p:pic>
      <p:sp>
        <p:nvSpPr>
          <p:cNvPr id="45" name="CaixaDeTexto 9"/>
          <p:cNvSpPr/>
          <p:nvPr/>
        </p:nvSpPr>
        <p:spPr>
          <a:xfrm>
            <a:off x="506880" y="449280"/>
            <a:ext cx="558828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000" b="1" strike="noStrike" spc="-1">
                <a:solidFill>
                  <a:srgbClr val="E6095A"/>
                </a:solidFill>
                <a:latin typeface="Open Sans"/>
                <a:ea typeface="Open Sans"/>
              </a:rPr>
              <a:t>Quem? </a:t>
            </a:r>
            <a:r>
              <a:rPr lang="pt-BR" sz="2000" b="1" strike="noStrike" spc="-1">
                <a:solidFill>
                  <a:srgbClr val="E6005A"/>
                </a:solidFill>
                <a:latin typeface="Open Sans"/>
                <a:ea typeface="Open Sans"/>
              </a:rPr>
              <a:t>Nome</a:t>
            </a:r>
            <a:r>
              <a:rPr lang="pt-BR" sz="2000" b="1" strike="noStrike" spc="-1">
                <a:solidFill>
                  <a:srgbClr val="E6095A"/>
                </a:solidFill>
                <a:latin typeface="Open Sans"/>
                <a:ea typeface="Open Sans"/>
              </a:rPr>
              <a:t>, foto e uma frase que especifique o problema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6" name="CaixaDeTexto 1"/>
          <p:cNvSpPr/>
          <p:nvPr/>
        </p:nvSpPr>
        <p:spPr>
          <a:xfrm>
            <a:off x="2113200" y="1616040"/>
            <a:ext cx="368892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Reginaldo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600" b="0" strike="noStrike" spc="-1">
                <a:solidFill>
                  <a:srgbClr val="000000"/>
                </a:solidFill>
                <a:latin typeface="Open Sans"/>
                <a:ea typeface="Open Sans"/>
              </a:rPr>
              <a:t>“</a:t>
            </a: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Nosso tempo é muito preciso.”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7" name="CaixaDeTexto 2"/>
          <p:cNvSpPr/>
          <p:nvPr/>
        </p:nvSpPr>
        <p:spPr>
          <a:xfrm>
            <a:off x="6737760" y="449280"/>
            <a:ext cx="494676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000" b="1" strike="noStrike" spc="-1">
                <a:solidFill>
                  <a:srgbClr val="E6005A"/>
                </a:solidFill>
                <a:latin typeface="Open Sans"/>
                <a:ea typeface="Open Sans"/>
              </a:rPr>
              <a:t>Palavras/frases que definem a persona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8" name="CaixaDeTexto 3"/>
          <p:cNvSpPr/>
          <p:nvPr/>
        </p:nvSpPr>
        <p:spPr>
          <a:xfrm>
            <a:off x="6737760" y="1470240"/>
            <a:ext cx="4691520" cy="146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Atarefado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Visionário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Pouco tempo disponível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Estrategista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Gestor de TI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9" name="CaixaDeTexto 4"/>
          <p:cNvSpPr/>
          <p:nvPr/>
        </p:nvSpPr>
        <p:spPr>
          <a:xfrm>
            <a:off x="506880" y="3889440"/>
            <a:ext cx="643860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000" b="1" strike="noStrike" spc="-1">
                <a:solidFill>
                  <a:srgbClr val="E6005A"/>
                </a:solidFill>
                <a:latin typeface="Open Sans"/>
                <a:ea typeface="Open Sans"/>
              </a:rPr>
              <a:t>Dores e Necessidades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50" name="CaixaDeTexto 11"/>
          <p:cNvSpPr/>
          <p:nvPr/>
        </p:nvSpPr>
        <p:spPr>
          <a:xfrm>
            <a:off x="506880" y="4535280"/>
            <a:ext cx="7554960" cy="173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Sofre com um sistema instável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Precisa de um sistema com maior uptime possível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Necessita de soluções rápidas e eficientes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Qualquer falha resulta em grandes perdas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Necessita de uma visão analítica que o ajude na tomada de decisões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5"/>
          <p:cNvSpPr/>
          <p:nvPr/>
        </p:nvSpPr>
        <p:spPr>
          <a:xfrm>
            <a:off x="296640" y="320760"/>
            <a:ext cx="6047280" cy="3107520"/>
          </a:xfrm>
          <a:prstGeom prst="rect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Retângulo 6"/>
          <p:cNvSpPr/>
          <p:nvPr/>
        </p:nvSpPr>
        <p:spPr>
          <a:xfrm>
            <a:off x="6541200" y="320760"/>
            <a:ext cx="5357520" cy="3107520"/>
          </a:xfrm>
          <a:prstGeom prst="rect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Retângulo 7"/>
          <p:cNvSpPr/>
          <p:nvPr/>
        </p:nvSpPr>
        <p:spPr>
          <a:xfrm>
            <a:off x="86760" y="3618360"/>
            <a:ext cx="11597760" cy="2918880"/>
          </a:xfrm>
          <a:prstGeom prst="rect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 dirty="0">
              <a:latin typeface="Arial"/>
            </a:endParaRPr>
          </a:p>
        </p:txBody>
      </p:sp>
      <p:sp>
        <p:nvSpPr>
          <p:cNvPr id="54" name="CaixaDeTexto 9"/>
          <p:cNvSpPr/>
          <p:nvPr/>
        </p:nvSpPr>
        <p:spPr>
          <a:xfrm>
            <a:off x="506880" y="449280"/>
            <a:ext cx="558828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000" b="1" strike="noStrike" spc="-1">
                <a:solidFill>
                  <a:srgbClr val="E6095A"/>
                </a:solidFill>
                <a:latin typeface="Open Sans"/>
                <a:ea typeface="Open Sans"/>
              </a:rPr>
              <a:t>Quem? </a:t>
            </a:r>
            <a:r>
              <a:rPr lang="pt-BR" sz="2000" b="1" strike="noStrike" spc="-1">
                <a:solidFill>
                  <a:srgbClr val="E6005A"/>
                </a:solidFill>
                <a:latin typeface="Open Sans"/>
                <a:ea typeface="Open Sans"/>
              </a:rPr>
              <a:t>Nome</a:t>
            </a:r>
            <a:r>
              <a:rPr lang="pt-BR" sz="2000" b="1" strike="noStrike" spc="-1">
                <a:solidFill>
                  <a:srgbClr val="E6095A"/>
                </a:solidFill>
                <a:latin typeface="Open Sans"/>
                <a:ea typeface="Open Sans"/>
              </a:rPr>
              <a:t>, foto e uma frase que especifique o problema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55" name="CaixaDeTexto 1"/>
          <p:cNvSpPr/>
          <p:nvPr/>
        </p:nvSpPr>
        <p:spPr>
          <a:xfrm>
            <a:off x="2113200" y="1616040"/>
            <a:ext cx="36889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Gabriel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600" b="0" strike="noStrike" spc="-1">
                <a:solidFill>
                  <a:srgbClr val="000000"/>
                </a:solidFill>
                <a:latin typeface="Open Sans"/>
                <a:ea typeface="Open Sans"/>
              </a:rPr>
              <a:t>“Estar sempre à disposição é um desafio</a:t>
            </a: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.”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6" name="CaixaDeTexto 2"/>
          <p:cNvSpPr/>
          <p:nvPr/>
        </p:nvSpPr>
        <p:spPr>
          <a:xfrm>
            <a:off x="6737760" y="449280"/>
            <a:ext cx="494676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000" b="1" strike="noStrike" spc="-1">
                <a:solidFill>
                  <a:srgbClr val="E6005A"/>
                </a:solidFill>
                <a:latin typeface="Open Sans"/>
                <a:ea typeface="Open Sans"/>
              </a:rPr>
              <a:t>Palavras/frases que definem a persona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57" name="CaixaDeTexto 3"/>
          <p:cNvSpPr/>
          <p:nvPr/>
        </p:nvSpPr>
        <p:spPr>
          <a:xfrm>
            <a:off x="6737760" y="1470240"/>
            <a:ext cx="4691520" cy="173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Ansioso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Responsável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Detalhista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Conectado (early-adopter)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Autodidata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Suporte Técnico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8" name="CaixaDeTexto 4"/>
          <p:cNvSpPr/>
          <p:nvPr/>
        </p:nvSpPr>
        <p:spPr>
          <a:xfrm>
            <a:off x="506880" y="3889440"/>
            <a:ext cx="643860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000" b="1" strike="noStrike" spc="-1">
                <a:solidFill>
                  <a:srgbClr val="E6005A"/>
                </a:solidFill>
                <a:latin typeface="Open Sans"/>
                <a:ea typeface="Open Sans"/>
              </a:rPr>
              <a:t>Dores e Necessidades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59" name="CaixaDeTexto 11"/>
          <p:cNvSpPr/>
          <p:nvPr/>
        </p:nvSpPr>
        <p:spPr>
          <a:xfrm>
            <a:off x="506880" y="4535280"/>
            <a:ext cx="104731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Sofre com manutenções recorrentes e inesperadas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Não possui um sistema de monitoramento adequado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Faz parte de uma equipe pequena.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60" name="Picture 4" descr="200.000+ melhores imagens de Homem · Download 100% grátis · Fotos  profissionais do Pexels"/>
          <p:cNvPicPr/>
          <p:nvPr/>
        </p:nvPicPr>
        <p:blipFill>
          <a:blip r:embed="rId2"/>
          <a:stretch/>
        </p:blipFill>
        <p:spPr>
          <a:xfrm>
            <a:off x="754920" y="1290240"/>
            <a:ext cx="1161000" cy="175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138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PEDRO ALBERANI DOS SANTOS .</dc:creator>
  <dc:description/>
  <cp:lastModifiedBy>MATHEUS LEAL DE OLIVEIRA</cp:lastModifiedBy>
  <cp:revision>6</cp:revision>
  <dcterms:created xsi:type="dcterms:W3CDTF">2022-08-14T19:03:22Z</dcterms:created>
  <dcterms:modified xsi:type="dcterms:W3CDTF">2022-08-27T19:23:13Z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