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8288000" cy="10287000"/>
  <p:notesSz cx="6858000" cy="9144000"/>
  <p:embeddedFontLst>
    <p:embeddedFont>
      <p:font typeface="Nunito" charset="1" panose="00000500000000000000"/>
      <p:regular r:id="rId6"/>
    </p:embeddedFont>
    <p:embeddedFont>
      <p:font typeface="Nunito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Nunito Bold" charset="1" panose="00000000000000000000"/>
      <p:regular r:id="rId12"/>
    </p:embeddedFont>
    <p:embeddedFont>
      <p:font typeface="Nunito Bold Bold" charset="1" panose="00000000000000000000"/>
      <p:regular r:id="rId13"/>
    </p:embeddedFont>
    <p:embeddedFont>
      <p:font typeface="Nunito Bold Italics" charset="1" panose="00000000000000000000"/>
      <p:regular r:id="rId14"/>
    </p:embeddedFont>
    <p:embeddedFont>
      <p:font typeface="Nunito Bold Bold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6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2900222"/>
            <a:ext cx="8115300" cy="1543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Nunito Bold Bold"/>
              </a:rPr>
              <a:t>BEECORP &amp;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68000"/>
          </a:blip>
          <a:srcRect l="0" t="0" r="0" b="0"/>
          <a:stretch>
            <a:fillRect/>
          </a:stretch>
        </p:blipFill>
        <p:spPr>
          <a:xfrm flipH="false" flipV="false" rot="0">
            <a:off x="1975598" y="8279205"/>
            <a:ext cx="5621334" cy="1243720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28700" y="1385935"/>
            <a:ext cx="7515131" cy="751513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655320" y="655320"/>
              <a:ext cx="5039360" cy="5039360"/>
            </a:xfrm>
            <a:custGeom>
              <a:avLst/>
              <a:gdLst/>
              <a:ahLst/>
              <a:cxnLst/>
              <a:rect r="r" b="b" t="t" l="l"/>
              <a:pathLst>
                <a:path h="5039360" w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3"/>
              <a:stretch>
                <a:fillRect l="-32820" r="-1025" t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9144000" y="6442834"/>
            <a:ext cx="7630859" cy="808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19"/>
              </a:lnSpc>
            </a:pPr>
            <a:r>
              <a:rPr lang="en-US" sz="2799">
                <a:solidFill>
                  <a:srgbClr val="000000"/>
                </a:solidFill>
                <a:latin typeface="Nunito Bold"/>
              </a:rPr>
              <a:t>A revolução no setor apiário</a:t>
            </a:r>
          </a:p>
          <a:p>
            <a:pPr>
              <a:lnSpc>
                <a:spcPts val="321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4983686" y="6982686"/>
            <a:ext cx="5660722" cy="566072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3069138" y="-3020699"/>
            <a:ext cx="5660722" cy="566072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144000" y="2528958"/>
            <a:ext cx="542713" cy="54271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13288" y="2528958"/>
            <a:ext cx="542713" cy="54271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5B453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144000" y="4201115"/>
            <a:ext cx="8115300" cy="1543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>
                <a:solidFill>
                  <a:srgbClr val="DD9300"/>
                </a:solidFill>
                <a:latin typeface="Nunito Bold Bold"/>
              </a:rPr>
              <a:t>HONEYSPACE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30766" y="3026350"/>
            <a:ext cx="1884141" cy="188414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524806" y="1438737"/>
            <a:ext cx="1396096" cy="139609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149079" y="5367530"/>
            <a:ext cx="943453" cy="94345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75547" y="-471726"/>
            <a:ext cx="943453" cy="94345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74634" y="2814871"/>
            <a:ext cx="5264713" cy="5264713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5569244" y="4586225"/>
            <a:ext cx="686464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DD9300"/>
                </a:solidFill>
                <a:latin typeface="Nunito Bold"/>
              </a:rPr>
              <a:t>pela atenção!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69244" y="3601975"/>
            <a:ext cx="686464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Nunito Bold"/>
              </a:rPr>
              <a:t>Obrigado(a)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28419" y="6012270"/>
            <a:ext cx="2146299" cy="530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D48806"/>
                </a:solidFill>
                <a:latin typeface="Nunito Bold"/>
              </a:rPr>
              <a:t>BeeCorp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33893" y="7022417"/>
            <a:ext cx="4974015" cy="107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39"/>
              </a:lnSpc>
            </a:pPr>
            <a:r>
              <a:rPr lang="en-US" sz="3099">
                <a:solidFill>
                  <a:srgbClr val="DD9300"/>
                </a:solidFill>
                <a:latin typeface="Nunito Bold"/>
              </a:rPr>
              <a:t>Este projeto foi desenvolvido por: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25138" y="8328424"/>
            <a:ext cx="4182771" cy="157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Nunito"/>
              </a:rPr>
              <a:t>Giovana Caroline,</a:t>
            </a:r>
          </a:p>
          <a:p>
            <a:pPr algn="r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Nunito"/>
              </a:rPr>
              <a:t>Giovanna Liem,</a:t>
            </a:r>
          </a:p>
          <a:p>
            <a:pPr algn="r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Nunito"/>
              </a:rPr>
              <a:t>Kevilyn Magalhães</a:t>
            </a:r>
          </a:p>
          <a:p>
            <a:pPr algn="r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Nunito"/>
              </a:rPr>
              <a:t>e Luiz Filipe.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430766" y="9588952"/>
            <a:ext cx="1396096" cy="1396096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87322" y="-4156678"/>
            <a:ext cx="8313356" cy="794875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918727" y="-1369273"/>
            <a:ext cx="2738545" cy="2738545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1314075" y="8997951"/>
            <a:ext cx="2578098" cy="257809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E311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351084" y="521697"/>
            <a:ext cx="5585832" cy="96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>
                <a:solidFill>
                  <a:srgbClr val="000000"/>
                </a:solidFill>
                <a:latin typeface="Nunito Bold"/>
              </a:rPr>
              <a:t>Sequência 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90372" y="1587173"/>
            <a:ext cx="5707257" cy="9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7"/>
              </a:lnSpc>
            </a:pPr>
            <a:r>
              <a:rPr lang="en-US" sz="6900">
                <a:solidFill>
                  <a:srgbClr val="D48806"/>
                </a:solidFill>
                <a:latin typeface="Nunito Bold"/>
              </a:rPr>
              <a:t>Apresentação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5013" y="4086972"/>
            <a:ext cx="2997845" cy="3481753"/>
            <a:chOff x="0" y="0"/>
            <a:chExt cx="3997127" cy="4642337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2">
              <a:alphaModFix amt="68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13764" y="2305201"/>
              <a:ext cx="3369599" cy="745524"/>
            </a:xfrm>
            <a:prstGeom prst="rect">
              <a:avLst/>
            </a:prstGeom>
          </p:spPr>
        </p:pic>
        <p:grpSp>
          <p:nvGrpSpPr>
            <p:cNvPr name="Group 12" id="12"/>
            <p:cNvGrpSpPr/>
            <p:nvPr/>
          </p:nvGrpSpPr>
          <p:grpSpPr>
            <a:xfrm rot="0">
              <a:off x="627832" y="0"/>
              <a:ext cx="2741464" cy="2741464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D077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2930075"/>
              <a:ext cx="3997127" cy="66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DD9300"/>
                  </a:solidFill>
                  <a:latin typeface="Nunito Bold"/>
                </a:rPr>
                <a:t>Sobre Nós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732459"/>
              <a:ext cx="3997127" cy="909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Nunito Bold"/>
                </a:rPr>
                <a:t>Quem é a BeeCorp e qual seu objetivo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920752" y="795470"/>
              <a:ext cx="2155623" cy="1315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9"/>
                </a:lnSpc>
              </a:pPr>
              <a:r>
                <a:rPr lang="en-US" sz="6999">
                  <a:solidFill>
                    <a:srgbClr val="DD9300"/>
                  </a:solidFill>
                  <a:latin typeface="Nunito Bold"/>
                </a:rPr>
                <a:t>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774556" y="6605249"/>
            <a:ext cx="3576528" cy="3481753"/>
            <a:chOff x="0" y="0"/>
            <a:chExt cx="4768704" cy="4642337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2">
              <a:alphaModFix amt="68000"/>
            </a:blip>
            <a:srcRect l="0" t="0" r="0" b="0"/>
            <a:stretch>
              <a:fillRect/>
            </a:stretch>
          </p:blipFill>
          <p:spPr>
            <a:xfrm flipH="false" flipV="false" rot="0">
              <a:off x="699553" y="2305201"/>
              <a:ext cx="3369599" cy="745524"/>
            </a:xfrm>
            <a:prstGeom prst="rect">
              <a:avLst/>
            </a:prstGeom>
          </p:spPr>
        </p:pic>
        <p:grpSp>
          <p:nvGrpSpPr>
            <p:cNvPr name="Group 19" id="19"/>
            <p:cNvGrpSpPr/>
            <p:nvPr/>
          </p:nvGrpSpPr>
          <p:grpSpPr>
            <a:xfrm rot="0">
              <a:off x="1013620" y="0"/>
              <a:ext cx="2741464" cy="2741464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D59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2935024"/>
              <a:ext cx="4768704" cy="6225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DD9300"/>
                  </a:solidFill>
                  <a:latin typeface="Nunito Bold"/>
                </a:rPr>
                <a:t>Diagrama de Solução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85789" y="3732459"/>
              <a:ext cx="3997127" cy="909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Nunito Bold"/>
                </a:rPr>
                <a:t>Proposta de solução técnica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306541" y="795470"/>
              <a:ext cx="2155623" cy="1315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9"/>
                </a:lnSpc>
              </a:pPr>
              <a:r>
                <a:rPr lang="en-US" sz="6999">
                  <a:solidFill>
                    <a:srgbClr val="DD9300"/>
                  </a:solidFill>
                  <a:latin typeface="Nunito Bold"/>
                </a:rPr>
                <a:t>2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11016" y="4086972"/>
            <a:ext cx="2997845" cy="3481753"/>
            <a:chOff x="0" y="0"/>
            <a:chExt cx="3997127" cy="4642337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2">
              <a:alphaModFix amt="68000"/>
            </a:blip>
            <a:srcRect l="0" t="0" r="0" b="0"/>
            <a:stretch>
              <a:fillRect/>
            </a:stretch>
          </p:blipFill>
          <p:spPr>
            <a:xfrm flipH="false" flipV="false" rot="0">
              <a:off x="313764" y="2305201"/>
              <a:ext cx="3369599" cy="745524"/>
            </a:xfrm>
            <a:prstGeom prst="rect">
              <a:avLst/>
            </a:prstGeom>
          </p:spPr>
        </p:pic>
        <p:grpSp>
          <p:nvGrpSpPr>
            <p:cNvPr name="Group 26" id="26"/>
            <p:cNvGrpSpPr/>
            <p:nvPr/>
          </p:nvGrpSpPr>
          <p:grpSpPr>
            <a:xfrm rot="0">
              <a:off x="627832" y="0"/>
              <a:ext cx="2741464" cy="2741464"/>
              <a:chOff x="0" y="0"/>
              <a:chExt cx="6350000" cy="6350000"/>
            </a:xfrm>
          </p:grpSpPr>
          <p:sp>
            <p:nvSpPr>
              <p:cNvPr name="Freeform 27" id="2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D077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0" y="2930075"/>
              <a:ext cx="3997127" cy="66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DD9300"/>
                  </a:solidFill>
                  <a:latin typeface="Nunito Bold"/>
                </a:rPr>
                <a:t>Site Institucional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3732459"/>
              <a:ext cx="3997127" cy="909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Nunito Bold"/>
                </a:rPr>
                <a:t>Telas de cadastro, login e dashboard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920752" y="795470"/>
              <a:ext cx="2155623" cy="1315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9"/>
                </a:lnSpc>
              </a:pPr>
              <a:r>
                <a:rPr lang="en-US" sz="6999">
                  <a:solidFill>
                    <a:srgbClr val="DD9300"/>
                  </a:solidFill>
                  <a:latin typeface="Nunito Bold"/>
                </a:rPr>
                <a:t>3</a:t>
              </a:r>
            </a:p>
          </p:txBody>
        </p:sp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>
            <a:alphaModFix amt="68000"/>
          </a:blip>
          <a:srcRect l="0" t="0" r="0" b="0"/>
          <a:stretch>
            <a:fillRect/>
          </a:stretch>
        </p:blipFill>
        <p:spPr>
          <a:xfrm flipH="false" flipV="false" rot="0">
            <a:off x="9375965" y="8334150"/>
            <a:ext cx="2527199" cy="559143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 rot="0">
            <a:off x="9611515" y="6605249"/>
            <a:ext cx="2056098" cy="2056098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8792295" y="8832797"/>
            <a:ext cx="3694538" cy="51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D9300"/>
                </a:solidFill>
                <a:latin typeface="Nunito Bold"/>
              </a:rPr>
              <a:t>Manual de Instalação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900578" y="9395069"/>
            <a:ext cx="3477972" cy="69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Nunito Bold"/>
              </a:rPr>
              <a:t>Passo a passo para montar e configurar os equipamentos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831206" y="7228046"/>
            <a:ext cx="1616717" cy="96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>
                <a:solidFill>
                  <a:srgbClr val="DD9300"/>
                </a:solidFill>
                <a:latin typeface="Nunito Bold"/>
              </a:rPr>
              <a:t>4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2">
            <a:alphaModFix amt="68000"/>
          </a:blip>
          <a:srcRect l="0" t="0" r="0" b="0"/>
          <a:stretch>
            <a:fillRect/>
          </a:stretch>
        </p:blipFill>
        <p:spPr>
          <a:xfrm flipH="false" flipV="false" rot="0">
            <a:off x="12248158" y="5815872"/>
            <a:ext cx="2527199" cy="559143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 rot="0">
            <a:off x="12483709" y="4086972"/>
            <a:ext cx="2056098" cy="2056098"/>
            <a:chOff x="0" y="0"/>
            <a:chExt cx="6350000" cy="6350000"/>
          </a:xfrm>
        </p:grpSpPr>
        <p:sp>
          <p:nvSpPr>
            <p:cNvPr name="Freeform 39" id="3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11830645" y="6317865"/>
            <a:ext cx="3362226" cy="51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D9300"/>
                </a:solidFill>
                <a:latin typeface="Nunito Bold"/>
              </a:rPr>
              <a:t>Suporte ao Cliente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012835" y="6876791"/>
            <a:ext cx="2997845" cy="69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Nunito Bold"/>
              </a:rPr>
              <a:t>Ferramenta de suporte e práticas SLA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703399" y="4709768"/>
            <a:ext cx="1616717" cy="96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>
                <a:solidFill>
                  <a:srgbClr val="DD9300"/>
                </a:solidFill>
                <a:latin typeface="Nunito Bold"/>
              </a:rPr>
              <a:t>5</a:t>
            </a:r>
          </a:p>
        </p:txBody>
      </p:sp>
      <p:pic>
        <p:nvPicPr>
          <p:cNvPr name="Picture 43" id="43"/>
          <p:cNvPicPr>
            <a:picLocks noChangeAspect="true"/>
          </p:cNvPicPr>
          <p:nvPr/>
        </p:nvPicPr>
        <p:blipFill>
          <a:blip r:embed="rId2">
            <a:alphaModFix amt="68000"/>
          </a:blip>
          <a:srcRect l="0" t="0" r="0" b="0"/>
          <a:stretch>
            <a:fillRect/>
          </a:stretch>
        </p:blipFill>
        <p:spPr>
          <a:xfrm flipH="false" flipV="false" rot="0">
            <a:off x="15259043" y="8181831"/>
            <a:ext cx="2527199" cy="559143"/>
          </a:xfrm>
          <a:prstGeom prst="rect">
            <a:avLst/>
          </a:prstGeom>
        </p:spPr>
      </p:pic>
      <p:grpSp>
        <p:nvGrpSpPr>
          <p:cNvPr name="Group 44" id="44"/>
          <p:cNvGrpSpPr/>
          <p:nvPr/>
        </p:nvGrpSpPr>
        <p:grpSpPr>
          <a:xfrm rot="0">
            <a:off x="15494593" y="6452931"/>
            <a:ext cx="2056098" cy="2056098"/>
            <a:chOff x="0" y="0"/>
            <a:chExt cx="6350000" cy="6350000"/>
          </a:xfrm>
        </p:grpSpPr>
        <p:sp>
          <p:nvSpPr>
            <p:cNvPr name="Freeform 45" id="4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4947800" y="8662653"/>
            <a:ext cx="3149684" cy="51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DD9300"/>
                </a:solidFill>
                <a:latin typeface="Nunito Bold"/>
              </a:rPr>
              <a:t>Conclusões Finais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899539" y="9220200"/>
            <a:ext cx="3246207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Nunito Bold"/>
              </a:rPr>
              <a:t>Processos de aprendizagem durante o projeto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5714284" y="7075727"/>
            <a:ext cx="1616717" cy="960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6999">
                <a:solidFill>
                  <a:srgbClr val="DD9300"/>
                </a:solidFill>
                <a:latin typeface="Nunito Bold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9534" y="4620371"/>
            <a:ext cx="8756890" cy="3036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sz="2300">
                <a:solidFill>
                  <a:srgbClr val="000000"/>
                </a:solidFill>
                <a:latin typeface="Nunito"/>
              </a:rPr>
              <a:t>A BeeCorp é constituída por uma equipe de desenvolvedores especializados na captação, tratamento e análise de dados coletados por sensores de temperatura instalados nas colmeias.</a:t>
            </a:r>
          </a:p>
          <a:p>
            <a:pPr algn="just">
              <a:lnSpc>
                <a:spcPts val="3519"/>
              </a:lnSpc>
            </a:pPr>
          </a:p>
          <a:p>
            <a:pPr algn="just">
              <a:lnSpc>
                <a:spcPts val="3519"/>
              </a:lnSpc>
            </a:pPr>
            <a:r>
              <a:rPr lang="en-US" sz="2300">
                <a:solidFill>
                  <a:srgbClr val="000000"/>
                </a:solidFill>
                <a:latin typeface="Arimo"/>
              </a:rPr>
              <a:t>Usamos a tecnologia ao nosso favor e focamos na aplicação dela no setor apiário, buscando sempre uma melhora na performance da produção de mel dos nossos clientes.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4316308"/>
            <a:ext cx="1654384" cy="165438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E3118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318595" y="5970692"/>
            <a:ext cx="8632616" cy="863261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blipFill>
              <a:blip r:embed="rId2"/>
              <a:stretch>
                <a:fillRect l="223" r="223" t="-4347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>
              <a:off x="0" y="3175000"/>
              <a:ext cx="6350000" cy="3175000"/>
            </a:xfrm>
            <a:custGeom>
              <a:avLst/>
              <a:gdLst/>
              <a:ahLst/>
              <a:cxnLst/>
              <a:rect r="r" b="b" t="t" l="l"/>
              <a:pathLst>
                <a:path h="3175000" w="6350000">
                  <a:moveTo>
                    <a:pt x="3175000" y="3175000"/>
                  </a:moveTo>
                  <a:cubicBezTo>
                    <a:pt x="4928870" y="3175000"/>
                    <a:pt x="6350000" y="1753870"/>
                    <a:pt x="6350000" y="0"/>
                  </a:cubicBezTo>
                  <a:lnTo>
                    <a:pt x="0" y="0"/>
                  </a:lnTo>
                  <a:cubicBezTo>
                    <a:pt x="0" y="1753870"/>
                    <a:pt x="1421130" y="3175000"/>
                    <a:pt x="3175000" y="3175000"/>
                  </a:cubicBezTo>
                  <a:close/>
                </a:path>
              </a:pathLst>
            </a:custGeom>
            <a:solidFill>
              <a:srgbClr val="00A14B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785590" y="-3821165"/>
            <a:ext cx="7642329" cy="764232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blipFill>
              <a:blip r:embed="rId2"/>
              <a:stretch>
                <a:fillRect l="223" r="223" t="0" b="-4347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>
              <a:off x="0" y="0"/>
              <a:ext cx="6350000" cy="3175000"/>
            </a:xfrm>
            <a:custGeom>
              <a:avLst/>
              <a:gdLst/>
              <a:ahLst/>
              <a:cxnLst/>
              <a:rect r="r" b="b" t="t" l="l"/>
              <a:pathLst>
                <a:path h="3175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lnTo>
                    <a:pt x="6350000" y="3175000"/>
                  </a:ln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solidFill>
              <a:srgbClr val="EE2A7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72892" y="1028700"/>
            <a:ext cx="2200617" cy="2200617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8706828"/>
            <a:ext cx="764385" cy="764385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318595" y="2939432"/>
            <a:ext cx="1015659" cy="101565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5B453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69534" y="1952834"/>
            <a:ext cx="517873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Nunito Bold"/>
              </a:rPr>
              <a:t>Sobre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9534" y="2917250"/>
            <a:ext cx="517873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DD9300"/>
                </a:solidFill>
                <a:latin typeface="Nunito Bold"/>
              </a:rPr>
              <a:t>Nós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059" y="208230"/>
            <a:ext cx="2044359" cy="20443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957250"/>
            <a:ext cx="558076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DD9300"/>
                </a:solidFill>
                <a:latin typeface="Nunito Bold"/>
              </a:rPr>
              <a:t>Valores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491888" y="4049011"/>
            <a:ext cx="7101350" cy="710135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89C24"/>
            </a:solidFill>
          </p:spPr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90226" y="4982511"/>
            <a:ext cx="937121" cy="1193094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8450845" y="8096137"/>
            <a:ext cx="634574" cy="63457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304358" y="1230409"/>
            <a:ext cx="634574" cy="63457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E311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895350"/>
            <a:ext cx="558076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Nunito Bold"/>
              </a:rPr>
              <a:t>Nossos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alphaModFix amt="86000"/>
          </a:blip>
          <a:srcRect l="0" t="0" r="0" b="0"/>
          <a:stretch>
            <a:fillRect/>
          </a:stretch>
        </p:blipFill>
        <p:spPr>
          <a:xfrm flipH="false" flipV="false" rot="0">
            <a:off x="9835642" y="9806096"/>
            <a:ext cx="8258709" cy="412935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10396093" y="7599686"/>
            <a:ext cx="7340426" cy="2365253"/>
            <a:chOff x="0" y="0"/>
            <a:chExt cx="2677807" cy="862851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2677807" cy="862851"/>
            </a:xfrm>
            <a:custGeom>
              <a:avLst/>
              <a:gdLst/>
              <a:ahLst/>
              <a:cxnLst/>
              <a:rect r="r" b="b" t="t" l="l"/>
              <a:pathLst>
                <a:path h="862851" w="2677807">
                  <a:moveTo>
                    <a:pt x="2553347" y="862851"/>
                  </a:moveTo>
                  <a:lnTo>
                    <a:pt x="124460" y="862851"/>
                  </a:lnTo>
                  <a:cubicBezTo>
                    <a:pt x="55880" y="862851"/>
                    <a:pt x="0" y="806971"/>
                    <a:pt x="0" y="73839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53347" y="0"/>
                  </a:lnTo>
                  <a:cubicBezTo>
                    <a:pt x="2621927" y="0"/>
                    <a:pt x="2677807" y="55880"/>
                    <a:pt x="2677807" y="124460"/>
                  </a:cubicBezTo>
                  <a:lnTo>
                    <a:pt x="2677807" y="738391"/>
                  </a:lnTo>
                  <a:cubicBezTo>
                    <a:pt x="2677807" y="806971"/>
                    <a:pt x="2621927" y="862851"/>
                    <a:pt x="2553347" y="862851"/>
                  </a:cubicBezTo>
                  <a:close/>
                </a:path>
              </a:pathLst>
            </a:custGeom>
            <a:solidFill>
              <a:srgbClr val="FEFEC3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742445" y="7787486"/>
            <a:ext cx="5550063" cy="51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DD9300"/>
                </a:solidFill>
                <a:latin typeface="Nunito Bold"/>
              </a:rPr>
              <a:t>Valores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42445" y="8339882"/>
            <a:ext cx="6726575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Nunito"/>
              </a:rPr>
              <a:t>A Beecorp se destaca no setor apiário porque faz a simbiose entre o campo e a tecnologia.</a:t>
            </a:r>
          </a:p>
          <a:p>
            <a:pPr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Arimo"/>
              </a:rPr>
              <a:t>Nós possibilitamos o acesso em tempo real do monitoramento de temperatura em colmeias.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4">
            <a:alphaModFix amt="86000"/>
          </a:blip>
          <a:srcRect l="0" t="0" r="0" b="0"/>
          <a:stretch>
            <a:fillRect/>
          </a:stretch>
        </p:blipFill>
        <p:spPr>
          <a:xfrm flipH="false" flipV="false" rot="0">
            <a:off x="8181353" y="7060225"/>
            <a:ext cx="8258709" cy="412935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8450904" y="4944411"/>
            <a:ext cx="7340426" cy="2265132"/>
            <a:chOff x="0" y="0"/>
            <a:chExt cx="2677807" cy="826326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2677807" cy="826326"/>
            </a:xfrm>
            <a:custGeom>
              <a:avLst/>
              <a:gdLst/>
              <a:ahLst/>
              <a:cxnLst/>
              <a:rect r="r" b="b" t="t" l="l"/>
              <a:pathLst>
                <a:path h="826326" w="2677807">
                  <a:moveTo>
                    <a:pt x="2553347" y="826326"/>
                  </a:moveTo>
                  <a:lnTo>
                    <a:pt x="124460" y="826326"/>
                  </a:lnTo>
                  <a:cubicBezTo>
                    <a:pt x="55880" y="826326"/>
                    <a:pt x="0" y="770446"/>
                    <a:pt x="0" y="7018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53347" y="0"/>
                  </a:lnTo>
                  <a:cubicBezTo>
                    <a:pt x="2621927" y="0"/>
                    <a:pt x="2677807" y="55880"/>
                    <a:pt x="2677807" y="124460"/>
                  </a:cubicBezTo>
                  <a:lnTo>
                    <a:pt x="2677807" y="701866"/>
                  </a:lnTo>
                  <a:cubicBezTo>
                    <a:pt x="2677807" y="770446"/>
                    <a:pt x="2621927" y="826326"/>
                    <a:pt x="2553347" y="826326"/>
                  </a:cubicBezTo>
                  <a:close/>
                </a:path>
              </a:pathLst>
            </a:custGeom>
            <a:solidFill>
              <a:srgbClr val="FEFEC3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815926" y="5242591"/>
            <a:ext cx="5550063" cy="51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DD9300"/>
                </a:solidFill>
                <a:latin typeface="Nunito Bold"/>
              </a:rPr>
              <a:t>Visão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15926" y="5849142"/>
            <a:ext cx="6620304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Nunito"/>
              </a:rPr>
              <a:t>Visamos nos tornar referência no mercado apiário, proporcionando manutenções contínuas e atendimento personalizado, assegurando conforto para nossos clientes.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4">
            <a:alphaModFix amt="86000"/>
          </a:blip>
          <a:srcRect l="0" t="0" r="0" b="0"/>
          <a:stretch>
            <a:fillRect/>
          </a:stretch>
        </p:blipFill>
        <p:spPr>
          <a:xfrm flipH="false" flipV="false" rot="0">
            <a:off x="6233594" y="4455276"/>
            <a:ext cx="8258709" cy="412935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 rot="0">
            <a:off x="6418137" y="2252589"/>
            <a:ext cx="7340426" cy="2339398"/>
            <a:chOff x="0" y="0"/>
            <a:chExt cx="2677807" cy="853419"/>
          </a:xfrm>
        </p:grpSpPr>
        <p:sp>
          <p:nvSpPr>
            <p:cNvPr name="Freeform 25" id="25"/>
            <p:cNvSpPr/>
            <p:nvPr/>
          </p:nvSpPr>
          <p:spPr>
            <a:xfrm>
              <a:off x="0" y="0"/>
              <a:ext cx="2677807" cy="853419"/>
            </a:xfrm>
            <a:custGeom>
              <a:avLst/>
              <a:gdLst/>
              <a:ahLst/>
              <a:cxnLst/>
              <a:rect r="r" b="b" t="t" l="l"/>
              <a:pathLst>
                <a:path h="853419" w="2677807">
                  <a:moveTo>
                    <a:pt x="2553347" y="853419"/>
                  </a:moveTo>
                  <a:lnTo>
                    <a:pt x="124460" y="853419"/>
                  </a:lnTo>
                  <a:cubicBezTo>
                    <a:pt x="55880" y="853419"/>
                    <a:pt x="0" y="797539"/>
                    <a:pt x="0" y="7289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53347" y="0"/>
                  </a:lnTo>
                  <a:cubicBezTo>
                    <a:pt x="2621927" y="0"/>
                    <a:pt x="2677807" y="55880"/>
                    <a:pt x="2677807" y="124460"/>
                  </a:cubicBezTo>
                  <a:lnTo>
                    <a:pt x="2677807" y="728959"/>
                  </a:lnTo>
                  <a:cubicBezTo>
                    <a:pt x="2677807" y="797539"/>
                    <a:pt x="2621927" y="853419"/>
                    <a:pt x="2553347" y="853419"/>
                  </a:cubicBezTo>
                  <a:close/>
                </a:path>
              </a:pathLst>
            </a:custGeom>
            <a:solidFill>
              <a:srgbClr val="FEFEC3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884469" y="2445993"/>
            <a:ext cx="5550063" cy="51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DD9300"/>
                </a:solidFill>
                <a:latin typeface="Nunito Bold"/>
              </a:rPr>
              <a:t>Missão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84469" y="3026964"/>
            <a:ext cx="6407761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Nunito"/>
              </a:rPr>
              <a:t>Nossa missão é proporcionar inovação no setor apiário, com o controle automatizado da temperatura de colmeias, nós maximizamos o lucro de pequenos e médios produtores de mel.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19256" y="6557234"/>
            <a:ext cx="4785332" cy="310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Nunito"/>
              </a:rPr>
              <a:t>A </a:t>
            </a:r>
            <a:r>
              <a:rPr lang="en-US" sz="2199">
                <a:solidFill>
                  <a:srgbClr val="000000"/>
                </a:solidFill>
                <a:latin typeface="Nunito Bold"/>
              </a:rPr>
              <a:t>HoneySpace </a:t>
            </a:r>
            <a:r>
              <a:rPr lang="en-US" sz="2199">
                <a:solidFill>
                  <a:srgbClr val="000000"/>
                </a:solidFill>
                <a:latin typeface="Nunito"/>
              </a:rPr>
              <a:t>tem como objetivo possibilitar ao apicultor a utilização do IOT (Internet das coisas) no dia a dia. O IOT possibilita que você monitore suas colmeias do conforto de sua casa, com a facilidade de poder acessar de qualquer dispositivo conectado à internet.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4382" y="6359904"/>
            <a:ext cx="4712815" cy="471281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346549" y="-2356407"/>
            <a:ext cx="5297858" cy="529785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20871" y="543884"/>
            <a:ext cx="1604823" cy="16048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895350"/>
            <a:ext cx="711839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Nunito Bold"/>
              </a:rPr>
              <a:t>Diagrama 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9318" y="2015358"/>
            <a:ext cx="669246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99"/>
              </a:lnSpc>
            </a:pPr>
            <a:r>
              <a:rPr lang="en-US" sz="6999">
                <a:solidFill>
                  <a:srgbClr val="DD9300"/>
                </a:solidFill>
                <a:latin typeface="Nunito Bold"/>
              </a:rPr>
              <a:t>Solução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7590143" y="9605058"/>
            <a:ext cx="1015659" cy="101565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5B453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702804" y="894845"/>
            <a:ext cx="13623296" cy="8710214"/>
            <a:chOff x="0" y="0"/>
            <a:chExt cx="18164394" cy="11613618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/>
            <a:srcRect l="0" t="2593" r="0" b="2593"/>
            <a:stretch>
              <a:fillRect/>
            </a:stretch>
          </p:blipFill>
          <p:spPr>
            <a:xfrm>
              <a:off x="0" y="0"/>
              <a:ext cx="18164394" cy="116136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86346" y="254878"/>
            <a:ext cx="1884141" cy="188414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967462" y="600048"/>
            <a:ext cx="724203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Nunito Bold"/>
              </a:rPr>
              <a:t>Site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67462" y="1576375"/>
            <a:ext cx="724203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DD9300"/>
                </a:solidFill>
                <a:latin typeface="Nunito Bold"/>
              </a:rPr>
              <a:t>Institucional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053320" y="1982996"/>
            <a:ext cx="10648784" cy="1064878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0B1A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751353" y="1566956"/>
            <a:ext cx="1203219" cy="120321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5B45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607889" y="9685390"/>
            <a:ext cx="1203219" cy="120321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144000" y="4274864"/>
            <a:ext cx="8458194" cy="4757675"/>
            <a:chOff x="0" y="0"/>
            <a:chExt cx="11289030" cy="635000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399" b="-11158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817800" y="733398"/>
            <a:ext cx="6793969" cy="3821560"/>
            <a:chOff x="0" y="0"/>
            <a:chExt cx="11289030" cy="635000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l="0" r="0" t="0" b="-12724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527174" y="5746012"/>
            <a:ext cx="6244146" cy="3512288"/>
            <a:chOff x="0" y="0"/>
            <a:chExt cx="11289030" cy="635000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4"/>
              <a:stretch>
                <a:fillRect l="0" r="0" t="0" b="-11916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4382" y="6359904"/>
            <a:ext cx="4712815" cy="471281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346549" y="-2356407"/>
            <a:ext cx="5297858" cy="529785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20871" y="543884"/>
            <a:ext cx="1604823" cy="160482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895350"/>
            <a:ext cx="711839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Nunito Bold"/>
              </a:rPr>
              <a:t>Manual 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0871" y="2015358"/>
            <a:ext cx="669246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99"/>
              </a:lnSpc>
            </a:pPr>
            <a:r>
              <a:rPr lang="en-US" sz="6999">
                <a:solidFill>
                  <a:srgbClr val="DD9300"/>
                </a:solidFill>
                <a:latin typeface="Nunito Bold"/>
              </a:rPr>
              <a:t>Instalação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7590143" y="9605058"/>
            <a:ext cx="1015659" cy="101565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5B453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999463" y="2128531"/>
            <a:ext cx="12712265" cy="7476527"/>
            <a:chOff x="0" y="0"/>
            <a:chExt cx="16949687" cy="9968703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/>
            <a:srcRect l="2295" t="0" r="2295" b="0"/>
            <a:stretch>
              <a:fillRect/>
            </a:stretch>
          </p:blipFill>
          <p:spPr>
            <a:xfrm>
              <a:off x="0" y="0"/>
              <a:ext cx="16949687" cy="99687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4974" y="280921"/>
            <a:ext cx="1884141" cy="188414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725300" y="3114412"/>
            <a:ext cx="9617838" cy="961783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0B1A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850540" y="7923331"/>
            <a:ext cx="1877209" cy="1938781"/>
            <a:chOff x="0" y="0"/>
            <a:chExt cx="6350000" cy="6558280"/>
          </a:xfrm>
        </p:grpSpPr>
        <p:sp>
          <p:nvSpPr>
            <p:cNvPr name="Freeform 7" id="7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6220" r="-5273" t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D48806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86000"/>
          </a:blip>
          <a:srcRect l="0" t="0" r="0" b="0"/>
          <a:stretch>
            <a:fillRect/>
          </a:stretch>
        </p:blipFill>
        <p:spPr>
          <a:xfrm flipH="false" flipV="false" rot="0">
            <a:off x="0" y="7422728"/>
            <a:ext cx="7126064" cy="356303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-1651720" y="5489479"/>
            <a:ext cx="8937144" cy="1963414"/>
            <a:chOff x="0" y="0"/>
            <a:chExt cx="3260294" cy="71625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3260294" cy="716259"/>
            </a:xfrm>
            <a:custGeom>
              <a:avLst/>
              <a:gdLst/>
              <a:ahLst/>
              <a:cxnLst/>
              <a:rect r="r" b="b" t="t" l="l"/>
              <a:pathLst>
                <a:path h="716259" w="3260294">
                  <a:moveTo>
                    <a:pt x="3135834" y="716259"/>
                  </a:moveTo>
                  <a:lnTo>
                    <a:pt x="124460" y="716259"/>
                  </a:lnTo>
                  <a:cubicBezTo>
                    <a:pt x="55880" y="716259"/>
                    <a:pt x="0" y="660379"/>
                    <a:pt x="0" y="5917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35834" y="0"/>
                  </a:lnTo>
                  <a:cubicBezTo>
                    <a:pt x="3204414" y="0"/>
                    <a:pt x="3260294" y="55880"/>
                    <a:pt x="3260294" y="124460"/>
                  </a:cubicBezTo>
                  <a:lnTo>
                    <a:pt x="3260294" y="591799"/>
                  </a:lnTo>
                  <a:cubicBezTo>
                    <a:pt x="3260294" y="660379"/>
                    <a:pt x="3204414" y="716259"/>
                    <a:pt x="3135834" y="716259"/>
                  </a:cubicBezTo>
                  <a:close/>
                </a:path>
              </a:pathLst>
            </a:custGeom>
            <a:solidFill>
              <a:srgbClr val="FEFEC3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345929" y="648686"/>
            <a:ext cx="1884141" cy="1884141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5B45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121657" y="1222991"/>
            <a:ext cx="1220044" cy="122004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489871" y="9488913"/>
            <a:ext cx="1264872" cy="1264872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5B453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144000" y="666981"/>
            <a:ext cx="5881288" cy="8821932"/>
            <a:chOff x="0" y="0"/>
            <a:chExt cx="6350000" cy="952500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r="r" b="b" t="t" l="l"/>
              <a:pathLst>
                <a:path h="9525000" w="6350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4"/>
              <a:stretch>
                <a:fillRect l="0" r="0" t="-2143" b="-2143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774743"/>
            <a:ext cx="353779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Nunito Bold"/>
              </a:rPr>
              <a:t>Suporte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1869252"/>
            <a:ext cx="423918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99"/>
              </a:lnSpc>
            </a:pPr>
            <a:r>
              <a:rPr lang="en-US" sz="6999">
                <a:solidFill>
                  <a:srgbClr val="DD9300"/>
                </a:solidFill>
                <a:latin typeface="Nunito Bold"/>
              </a:rPr>
              <a:t>ao Cliente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3560155"/>
            <a:ext cx="5550063" cy="530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DD9300"/>
                </a:solidFill>
                <a:latin typeface="Nunito Bold"/>
              </a:rPr>
              <a:t>Zendesk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4145874"/>
            <a:ext cx="5834925" cy="72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Nunito"/>
              </a:rPr>
              <a:t>A </a:t>
            </a:r>
            <a:r>
              <a:rPr lang="en-US" sz="2100">
                <a:solidFill>
                  <a:srgbClr val="000000"/>
                </a:solidFill>
                <a:latin typeface="Nunito Bold"/>
              </a:rPr>
              <a:t>Zendesk</a:t>
            </a:r>
            <a:r>
              <a:rPr lang="en-US" sz="2100">
                <a:solidFill>
                  <a:srgbClr val="000000"/>
                </a:solidFill>
                <a:latin typeface="Nunito"/>
              </a:rPr>
              <a:t> oferece uma solução de atendimento ao cliente completa e fácil de usar.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5594130"/>
            <a:ext cx="5550063" cy="530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DD9300"/>
                </a:solidFill>
                <a:latin typeface="Nunito Bold"/>
              </a:rPr>
              <a:t>Como funciona?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6179849"/>
            <a:ext cx="5834925" cy="727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Nunito"/>
              </a:rPr>
              <a:t>O cliente pode entrar em contato via chat, disponibilizado nas páginas do site institucional.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7628105"/>
            <a:ext cx="5550063" cy="530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DD9300"/>
                </a:solidFill>
                <a:latin typeface="Nunito Bold"/>
              </a:rPr>
              <a:t>Quais problemas resolve?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8213824"/>
            <a:ext cx="5834925" cy="147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Nunito"/>
              </a:rPr>
              <a:t>Conseguimos resolver todo e qualquer tipo de problema via plataforma, caso seja necessário uma visita técnica é possível agendá-la pelo chat.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2043" y="1028700"/>
            <a:ext cx="3306164" cy="330616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D07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653082" y="-1653082"/>
            <a:ext cx="3306164" cy="330616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543114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5200432" y="9257566"/>
            <a:ext cx="4117736" cy="2058868"/>
          </a:xfrm>
          <a:prstGeom prst="rect">
            <a:avLst/>
          </a:prstGeom>
        </p:spPr>
      </p:pic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154349" y="2981762"/>
            <a:ext cx="5246370" cy="5246370"/>
            <a:chOff x="0" y="0"/>
            <a:chExt cx="3282950" cy="328295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6677" r="-16677" t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1576944" y="2981762"/>
            <a:ext cx="5246370" cy="5246370"/>
            <a:chOff x="0" y="0"/>
            <a:chExt cx="3282950" cy="328295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2275" r="-8994" t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1510207"/>
            <a:ext cx="5001595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Nunito Bold"/>
              </a:rPr>
              <a:t>Conclusões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9786" y="2538907"/>
            <a:ext cx="2830677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DD9300"/>
                </a:solidFill>
                <a:latin typeface="Nunito Bold"/>
              </a:rPr>
              <a:t>Finais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22257" y="8321478"/>
            <a:ext cx="4310554" cy="51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3035">
                <a:solidFill>
                  <a:srgbClr val="DD9300"/>
                </a:solidFill>
                <a:latin typeface="Nunito Bold"/>
              </a:rPr>
              <a:t>Comunicação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44852" y="8321478"/>
            <a:ext cx="4310554" cy="51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3035">
                <a:solidFill>
                  <a:srgbClr val="DD9300"/>
                </a:solidFill>
                <a:latin typeface="Nunito Bold"/>
              </a:rPr>
              <a:t>Persistêmcia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DAFCBdeU_tQ</dc:identifier>
  <dcterms:modified xsi:type="dcterms:W3CDTF">2011-08-01T06:04:30Z</dcterms:modified>
  <cp:revision>1</cp:revision>
  <dc:title>BeeCorp ppt SPRINT 3</dc:title>
</cp:coreProperties>
</file>