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0080625" cy="5670550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486" y="-7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s-ES" sz="24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2400" b="1" strike="noStrike" spc="-1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</a:p>
          <a:p>
            <a:pPr marL="288000" lvl="1">
              <a:spcAft>
                <a:spcPts val="848"/>
              </a:spcAft>
            </a:pPr>
            <a:r>
              <a:rPr lang="es-ES" sz="1650" b="0" strike="noStrike" spc="-1">
                <a:solidFill>
                  <a:srgbClr val="1C1C1C"/>
                </a:solidFill>
                <a:latin typeface="Source Sans Pro Light"/>
              </a:rPr>
              <a:t>Segundo nivel del esquema</a:t>
            </a:r>
          </a:p>
          <a:p>
            <a:pPr marL="576000" lvl="2">
              <a:spcAft>
                <a:spcPts val="635"/>
              </a:spcAft>
            </a:pPr>
            <a:r>
              <a:rPr lang="es-ES" sz="1350" b="0" strike="noStrike" spc="-1">
                <a:solidFill>
                  <a:srgbClr val="1C1C1C"/>
                </a:solidFill>
                <a:latin typeface="Source Sans Pro Light"/>
              </a:rPr>
              <a:t>Tercer nivel del esquema</a:t>
            </a:r>
          </a:p>
          <a:p>
            <a:pPr marL="864000" lvl="3">
              <a:spcAft>
                <a:spcPts val="425"/>
              </a:spcAft>
            </a:pPr>
            <a:r>
              <a:rPr lang="es-ES" sz="1200" b="0" strike="noStrike" spc="-1">
                <a:solidFill>
                  <a:srgbClr val="1C1C1C"/>
                </a:solidFill>
                <a:latin typeface="Source Sans Pro Light"/>
              </a:rPr>
              <a:t>Cuarto nivel del esquema</a:t>
            </a:r>
          </a:p>
          <a:p>
            <a:pPr marL="1152000" lvl="4">
              <a:spcAft>
                <a:spcPts val="213"/>
              </a:spcAft>
            </a:pPr>
            <a:r>
              <a:rPr lang="es-ES" sz="1200" b="0" strike="noStrike" spc="-1">
                <a:solidFill>
                  <a:srgbClr val="1C1C1C"/>
                </a:solidFill>
                <a:latin typeface="Source Sans Pro Light"/>
              </a:rPr>
              <a:t>Quinto nivel del esquema</a:t>
            </a:r>
          </a:p>
          <a:p>
            <a:pPr marL="1440000" lvl="5">
              <a:spcAft>
                <a:spcPts val="213"/>
              </a:spcAft>
            </a:pPr>
            <a:r>
              <a:rPr lang="es-ES" sz="1200" b="0" strike="noStrike" spc="-1">
                <a:solidFill>
                  <a:srgbClr val="1C1C1C"/>
                </a:solidFill>
                <a:latin typeface="Source Sans Pro Light"/>
              </a:rPr>
              <a:t>Sexto nivel del esquema</a:t>
            </a:r>
          </a:p>
          <a:p>
            <a:pPr marL="1728000" lvl="6">
              <a:spcAft>
                <a:spcPts val="213"/>
              </a:spcAft>
            </a:pPr>
            <a:r>
              <a:rPr lang="es-ES" sz="1200" b="0" strike="noStrike" spc="-1">
                <a:solidFill>
                  <a:srgbClr val="1C1C1C"/>
                </a:solidFill>
                <a:latin typeface="Source Sans Pro Light"/>
              </a:rPr>
              <a:t>Séptimo nivel del esquema</a:t>
            </a:r>
          </a:p>
        </p:txBody>
      </p:sp>
      <p:sp>
        <p:nvSpPr>
          <p:cNvPr id="6" name="CustomShape 7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CEC0F720-E232-49C9-AD95-074FCC53CFEB}" type="slidenum">
              <a:rPr lang="es-ES" sz="1800" b="1" strike="noStrike" spc="-1">
                <a:solidFill>
                  <a:srgbClr val="FFFFFF"/>
                </a:solidFill>
                <a:latin typeface="Source Sans Pro Black"/>
              </a:rPr>
              <a:t>‹Nº›</a:t>
            </a:fld>
            <a:endParaRPr lang="es-E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8" name="7 Imagen"/>
          <p:cNvPicPr/>
          <p:nvPr/>
        </p:nvPicPr>
        <p:blipFill>
          <a:blip r:embed="rId14"/>
          <a:stretch/>
        </p:blipFill>
        <p:spPr>
          <a:xfrm>
            <a:off x="7416000" y="5022720"/>
            <a:ext cx="548280" cy="548280"/>
          </a:xfrm>
          <a:prstGeom prst="rect">
            <a:avLst/>
          </a:prstGeom>
          <a:ln w="18000">
            <a:noFill/>
          </a:ln>
        </p:spPr>
      </p:pic>
      <p:sp>
        <p:nvSpPr>
          <p:cNvPr id="9" name="TextShape 9"/>
          <p:cNvSpPr txBox="1"/>
          <p:nvPr/>
        </p:nvSpPr>
        <p:spPr>
          <a:xfrm>
            <a:off x="1230480" y="5148000"/>
            <a:ext cx="4592880" cy="37872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ES" sz="1800" b="0" strike="noStrike" spc="-1">
                <a:latin typeface="Source Sans Pro"/>
              </a:rPr>
              <a:t>Universidad Nacional de Quilmes – TTIP 2020 -</a:t>
            </a:r>
          </a:p>
        </p:txBody>
      </p:sp>
      <p:sp>
        <p:nvSpPr>
          <p:cNvPr id="10" name="TextShape 10"/>
          <p:cNvSpPr txBox="1"/>
          <p:nvPr/>
        </p:nvSpPr>
        <p:spPr>
          <a:xfrm>
            <a:off x="7992000" y="5130000"/>
            <a:ext cx="192888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ES" sz="1800" b="1" strike="noStrike" spc="-1">
                <a:latin typeface="Noto Serif Light"/>
              </a:rPr>
              <a:t>Manos A la Obra</a:t>
            </a:r>
            <a:endParaRPr lang="es-ES" sz="1800" b="0" strike="noStrike" spc="-1"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980000"/>
            <a:ext cx="9720000" cy="99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2400" b="1" strike="noStrike" spc="-1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</a:p>
          <a:p>
            <a:pPr marL="288000" lvl="1">
              <a:spcAft>
                <a:spcPts val="848"/>
              </a:spcAft>
            </a:pPr>
            <a:r>
              <a:rPr lang="es-ES" sz="1650" b="0" strike="noStrike" spc="-1">
                <a:solidFill>
                  <a:srgbClr val="1C1C1C"/>
                </a:solidFill>
                <a:latin typeface="Source Sans Pro Light"/>
              </a:rPr>
              <a:t>Segundo nivel del esquema</a:t>
            </a:r>
          </a:p>
          <a:p>
            <a:pPr marL="576000" lvl="2">
              <a:spcAft>
                <a:spcPts val="635"/>
              </a:spcAft>
            </a:pPr>
            <a:r>
              <a:rPr lang="es-ES" sz="1350" b="0" strike="noStrike" spc="-1">
                <a:solidFill>
                  <a:srgbClr val="1C1C1C"/>
                </a:solidFill>
                <a:latin typeface="Source Sans Pro Light"/>
              </a:rPr>
              <a:t>Tercer nivel del esquema</a:t>
            </a:r>
          </a:p>
          <a:p>
            <a:pPr marL="864000" lvl="3">
              <a:spcAft>
                <a:spcPts val="425"/>
              </a:spcAft>
            </a:pPr>
            <a:r>
              <a:rPr lang="es-ES" sz="1200" b="0" strike="noStrike" spc="-1">
                <a:solidFill>
                  <a:srgbClr val="1C1C1C"/>
                </a:solidFill>
                <a:latin typeface="Source Sans Pro Light"/>
              </a:rPr>
              <a:t>Cuarto nivel del esquema</a:t>
            </a:r>
          </a:p>
          <a:p>
            <a:pPr marL="1152000" lvl="4">
              <a:spcAft>
                <a:spcPts val="213"/>
              </a:spcAft>
            </a:pPr>
            <a:r>
              <a:rPr lang="es-ES" sz="1200" b="0" strike="noStrike" spc="-1">
                <a:solidFill>
                  <a:srgbClr val="1C1C1C"/>
                </a:solidFill>
                <a:latin typeface="Source Sans Pro Light"/>
              </a:rPr>
              <a:t>Quinto nivel del esquema</a:t>
            </a:r>
          </a:p>
          <a:p>
            <a:pPr marL="1440000" lvl="5">
              <a:spcAft>
                <a:spcPts val="213"/>
              </a:spcAft>
            </a:pPr>
            <a:r>
              <a:rPr lang="es-ES" sz="1200" b="0" strike="noStrike" spc="-1">
                <a:solidFill>
                  <a:srgbClr val="1C1C1C"/>
                </a:solidFill>
                <a:latin typeface="Source Sans Pro Light"/>
              </a:rPr>
              <a:t>Sexto nivel del esquema</a:t>
            </a:r>
          </a:p>
          <a:p>
            <a:pPr marL="1728000" lvl="6">
              <a:spcAft>
                <a:spcPts val="213"/>
              </a:spcAft>
            </a:pPr>
            <a:r>
              <a:rPr lang="es-ES" sz="1200" b="0" strike="noStrike" spc="-1">
                <a:solidFill>
                  <a:srgbClr val="1C1C1C"/>
                </a:solidFill>
                <a:latin typeface="Source Sans Pro Light"/>
              </a:rPr>
              <a:t>Séptimo nivel del esquema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1" strike="noStrike" spc="-1">
                <a:solidFill>
                  <a:srgbClr val="C9211E"/>
                </a:solidFill>
                <a:latin typeface="Source Sans Pro Black"/>
              </a:rPr>
              <a:t>&lt;fecha/hora&gt;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1" strike="noStrike" spc="-1">
                <a:solidFill>
                  <a:srgbClr val="C9211E"/>
                </a:solidFill>
                <a:latin typeface="Source Sans Pro Black"/>
              </a:rPr>
              <a:t>&lt;pie de página&gt;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F963C36-EEF5-4643-806D-CF92B3CCF9AA}" type="slidenum">
              <a:rPr lang="es-ES" sz="1800" b="1" strike="noStrike" spc="-1">
                <a:solidFill>
                  <a:srgbClr val="C9211E"/>
                </a:solidFill>
                <a:latin typeface="Source Sans Pro Black"/>
              </a:rPr>
              <a:t>‹Nº›</a:t>
            </a:fld>
            <a:endParaRPr lang="es-ES" sz="1800" b="1" strike="noStrike" spc="-1">
              <a:solidFill>
                <a:srgbClr val="C9211E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s-ES" sz="2400" b="1" strike="noStrike" spc="-1">
                <a:solidFill>
                  <a:srgbClr val="FFFFFF"/>
                </a:solidFill>
                <a:latin typeface="Source Sans Pro Black"/>
              </a:rPr>
              <a:t>Universidad Nacional de Quilmes</a:t>
            </a:r>
            <a:r>
              <a:t/>
            </a:r>
            <a:br/>
            <a:r>
              <a:rPr lang="es-ES" sz="2400" b="1" strike="noStrike" spc="-1">
                <a:solidFill>
                  <a:srgbClr val="FFFFFF"/>
                </a:solidFill>
                <a:latin typeface="Source Sans Pro Black"/>
              </a:rPr>
              <a:t>Trabajo de Inserción Profesional 2020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s-ES" sz="2200" b="0" strike="noStrike" spc="-1" dirty="0">
                <a:solidFill>
                  <a:srgbClr val="1C1C1C"/>
                </a:solidFill>
                <a:latin typeface="Source Sans Pro Light"/>
              </a:rPr>
              <a:t>(Grupo 12)”Los del 27 de Abril</a:t>
            </a:r>
            <a:r>
              <a:rPr lang="es-ES" sz="2200" b="0" strike="noStrike" spc="-1" dirty="0" smtClean="0">
                <a:solidFill>
                  <a:srgbClr val="1C1C1C"/>
                </a:solidFill>
                <a:latin typeface="Source Sans Pro Light"/>
              </a:rPr>
              <a:t>” </a:t>
            </a:r>
          </a:p>
          <a:p>
            <a:r>
              <a:rPr lang="es-ES" sz="2200" b="1" i="1" spc="-1" dirty="0">
                <a:solidFill>
                  <a:srgbClr val="1C1C1C"/>
                </a:solidFill>
                <a:latin typeface="Source Sans Pro Light"/>
              </a:rPr>
              <a:t>I</a:t>
            </a:r>
            <a:r>
              <a:rPr lang="es-ES" sz="2200" b="1" i="1" strike="noStrike" spc="-1" dirty="0" smtClean="0">
                <a:solidFill>
                  <a:srgbClr val="1C1C1C"/>
                </a:solidFill>
                <a:latin typeface="Source Sans Pro Light"/>
              </a:rPr>
              <a:t>ntegrantes</a:t>
            </a:r>
            <a:r>
              <a:rPr lang="es-ES" sz="2200" b="1" i="1" strike="noStrike" spc="-1" dirty="0">
                <a:solidFill>
                  <a:srgbClr val="1C1C1C"/>
                </a:solidFill>
                <a:latin typeface="Source Sans Pro Light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200" spc="-1" dirty="0">
                <a:solidFill>
                  <a:srgbClr val="1C1C1C"/>
                </a:solidFill>
                <a:latin typeface="Source Sans Pro Light"/>
              </a:rPr>
              <a:t> </a:t>
            </a:r>
            <a:r>
              <a:rPr lang="es-ES" sz="2200" b="0" strike="noStrike" spc="-1" dirty="0" smtClean="0">
                <a:solidFill>
                  <a:srgbClr val="1C1C1C"/>
                </a:solidFill>
                <a:latin typeface="Source Sans Pro Light"/>
              </a:rPr>
              <a:t>Quiñonez Alexander </a:t>
            </a:r>
            <a:endParaRPr lang="es-ES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2200" b="0" strike="noStrike" spc="-1" dirty="0" smtClean="0">
                <a:solidFill>
                  <a:srgbClr val="1C1C1C"/>
                </a:solidFill>
                <a:latin typeface="Source Sans Pro Light"/>
              </a:rPr>
              <a:t> </a:t>
            </a:r>
            <a:r>
              <a:rPr lang="es-ES" sz="2200" b="0" strike="noStrike" spc="-1" dirty="0" err="1" smtClean="0">
                <a:solidFill>
                  <a:srgbClr val="1C1C1C"/>
                </a:solidFill>
                <a:latin typeface="Source Sans Pro Light"/>
              </a:rPr>
              <a:t>Rodriguez</a:t>
            </a:r>
            <a:r>
              <a:rPr lang="es-ES" sz="2200" b="0" strike="noStrike" spc="-1" dirty="0" smtClean="0">
                <a:solidFill>
                  <a:srgbClr val="1C1C1C"/>
                </a:solidFill>
                <a:latin typeface="Source Sans Pro Light"/>
              </a:rPr>
              <a:t> </a:t>
            </a:r>
            <a:r>
              <a:rPr lang="es-ES" sz="2200" b="0" strike="noStrike" spc="-1" dirty="0">
                <a:solidFill>
                  <a:srgbClr val="1C1C1C"/>
                </a:solidFill>
                <a:latin typeface="Source Sans Pro Light"/>
              </a:rPr>
              <a:t>Alan</a:t>
            </a:r>
          </a:p>
        </p:txBody>
      </p:sp>
      <p:pic>
        <p:nvPicPr>
          <p:cNvPr id="91" name="90 Imagen"/>
          <p:cNvPicPr/>
          <p:nvPr/>
        </p:nvPicPr>
        <p:blipFill>
          <a:blip r:embed="rId2"/>
          <a:stretch/>
        </p:blipFill>
        <p:spPr>
          <a:xfrm>
            <a:off x="8712000" y="1980000"/>
            <a:ext cx="1008000" cy="1008000"/>
          </a:xfrm>
          <a:prstGeom prst="rect">
            <a:avLst/>
          </a:prstGeom>
          <a:ln w="18000">
            <a:noFill/>
          </a:ln>
        </p:spPr>
      </p:pic>
      <p:pic>
        <p:nvPicPr>
          <p:cNvPr id="92" name="91 Imagen"/>
          <p:cNvPicPr/>
          <p:nvPr/>
        </p:nvPicPr>
        <p:blipFill>
          <a:blip r:embed="rId3"/>
          <a:stretch/>
        </p:blipFill>
        <p:spPr>
          <a:xfrm>
            <a:off x="3276000" y="-615240"/>
            <a:ext cx="3672000" cy="36720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s-ES" sz="2400" b="1" strike="noStrike" spc="-1">
                <a:solidFill>
                  <a:srgbClr val="FFFFFF"/>
                </a:solidFill>
                <a:latin typeface="Source Sans Pro Black"/>
              </a:rPr>
              <a:t>Motivación 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396000" y="3186000"/>
            <a:ext cx="4479480" cy="167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“En tiempos difíciles, la solidaridad puede salvarnos”</a:t>
            </a:r>
          </a:p>
          <a:p>
            <a:pPr algn="r"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- Anónimo -</a:t>
            </a:r>
          </a:p>
        </p:txBody>
      </p:sp>
      <p:pic>
        <p:nvPicPr>
          <p:cNvPr id="95" name="94 Imagen"/>
          <p:cNvPicPr/>
          <p:nvPr/>
        </p:nvPicPr>
        <p:blipFill>
          <a:blip r:embed="rId2"/>
          <a:stretch/>
        </p:blipFill>
        <p:spPr>
          <a:xfrm>
            <a:off x="5400000" y="3186000"/>
            <a:ext cx="3960000" cy="1674000"/>
          </a:xfrm>
          <a:prstGeom prst="rect">
            <a:avLst/>
          </a:prstGeom>
          <a:ln w="18000">
            <a:noFill/>
          </a:ln>
        </p:spPr>
      </p:pic>
      <p:sp>
        <p:nvSpPr>
          <p:cNvPr id="96" name="TextShape 3"/>
          <p:cNvSpPr txBox="1"/>
          <p:nvPr/>
        </p:nvSpPr>
        <p:spPr>
          <a:xfrm>
            <a:off x="360000" y="1347480"/>
            <a:ext cx="9180000" cy="167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Dado el contexto actual, donde por la pandemia mucha gente se vio necesitada de ayuda, y donde hubo aun mas gente con ganas de ayudar en las formas que le fuera posible, esta aplicación viene a ofrecer una herramienta mas para canalizar esa ayuda.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s-ES" sz="2400" b="1" strike="noStrike" spc="-1">
                <a:solidFill>
                  <a:srgbClr val="FFFFFF"/>
                </a:solidFill>
                <a:latin typeface="Source Sans Pro Black"/>
              </a:rPr>
              <a:t>Presentación del proyecto: qué resuelve, para quién está dirigido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¿Que es Manos a la Obra?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Es una nueva forma de donar y/o recibir donaciones: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- Fácil : diseñada para todo aquel que quiera donar pueda hacerlo y quien necesite pueda solicitar la donación publicada .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- Directa: Sin intermediarios.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- Gratuita: no se abona monto alguno por el uso de la aplicación.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853"/>
              </a:spcAft>
            </a:pP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¿como funciona?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Un donante publica foto, descripción y lugar de entrega de lo que quiera donar.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Quien necesite algo de lo publicado en la aplicación, no tiene mas que solicitarlo; y si resulto beneficiario de la donación se podrán poner en contacto con el donante</a:t>
            </a:r>
            <a:r>
              <a:rPr lang="es-ES" sz="1950" b="1" strike="noStrike" spc="-1" dirty="0" smtClean="0">
                <a:solidFill>
                  <a:srgbClr val="1C1C1C"/>
                </a:solidFill>
                <a:latin typeface="Source Sans Pro Semibold"/>
              </a:rPr>
              <a:t>.</a:t>
            </a:r>
            <a:endParaRPr lang="es-ES" sz="195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spcAft>
                <a:spcPts val="853"/>
              </a:spcAft>
            </a:pPr>
            <a:r>
              <a:rPr lang="es-ES" sz="2400" b="1" strike="noStrike" spc="-1" dirty="0">
                <a:solidFill>
                  <a:srgbClr val="FFFFFF"/>
                </a:solidFill>
                <a:latin typeface="Source Sans Pro Black"/>
              </a:rPr>
              <a:t>Licenciamiento  / Tecnologías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>
              <a:spcAft>
                <a:spcPts val="853"/>
              </a:spcAft>
            </a:pP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Licencia: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GPL V 3.0 → licencia Publica General de Linux: Libertad para su uso, </a:t>
            </a:r>
            <a:r>
              <a:rPr lang="es-ES" sz="1950" b="1" strike="noStrike" spc="-1" dirty="0" err="1">
                <a:solidFill>
                  <a:srgbClr val="1C1C1C"/>
                </a:solidFill>
                <a:latin typeface="Source Sans Pro Semibold"/>
              </a:rPr>
              <a:t>modificacion</a:t>
            </a: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 y distribución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Tecnologías: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Java → </a:t>
            </a:r>
            <a:r>
              <a:rPr lang="es-ES" sz="1950" b="1" strike="noStrike" spc="-1" dirty="0" err="1">
                <a:solidFill>
                  <a:srgbClr val="1C1C1C"/>
                </a:solidFill>
                <a:latin typeface="Source Sans Pro Semibold"/>
              </a:rPr>
              <a:t>Backend</a:t>
            </a: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: Clases, </a:t>
            </a:r>
            <a:r>
              <a:rPr lang="es-ES" sz="1950" b="1" strike="noStrike" spc="-1" dirty="0" err="1">
                <a:solidFill>
                  <a:srgbClr val="1C1C1C"/>
                </a:solidFill>
                <a:latin typeface="Source Sans Pro Semibold"/>
              </a:rPr>
              <a:t>Respositorios</a:t>
            </a: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, Test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 Angular, </a:t>
            </a:r>
            <a:r>
              <a:rPr lang="es-ES" sz="1950" b="1" strike="noStrike" spc="-1" dirty="0" err="1">
                <a:solidFill>
                  <a:srgbClr val="1C1C1C"/>
                </a:solidFill>
                <a:latin typeface="Source Sans Pro Semibold"/>
              </a:rPr>
              <a:t>SpringBoot</a:t>
            </a: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 → </a:t>
            </a:r>
            <a:r>
              <a:rPr lang="es-ES" sz="1950" b="1" strike="noStrike" spc="-1" dirty="0" err="1">
                <a:solidFill>
                  <a:srgbClr val="1C1C1C"/>
                </a:solidFill>
                <a:latin typeface="Source Sans Pro Semibold"/>
              </a:rPr>
              <a:t>Frontend</a:t>
            </a: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: CSS, </a:t>
            </a:r>
            <a:r>
              <a:rPr lang="es-ES" sz="1950" b="1" strike="noStrike" spc="-1" dirty="0" err="1">
                <a:solidFill>
                  <a:srgbClr val="1C1C1C"/>
                </a:solidFill>
                <a:latin typeface="Source Sans Pro Semibold"/>
              </a:rPr>
              <a:t>Component</a:t>
            </a:r>
            <a:endParaRPr lang="es-ES" sz="195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H2, SQL → Persistencia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 dirty="0" err="1">
                <a:solidFill>
                  <a:srgbClr val="1C1C1C"/>
                </a:solidFill>
                <a:latin typeface="Source Sans Pro Semibold"/>
              </a:rPr>
              <a:t>Markdown</a:t>
            </a: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 → </a:t>
            </a:r>
            <a:r>
              <a:rPr lang="es-ES" sz="1950" b="1" strike="noStrike" spc="-1" dirty="0" err="1">
                <a:solidFill>
                  <a:srgbClr val="1C1C1C"/>
                </a:solidFill>
                <a:latin typeface="Source Sans Pro Semibold"/>
              </a:rPr>
              <a:t>Documentacion</a:t>
            </a:r>
            <a:r>
              <a:rPr lang="es-ES" sz="1950" b="1" strike="noStrike" spc="-1" dirty="0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7784" y="242987"/>
            <a:ext cx="9360000" cy="720000"/>
          </a:xfrm>
        </p:spPr>
        <p:txBody>
          <a:bodyPr/>
          <a:lstStyle/>
          <a:p>
            <a:r>
              <a:rPr lang="es-AR" sz="2400" b="1" dirty="0" smtClean="0">
                <a:solidFill>
                  <a:schemeClr val="bg1"/>
                </a:solidFill>
                <a:latin typeface="Source Sans Pro Light"/>
              </a:rPr>
              <a:t>  </a:t>
            </a:r>
            <a:br>
              <a:rPr lang="es-AR" sz="2400" b="1" dirty="0" smtClean="0">
                <a:solidFill>
                  <a:schemeClr val="bg1"/>
                </a:solidFill>
                <a:latin typeface="Source Sans Pro Light"/>
              </a:rPr>
            </a:br>
            <a:r>
              <a:rPr lang="es-AR" sz="2400" b="1" dirty="0">
                <a:solidFill>
                  <a:schemeClr val="bg1"/>
                </a:solidFill>
                <a:latin typeface="Source Sans Pro Light"/>
              </a:rPr>
              <a:t> </a:t>
            </a:r>
            <a:r>
              <a:rPr lang="es-AR" sz="2400" b="1" dirty="0" smtClean="0">
                <a:solidFill>
                  <a:schemeClr val="bg1"/>
                </a:solidFill>
                <a:latin typeface="Source Sans Pro Light"/>
              </a:rPr>
              <a:t>Alcance</a:t>
            </a:r>
            <a:endParaRPr lang="es-AR" sz="2400" b="1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/>
          </p:nvPr>
        </p:nvSpPr>
        <p:spPr>
          <a:xfrm>
            <a:off x="360000" y="1035075"/>
            <a:ext cx="9360000" cy="3816424"/>
          </a:xfrm>
        </p:spPr>
        <p:txBody>
          <a:bodyPr>
            <a:normAutofit lnSpcReduction="10000"/>
          </a:bodyPr>
          <a:lstStyle/>
          <a:p>
            <a:endParaRPr lang="es-AR" sz="1950" b="1" dirty="0"/>
          </a:p>
          <a:p>
            <a:endParaRPr lang="es-AR" sz="195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AR" sz="1950" b="1" dirty="0" smtClean="0"/>
              <a:t>Se cumplieron, dentro de todo, con los objetivos planteados al principio de la cursada; es decir, con las funcionalidades esenciales de nuestra aplicación.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sz="195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s-AR" sz="195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AR" sz="1950" b="1" dirty="0" smtClean="0"/>
              <a:t>Cada entrega planteaba nuevos objetivos que podían aportar mucho el contenido de nuestra </a:t>
            </a:r>
            <a:r>
              <a:rPr lang="es-AR" sz="1950" b="1" dirty="0" err="1" smtClean="0"/>
              <a:t>app</a:t>
            </a:r>
            <a:r>
              <a:rPr lang="es-AR" sz="1950" b="1" dirty="0" smtClean="0"/>
              <a:t>, los cuales fueron desarrollados en su gran mayoría. </a:t>
            </a:r>
          </a:p>
          <a:p>
            <a:pPr marL="285750" indent="-285750">
              <a:buFont typeface="Arial" pitchFamily="34" charset="0"/>
              <a:buChar char="•"/>
            </a:pPr>
            <a:endParaRPr lang="es-AR" sz="195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s-AR" sz="195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AR" sz="1950" b="1" dirty="0" smtClean="0"/>
              <a:t>A continuación, reflejaremos dichos objetivos alcanzados mediante la demo…</a:t>
            </a:r>
          </a:p>
        </p:txBody>
      </p:sp>
    </p:spTree>
    <p:extLst>
      <p:ext uri="{BB962C8B-B14F-4D97-AF65-F5344CB8AC3E}">
        <p14:creationId xmlns:p14="http://schemas.microsoft.com/office/powerpoint/2010/main" val="50831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s-ES" sz="2400" b="1" strike="noStrike" spc="-1">
                <a:solidFill>
                  <a:srgbClr val="FFFFFF"/>
                </a:solidFill>
                <a:latin typeface="Source Sans Pro Black"/>
              </a:rPr>
              <a:t>Lecciones aprendidas + Desafíos que se presentaron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42900" indent="-342900">
              <a:spcAft>
                <a:spcPts val="853"/>
              </a:spcAft>
              <a:buFont typeface="Arial" pitchFamily="34" charset="0"/>
              <a:buChar char="•"/>
            </a:pPr>
            <a:r>
              <a:rPr lang="es-ES" sz="1950" b="1" strike="noStrike" spc="-1" dirty="0" smtClean="0">
                <a:solidFill>
                  <a:srgbClr val="1C1C1C"/>
                </a:solidFill>
                <a:latin typeface="Source Sans Pro Semibold"/>
              </a:rPr>
              <a:t>Se pudo aplicar lo aprendido durante toda la carrera: planificación, diseño, programación y documentación del producto presentado.</a:t>
            </a:r>
          </a:p>
          <a:p>
            <a:pPr marL="342900" indent="-342900">
              <a:spcAft>
                <a:spcPts val="853"/>
              </a:spcAft>
              <a:buFont typeface="Arial" pitchFamily="34" charset="0"/>
              <a:buChar char="•"/>
            </a:pPr>
            <a:r>
              <a:rPr lang="es-ES" sz="1950" b="1" spc="-1" dirty="0" smtClean="0">
                <a:solidFill>
                  <a:srgbClr val="1C1C1C"/>
                </a:solidFill>
                <a:latin typeface="Source Sans Pro Semibold"/>
              </a:rPr>
              <a:t>Ir agregando complejidad y modificaciones en cada entrega fue un desafío bastante positivo y productivo.</a:t>
            </a:r>
          </a:p>
          <a:p>
            <a:pPr marL="342900" indent="-342900">
              <a:spcAft>
                <a:spcPts val="853"/>
              </a:spcAft>
              <a:buFont typeface="Arial" pitchFamily="34" charset="0"/>
              <a:buChar char="•"/>
            </a:pPr>
            <a:r>
              <a:rPr lang="es-ES" sz="1950" b="1" strike="noStrike" spc="-1" dirty="0" smtClean="0">
                <a:solidFill>
                  <a:srgbClr val="1C1C1C"/>
                </a:solidFill>
                <a:latin typeface="Source Sans Pro Semibold"/>
              </a:rPr>
              <a:t>Trabajar de manera remota, cada uno desde su casa, fue algo realmente nuevo para ambos; se pudo hacer frente a dicha situación y llevarlo de la mejor manera posible (chats,  reuniones virtuales).</a:t>
            </a:r>
          </a:p>
          <a:p>
            <a:pPr marL="342900" indent="-342900">
              <a:spcAft>
                <a:spcPts val="853"/>
              </a:spcAft>
              <a:buFont typeface="Arial" pitchFamily="34" charset="0"/>
              <a:buChar char="•"/>
            </a:pPr>
            <a:r>
              <a:rPr lang="es-ES" sz="1950" b="1" spc="-1" dirty="0" smtClean="0">
                <a:solidFill>
                  <a:srgbClr val="1C1C1C"/>
                </a:solidFill>
                <a:latin typeface="Source Sans Pro Semibold"/>
              </a:rPr>
              <a:t>Recurrir a distintos tipos de tutoriales para incluir nuevas herramientas en nuestra </a:t>
            </a:r>
            <a:r>
              <a:rPr lang="es-ES" sz="1950" b="1" spc="-1" dirty="0" err="1" smtClean="0">
                <a:solidFill>
                  <a:srgbClr val="1C1C1C"/>
                </a:solidFill>
                <a:latin typeface="Source Sans Pro Semibold"/>
              </a:rPr>
              <a:t>app</a:t>
            </a:r>
            <a:r>
              <a:rPr lang="es-ES" sz="1950" b="1" spc="-1" dirty="0" smtClean="0">
                <a:solidFill>
                  <a:srgbClr val="1C1C1C"/>
                </a:solidFill>
                <a:latin typeface="Source Sans Pro Semibold"/>
              </a:rPr>
              <a:t>  (inclusión de mapas mediante </a:t>
            </a:r>
            <a:r>
              <a:rPr lang="es-ES" sz="1950" b="1" spc="-1" dirty="0" err="1" smtClean="0">
                <a:solidFill>
                  <a:srgbClr val="1C1C1C"/>
                </a:solidFill>
                <a:latin typeface="Source Sans Pro Semibold"/>
              </a:rPr>
              <a:t>MapBox</a:t>
            </a:r>
            <a:r>
              <a:rPr lang="es-ES" sz="1950" b="1" spc="-1" dirty="0" smtClean="0">
                <a:solidFill>
                  <a:srgbClr val="1C1C1C"/>
                </a:solidFill>
                <a:latin typeface="Source Sans Pro Semibold"/>
              </a:rPr>
              <a:t>, cómo cargar una imagen local desde el ordenador, entre otros).</a:t>
            </a:r>
            <a:endParaRPr lang="es-ES" sz="195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s-ES" sz="2400" b="1" strike="noStrike" spc="-1">
                <a:solidFill>
                  <a:srgbClr val="FFFFFF"/>
                </a:solidFill>
                <a:latin typeface="Source Sans Pro Black"/>
              </a:rPr>
              <a:t>Preguntas/ Gracias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¿Preguntas?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853"/>
              </a:spcAft>
            </a:pPr>
            <a:r>
              <a:rPr lang="es-ES" sz="1950" b="1" u="dbl" strike="noStrike" spc="-1">
                <a:solidFill>
                  <a:srgbClr val="1C1C1C"/>
                </a:solidFill>
                <a:uFillTx/>
                <a:latin typeface="Source Sans Pro Semibold"/>
              </a:rPr>
              <a:t>Agradecimientos:</a:t>
            </a:r>
            <a:endParaRPr lang="es-ES" sz="1950" b="1" strike="noStrike" spc="-1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Ante todo a nuestras familias que no entendían que estábamos haciendo, pero sin embargo nunca dejaron de apoyarnos, alentarnos a seguir y ayudarnos en lo que puedan: aunque sea cebándonos mate.. MIL GRACIAS!!</a:t>
            </a:r>
          </a:p>
          <a:p>
            <a:pPr>
              <a:spcAft>
                <a:spcPts val="853"/>
              </a:spcAft>
            </a:pPr>
            <a:r>
              <a:rPr lang="es-ES" sz="1950" b="1" strike="noStrike" spc="-1">
                <a:solidFill>
                  <a:srgbClr val="1C1C1C"/>
                </a:solidFill>
                <a:latin typeface="Source Sans Pro Semibold"/>
              </a:rPr>
              <a:t>A los profes y ayudantes que.. tampoco entendían que estábamos haciendo, pero, sin embargo entendían que queríamos hacer y nos corregían y orientaban en el camino a lograrlo.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517</Words>
  <Application>Microsoft Office PowerPoint</Application>
  <PresentationFormat>Personalizado</PresentationFormat>
  <Paragraphs>48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    Alcance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Alan Rodriguez</dc:creator>
  <dc:description/>
  <cp:lastModifiedBy>Luffi</cp:lastModifiedBy>
  <cp:revision>14</cp:revision>
  <dcterms:created xsi:type="dcterms:W3CDTF">2020-11-28T16:36:11Z</dcterms:created>
  <dcterms:modified xsi:type="dcterms:W3CDTF">2020-12-03T22:03:57Z</dcterms:modified>
  <dc:language>es-AR</dc:language>
</cp:coreProperties>
</file>