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matic SC" panose="020B0604020202020204" charset="-79"/>
      <p:regular r:id="rId15"/>
      <p:bold r:id="rId16"/>
    </p:embeddedFont>
    <p:embeddedFont>
      <p:font typeface="Source Code Pro" panose="020B0509030403020204" pitchFamily="49" charset="0"/>
      <p:regular r:id="rId17"/>
      <p:bold r:id="rId18"/>
    </p:embeddedFont>
    <p:embeddedFont>
      <p:font typeface="Calibri Light" panose="020F0302020204030204" pitchFamily="34"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8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957421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Shape 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Shape 40"/>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Shape 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accent1"/>
                </a:solidFill>
                <a:latin typeface="Source Code Pro"/>
                <a:ea typeface="Source Code Pro"/>
                <a:cs typeface="Source Code Pro"/>
                <a:sym typeface="Source Code Pro"/>
              </a:defRPr>
            </a:lvl1pPr>
            <a:lvl2pPr lvl="1" algn="r">
              <a:spcBef>
                <a:spcPts val="0"/>
              </a:spcBef>
              <a:buNone/>
              <a:defRPr sz="1000">
                <a:solidFill>
                  <a:schemeClr val="accent1"/>
                </a:solidFill>
                <a:latin typeface="Source Code Pro"/>
                <a:ea typeface="Source Code Pro"/>
                <a:cs typeface="Source Code Pro"/>
                <a:sym typeface="Source Code Pro"/>
              </a:defRPr>
            </a:lvl2pPr>
            <a:lvl3pPr lvl="2" algn="r">
              <a:spcBef>
                <a:spcPts val="0"/>
              </a:spcBef>
              <a:buNone/>
              <a:defRPr sz="1000">
                <a:solidFill>
                  <a:schemeClr val="accent1"/>
                </a:solidFill>
                <a:latin typeface="Source Code Pro"/>
                <a:ea typeface="Source Code Pro"/>
                <a:cs typeface="Source Code Pro"/>
                <a:sym typeface="Source Code Pro"/>
              </a:defRPr>
            </a:lvl3pPr>
            <a:lvl4pPr lvl="3" algn="r">
              <a:spcBef>
                <a:spcPts val="0"/>
              </a:spcBef>
              <a:buNone/>
              <a:defRPr sz="1000">
                <a:solidFill>
                  <a:schemeClr val="accent1"/>
                </a:solidFill>
                <a:latin typeface="Source Code Pro"/>
                <a:ea typeface="Source Code Pro"/>
                <a:cs typeface="Source Code Pro"/>
                <a:sym typeface="Source Code Pro"/>
              </a:defRPr>
            </a:lvl4pPr>
            <a:lvl5pPr lvl="4" algn="r">
              <a:spcBef>
                <a:spcPts val="0"/>
              </a:spcBef>
              <a:buNone/>
              <a:defRPr sz="1000">
                <a:solidFill>
                  <a:schemeClr val="accent1"/>
                </a:solidFill>
                <a:latin typeface="Source Code Pro"/>
                <a:ea typeface="Source Code Pro"/>
                <a:cs typeface="Source Code Pro"/>
                <a:sym typeface="Source Code Pro"/>
              </a:defRPr>
            </a:lvl5pPr>
            <a:lvl6pPr lvl="5" algn="r">
              <a:spcBef>
                <a:spcPts val="0"/>
              </a:spcBef>
              <a:buNone/>
              <a:defRPr sz="1000">
                <a:solidFill>
                  <a:schemeClr val="accent1"/>
                </a:solidFill>
                <a:latin typeface="Source Code Pro"/>
                <a:ea typeface="Source Code Pro"/>
                <a:cs typeface="Source Code Pro"/>
                <a:sym typeface="Source Code Pro"/>
              </a:defRPr>
            </a:lvl6pPr>
            <a:lvl7pPr lvl="6" algn="r">
              <a:spcBef>
                <a:spcPts val="0"/>
              </a:spcBef>
              <a:buNone/>
              <a:defRPr sz="1000">
                <a:solidFill>
                  <a:schemeClr val="accent1"/>
                </a:solidFill>
                <a:latin typeface="Source Code Pro"/>
                <a:ea typeface="Source Code Pro"/>
                <a:cs typeface="Source Code Pro"/>
                <a:sym typeface="Source Code Pro"/>
              </a:defRPr>
            </a:lvl7pPr>
            <a:lvl8pPr lvl="7" algn="r">
              <a:spcBef>
                <a:spcPts val="0"/>
              </a:spcBef>
              <a:buNone/>
              <a:defRPr sz="1000">
                <a:solidFill>
                  <a:schemeClr val="accent1"/>
                </a:solidFill>
                <a:latin typeface="Source Code Pro"/>
                <a:ea typeface="Source Code Pro"/>
                <a:cs typeface="Source Code Pro"/>
                <a:sym typeface="Source Code Pro"/>
              </a:defRPr>
            </a:lvl8pPr>
            <a:lvl9pPr lvl="8" algn="r">
              <a:spcBef>
                <a:spcPts val="0"/>
              </a:spcBef>
              <a:buNone/>
              <a:defRPr sz="1000">
                <a:solidFill>
                  <a:schemeClr val="accent1"/>
                </a:solidFill>
                <a:latin typeface="Source Code Pro"/>
                <a:ea typeface="Source Code Pro"/>
                <a:cs typeface="Source Code Pro"/>
                <a:sym typeface="Source Code Pro"/>
              </a:defRPr>
            </a:lvl9pPr>
          </a:lstStyle>
          <a:p>
            <a:pPr marL="0" lvl="0" indent="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s"/>
              <a:t>GRaN RETO FINAL:APLICACIÓN</a:t>
            </a:r>
            <a:endParaRPr/>
          </a:p>
        </p:txBody>
      </p:sp>
      <p:sp>
        <p:nvSpPr>
          <p:cNvPr id="57" name="Shape 57"/>
          <p:cNvSpPr txBox="1">
            <a:spLocks noGrp="1"/>
          </p:cNvSpPr>
          <p:nvPr>
            <p:ph type="subTitle" idx="1"/>
          </p:nvPr>
        </p:nvSpPr>
        <p:spPr>
          <a:xfrm>
            <a:off x="311700" y="3552100"/>
            <a:ext cx="8520600" cy="139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a:t>David Izkara</a:t>
            </a:r>
            <a:endParaRPr/>
          </a:p>
          <a:p>
            <a:pPr marL="0" lvl="0" indent="0">
              <a:spcBef>
                <a:spcPts val="0"/>
              </a:spcBef>
              <a:spcAft>
                <a:spcPts val="0"/>
              </a:spcAft>
              <a:buNone/>
            </a:pPr>
            <a:r>
              <a:rPr lang="es"/>
              <a:t>Izaskun Boada</a:t>
            </a:r>
            <a:endParaRPr/>
          </a:p>
          <a:p>
            <a:pPr marL="0" lvl="0" indent="0">
              <a:spcBef>
                <a:spcPts val="0"/>
              </a:spcBef>
              <a:spcAft>
                <a:spcPts val="0"/>
              </a:spcAft>
              <a:buNone/>
            </a:pPr>
            <a:r>
              <a:rPr lang="es"/>
              <a:t>Leire Gomez</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9512" y="123478"/>
            <a:ext cx="8784976" cy="977162"/>
          </a:xfrm>
          <a:noFill/>
        </p:spPr>
        <p:txBody>
          <a:bodyPr/>
          <a:lstStyle/>
          <a:p>
            <a:r>
              <a:rPr lang="es-ES" dirty="0" smtClean="0"/>
              <a:t>Aplicación para la evaluación de retos</a:t>
            </a:r>
            <a:endParaRPr lang="es-ES" dirty="0"/>
          </a:p>
        </p:txBody>
      </p:sp>
      <p:pic>
        <p:nvPicPr>
          <p:cNvPr id="5124" name="Picture 4" descr="C:\Users\admin\Pictures\imagenesppt\web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1324222"/>
            <a:ext cx="2169926" cy="3661751"/>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admin\Pictures\imagenesppt\web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98854"/>
            <a:ext cx="2235799" cy="3646252"/>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113910" y="2110085"/>
            <a:ext cx="2916183" cy="1754326"/>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s-E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Versión </a:t>
            </a:r>
          </a:p>
          <a:p>
            <a:pPr algn="ctr"/>
            <a:r>
              <a:rPr lang="es-E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Móvil</a:t>
            </a:r>
            <a:endParaRPr lang="es-E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2018270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96532" y="152548"/>
            <a:ext cx="8784976" cy="977162"/>
          </a:xfrm>
          <a:noFill/>
        </p:spPr>
        <p:txBody>
          <a:bodyPr/>
          <a:lstStyle/>
          <a:p>
            <a:r>
              <a:rPr lang="es-ES" dirty="0" smtClean="0"/>
              <a:t>Aplicación para la evaluación de retos</a:t>
            </a:r>
            <a:endParaRPr lang="es-ES" dirty="0"/>
          </a:p>
        </p:txBody>
      </p:sp>
      <p:sp>
        <p:nvSpPr>
          <p:cNvPr id="2" name="1 Rectángulo"/>
          <p:cNvSpPr/>
          <p:nvPr/>
        </p:nvSpPr>
        <p:spPr>
          <a:xfrm>
            <a:off x="3419871" y="1347614"/>
            <a:ext cx="2338297" cy="2062103"/>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s-ES" sz="32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Versión </a:t>
            </a:r>
          </a:p>
          <a:p>
            <a:pPr algn="ctr"/>
            <a:r>
              <a:rPr lang="es-ES" sz="32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Tablet</a:t>
            </a:r>
          </a:p>
          <a:p>
            <a:pPr algn="ctr"/>
            <a:r>
              <a:rPr lang="es-ES" sz="32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Y</a:t>
            </a:r>
          </a:p>
          <a:p>
            <a:pPr algn="ctr"/>
            <a:r>
              <a:rPr lang="es-ES" sz="32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Escritorio</a:t>
            </a:r>
            <a:endParaRPr lang="es-ES" sz="32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pic>
        <p:nvPicPr>
          <p:cNvPr id="6" name="Picture 2" descr="C:\Users\admin\Pictures\imagenesppt\web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94" y="1779661"/>
            <a:ext cx="3220670" cy="30976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admin\Pictures\imagenesppt\web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958" y="1707655"/>
            <a:ext cx="3235197" cy="326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441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51520" y="195486"/>
            <a:ext cx="7538134" cy="893272"/>
          </a:xfrm>
        </p:spPr>
        <p:txBody>
          <a:bodyPr/>
          <a:lstStyle/>
          <a:p>
            <a:r>
              <a:rPr lang="es-ES" dirty="0" smtClean="0"/>
              <a:t>Conclusiones del reto final</a:t>
            </a:r>
            <a:endParaRPr lang="es-ES" dirty="0"/>
          </a:p>
        </p:txBody>
      </p:sp>
      <p:sp>
        <p:nvSpPr>
          <p:cNvPr id="2" name="1 CuadroTexto"/>
          <p:cNvSpPr txBox="1"/>
          <p:nvPr/>
        </p:nvSpPr>
        <p:spPr>
          <a:xfrm>
            <a:off x="395536" y="1491630"/>
            <a:ext cx="8352928" cy="3108543"/>
          </a:xfrm>
          <a:prstGeom prst="rect">
            <a:avLst/>
          </a:prstGeom>
          <a:noFill/>
        </p:spPr>
        <p:txBody>
          <a:bodyPr wrap="square" rtlCol="0">
            <a:spAutoFit/>
          </a:bodyPr>
          <a:lstStyle/>
          <a:p>
            <a:pPr marL="342900" indent="-342900">
              <a:buFont typeface="Arial" panose="020B0604020202020204" pitchFamily="34" charset="0"/>
              <a:buChar char="•"/>
            </a:pPr>
            <a:r>
              <a:rPr lang="es-ES" dirty="0" smtClean="0"/>
              <a:t>Trabajar en equipo trae algunas ventajas que hemos comprobado por nosotros mismos:</a:t>
            </a:r>
          </a:p>
          <a:p>
            <a:endParaRPr lang="es-ES" dirty="0" smtClean="0"/>
          </a:p>
          <a:p>
            <a:pPr marL="627063" lvl="7" indent="-342900">
              <a:buFont typeface="Courier New" panose="02070309020205020404" pitchFamily="49" charset="0"/>
              <a:buChar char="o"/>
            </a:pPr>
            <a:r>
              <a:rPr lang="es-ES" dirty="0" smtClean="0"/>
              <a:t>Permite desarrollar habilidades sociales de comunicación</a:t>
            </a:r>
          </a:p>
          <a:p>
            <a:pPr marL="284163" lvl="7"/>
            <a:endParaRPr lang="es-ES" dirty="0" smtClean="0"/>
          </a:p>
          <a:p>
            <a:pPr marL="627063" lvl="7" indent="-342900">
              <a:buFont typeface="Courier New" panose="02070309020205020404" pitchFamily="49" charset="0"/>
              <a:buChar char="o"/>
            </a:pPr>
            <a:r>
              <a:rPr lang="es-ES" dirty="0" smtClean="0"/>
              <a:t>Permite desarrollar habilidades sociales de liderazgo</a:t>
            </a:r>
          </a:p>
          <a:p>
            <a:pPr marL="284163" lvl="7"/>
            <a:endParaRPr lang="es-ES" dirty="0" smtClean="0"/>
          </a:p>
          <a:p>
            <a:pPr marL="627063" lvl="7" indent="-342900">
              <a:buFont typeface="Courier New" panose="02070309020205020404" pitchFamily="49" charset="0"/>
              <a:buChar char="o"/>
            </a:pPr>
            <a:r>
              <a:rPr lang="es-ES" dirty="0" smtClean="0"/>
              <a:t>Permite desarrollar habilidades de relaciones interpersonales</a:t>
            </a:r>
          </a:p>
          <a:p>
            <a:pPr marL="284163" lvl="7"/>
            <a:endParaRPr lang="es-ES" dirty="0" smtClean="0"/>
          </a:p>
          <a:p>
            <a:pPr marL="627063" lvl="7" indent="-342900">
              <a:buFont typeface="Courier New" panose="02070309020205020404" pitchFamily="49" charset="0"/>
              <a:buChar char="o"/>
            </a:pPr>
            <a:r>
              <a:rPr lang="es-ES" dirty="0" smtClean="0"/>
              <a:t>Nos permite compartir responsabilidades y se unen capacidades complementarias</a:t>
            </a:r>
          </a:p>
          <a:p>
            <a:pPr marL="284163" lvl="7"/>
            <a:endParaRPr lang="es-ES" dirty="0" smtClean="0"/>
          </a:p>
          <a:p>
            <a:pPr marL="627063" lvl="7" indent="-342900">
              <a:buFont typeface="Courier New" panose="02070309020205020404" pitchFamily="49" charset="0"/>
              <a:buChar char="o"/>
            </a:pPr>
            <a:r>
              <a:rPr lang="es-ES" dirty="0" smtClean="0"/>
              <a:t>Es necesario tener una buena </a:t>
            </a:r>
            <a:r>
              <a:rPr lang="es-ES" smtClean="0"/>
              <a:t>organización grupal</a:t>
            </a:r>
          </a:p>
          <a:p>
            <a:pPr marL="284163" lvl="7"/>
            <a:endParaRPr lang="es-ES" dirty="0" smtClean="0"/>
          </a:p>
          <a:p>
            <a:pPr marL="342900" lvl="7" indent="-342900">
              <a:buFont typeface="Arial" panose="020B0604020202020204" pitchFamily="34" charset="0"/>
              <a:buChar char="•"/>
            </a:pPr>
            <a:r>
              <a:rPr lang="es-ES" dirty="0" smtClean="0"/>
              <a:t>Para poder desarrollar un buen trabajo en equipo debemos tener en cuenta la buena comunicación entre los miembros del equipo</a:t>
            </a:r>
            <a:endParaRPr lang="es-ES" dirty="0"/>
          </a:p>
        </p:txBody>
      </p:sp>
    </p:spTree>
    <p:extLst>
      <p:ext uri="{BB962C8B-B14F-4D97-AF65-F5344CB8AC3E}">
        <p14:creationId xmlns:p14="http://schemas.microsoft.com/office/powerpoint/2010/main" val="3382890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23478"/>
            <a:ext cx="8856984" cy="4896544"/>
          </a:xfrm>
          <a:noFill/>
        </p:spPr>
        <p:txBody>
          <a:bodyPr anchor="t"/>
          <a:lstStyle/>
          <a:p>
            <a:pPr algn="l"/>
            <a:r>
              <a:rPr lang="es-ES" dirty="0" smtClean="0"/>
              <a:t>Índice</a:t>
            </a:r>
            <a:br>
              <a:rPr lang="es-ES" dirty="0" smtClean="0"/>
            </a:br>
            <a:r>
              <a:rPr lang="es-ES" sz="3600" dirty="0" smtClean="0"/>
              <a:t>1. Descripción del reto</a:t>
            </a:r>
            <a:br>
              <a:rPr lang="es-ES" sz="3600" dirty="0" smtClean="0"/>
            </a:br>
            <a:r>
              <a:rPr lang="es-ES" sz="3600" dirty="0" smtClean="0"/>
              <a:t>2. Componentes del equipo y funciones asignadas</a:t>
            </a:r>
            <a:br>
              <a:rPr lang="es-ES" sz="3600" dirty="0" smtClean="0"/>
            </a:br>
            <a:r>
              <a:rPr lang="es-ES" sz="3600" dirty="0" smtClean="0"/>
              <a:t>3. Beneficio</a:t>
            </a:r>
            <a:br>
              <a:rPr lang="es-ES" sz="3600" dirty="0" smtClean="0"/>
            </a:br>
            <a:r>
              <a:rPr lang="es-ES" sz="3600" dirty="0" smtClean="0"/>
              <a:t>4. Problemas</a:t>
            </a:r>
            <a:br>
              <a:rPr lang="es-ES" sz="3600" dirty="0" smtClean="0"/>
            </a:br>
            <a:r>
              <a:rPr lang="es-ES" sz="3600" dirty="0" smtClean="0"/>
              <a:t>5. Parámetros</a:t>
            </a:r>
            <a:br>
              <a:rPr lang="es-ES" sz="3600" dirty="0" smtClean="0"/>
            </a:br>
            <a:r>
              <a:rPr lang="es-ES" sz="3600" dirty="0" smtClean="0"/>
              <a:t>6. Aplicación para evaluar retos</a:t>
            </a:r>
            <a:br>
              <a:rPr lang="es-ES" sz="3600" dirty="0" smtClean="0"/>
            </a:br>
            <a:r>
              <a:rPr lang="es-ES" sz="3600" dirty="0" smtClean="0"/>
              <a:t>7. Conclusiones del reto final</a:t>
            </a:r>
            <a:endParaRPr lang="es-ES" sz="3600" dirty="0"/>
          </a:p>
        </p:txBody>
      </p:sp>
    </p:spTree>
    <p:extLst>
      <p:ext uri="{BB962C8B-B14F-4D97-AF65-F5344CB8AC3E}">
        <p14:creationId xmlns:p14="http://schemas.microsoft.com/office/powerpoint/2010/main" val="841741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pPr algn="l"/>
            <a:r>
              <a:rPr lang="es-ES" sz="3600" dirty="0" smtClean="0"/>
              <a:t>Descripción del reto</a:t>
            </a:r>
            <a:endParaRPr lang="es-ES" sz="3600" dirty="0"/>
          </a:p>
        </p:txBody>
      </p:sp>
      <p:sp>
        <p:nvSpPr>
          <p:cNvPr id="4" name="3 Marcador de texto"/>
          <p:cNvSpPr>
            <a:spLocks noGrp="1"/>
          </p:cNvSpPr>
          <p:nvPr>
            <p:ph type="body" idx="1"/>
          </p:nvPr>
        </p:nvSpPr>
        <p:spPr>
          <a:xfrm>
            <a:off x="323528" y="1275606"/>
            <a:ext cx="8520600" cy="3340200"/>
          </a:xfrm>
        </p:spPr>
        <p:txBody>
          <a:bodyPr/>
          <a:lstStyle/>
          <a:p>
            <a:pPr marL="114300" indent="0" algn="ctr">
              <a:buNone/>
            </a:pPr>
            <a:r>
              <a:rPr lang="es-ES" dirty="0">
                <a:latin typeface="Calibri Light" panose="020F0302020204030204" pitchFamily="34" charset="0"/>
              </a:rPr>
              <a:t>El instituto CIFP </a:t>
            </a:r>
            <a:r>
              <a:rPr lang="es-ES" dirty="0" err="1">
                <a:latin typeface="Calibri Light" panose="020F0302020204030204" pitchFamily="34" charset="0"/>
              </a:rPr>
              <a:t>txurdinaga</a:t>
            </a:r>
            <a:r>
              <a:rPr lang="es-ES" dirty="0">
                <a:latin typeface="Calibri Light" panose="020F0302020204030204" pitchFamily="34" charset="0"/>
              </a:rPr>
              <a:t> LHII, desde el curso 2015-16, está impartiendo sus cursos mediante metodología </a:t>
            </a:r>
            <a:r>
              <a:rPr lang="es-ES" dirty="0" err="1">
                <a:latin typeface="Calibri Light" panose="020F0302020204030204" pitchFamily="34" charset="0"/>
              </a:rPr>
              <a:t>ethazi</a:t>
            </a:r>
            <a:r>
              <a:rPr lang="es-ES" dirty="0">
                <a:latin typeface="Calibri Light" panose="020F0302020204030204" pitchFamily="34" charset="0"/>
              </a:rPr>
              <a:t>.</a:t>
            </a:r>
            <a:br>
              <a:rPr lang="es-ES" dirty="0">
                <a:latin typeface="Calibri Light" panose="020F0302020204030204" pitchFamily="34" charset="0"/>
              </a:rPr>
            </a:br>
            <a:r>
              <a:rPr lang="es-ES" dirty="0">
                <a:latin typeface="Calibri Light" panose="020F0302020204030204" pitchFamily="34" charset="0"/>
              </a:rPr>
              <a:t>El producto que tenemos que conseguir es una APLICACIÓN WEB con DOCUMENTACIÓN DETALLADA que permita evaluar los retos del instituto, de tal forma que una vez introducidos los ciclos, profesores, cursos, retos, alumnos, rúbricas y pesos de dichas rúbricas sobre la nota final, me obtenga la nota de un alumno/a en un reto.</a:t>
            </a:r>
            <a:endParaRPr lang="es-ES" dirty="0"/>
          </a:p>
        </p:txBody>
      </p:sp>
    </p:spTree>
    <p:extLst>
      <p:ext uri="{BB962C8B-B14F-4D97-AF65-F5344CB8AC3E}">
        <p14:creationId xmlns:p14="http://schemas.microsoft.com/office/powerpoint/2010/main" val="1328237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0538"/>
            <a:ext cx="8520600" cy="801000"/>
          </a:xfrm>
        </p:spPr>
        <p:txBody>
          <a:bodyPr/>
          <a:lstStyle/>
          <a:p>
            <a:r>
              <a:rPr lang="es-ES" dirty="0" smtClean="0"/>
              <a:t>Componentes del equipo y sus funciones</a:t>
            </a:r>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3115132821"/>
              </p:ext>
            </p:extLst>
          </p:nvPr>
        </p:nvGraphicFramePr>
        <p:xfrm>
          <a:off x="1" y="669461"/>
          <a:ext cx="9143998" cy="4998633"/>
        </p:xfrm>
        <a:graphic>
          <a:graphicData uri="http://schemas.openxmlformats.org/drawingml/2006/table">
            <a:tbl>
              <a:tblPr/>
              <a:tblGrid>
                <a:gridCol w="2694469"/>
                <a:gridCol w="3927047"/>
                <a:gridCol w="2522482"/>
              </a:tblGrid>
              <a:tr h="224468">
                <a:tc>
                  <a:txBody>
                    <a:bodyPr/>
                    <a:lstStyle/>
                    <a:p>
                      <a:pPr algn="ctr" rtl="0" fontAlgn="ctr">
                        <a:spcBef>
                          <a:spcPts val="0"/>
                        </a:spcBef>
                        <a:spcAft>
                          <a:spcPts val="0"/>
                        </a:spcAft>
                      </a:pPr>
                      <a:r>
                        <a:rPr lang="es-ES" sz="1100" b="1" i="0" u="none" strike="noStrike" dirty="0">
                          <a:solidFill>
                            <a:srgbClr val="000000"/>
                          </a:solidFill>
                          <a:effectLst/>
                          <a:latin typeface="Calibri Light" panose="020F0302020204030204" pitchFamily="34" charset="0"/>
                        </a:rPr>
                        <a:t>Cargo</a:t>
                      </a:r>
                      <a:endParaRPr lang="es-ES" sz="1600" dirty="0">
                        <a:effectLst/>
                        <a:latin typeface="Calibri Light" panose="020F0302020204030204" pitchFamily="34" charset="0"/>
                      </a:endParaRPr>
                    </a:p>
                  </a:txBody>
                  <a:tcPr marL="53468" marR="53468" marT="33475" marB="334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marL="107315" algn="ctr" rtl="0" fontAlgn="ctr">
                        <a:spcBef>
                          <a:spcPts val="0"/>
                        </a:spcBef>
                        <a:spcAft>
                          <a:spcPts val="0"/>
                        </a:spcAft>
                      </a:pPr>
                      <a:r>
                        <a:rPr lang="es-ES" sz="1100" b="1" i="0" u="none" strike="noStrike" dirty="0">
                          <a:solidFill>
                            <a:srgbClr val="000000"/>
                          </a:solidFill>
                          <a:effectLst/>
                          <a:latin typeface="Calibri Light" panose="020F0302020204030204" pitchFamily="34" charset="0"/>
                        </a:rPr>
                        <a:t>Funciones</a:t>
                      </a:r>
                      <a:endParaRPr lang="es-ES" sz="1600" dirty="0">
                        <a:effectLst/>
                        <a:latin typeface="Calibri Light" panose="020F0302020204030204" pitchFamily="34" charset="0"/>
                      </a:endParaRPr>
                    </a:p>
                  </a:txBody>
                  <a:tcPr marL="53468" marR="53468" marT="33475" marB="334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ctr">
                        <a:spcBef>
                          <a:spcPts val="0"/>
                        </a:spcBef>
                        <a:spcAft>
                          <a:spcPts val="0"/>
                        </a:spcAft>
                      </a:pPr>
                      <a:r>
                        <a:rPr lang="es-ES" sz="1100" b="1" i="0" u="none" strike="noStrike" dirty="0">
                          <a:solidFill>
                            <a:srgbClr val="000000"/>
                          </a:solidFill>
                          <a:effectLst/>
                          <a:latin typeface="Calibri Light" panose="020F0302020204030204" pitchFamily="34" charset="0"/>
                        </a:rPr>
                        <a:t>Nombre y apellidos</a:t>
                      </a:r>
                      <a:endParaRPr lang="es-ES" sz="1600" dirty="0">
                        <a:effectLst/>
                        <a:latin typeface="Calibri Light" panose="020F0302020204030204" pitchFamily="34" charset="0"/>
                      </a:endParaRPr>
                    </a:p>
                  </a:txBody>
                  <a:tcPr marL="53468" marR="53468" marT="33475" marB="334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1135872">
                <a:tc>
                  <a:txBody>
                    <a:bodyPr/>
                    <a:lstStyle/>
                    <a:p>
                      <a:pPr algn="ctr" rtl="0" fontAlgn="ctr">
                        <a:spcBef>
                          <a:spcPts val="0"/>
                        </a:spcBef>
                        <a:spcAft>
                          <a:spcPts val="0"/>
                        </a:spcAft>
                      </a:pPr>
                      <a:r>
                        <a:rPr lang="es-ES" sz="1200" b="0" i="0" u="none" strike="noStrike" dirty="0">
                          <a:solidFill>
                            <a:srgbClr val="000000"/>
                          </a:solidFill>
                          <a:effectLst/>
                          <a:latin typeface="Calibri Light" panose="020F0302020204030204" pitchFamily="34" charset="0"/>
                        </a:rPr>
                        <a:t>Coordinador/a</a:t>
                      </a:r>
                      <a:endParaRPr lang="es-ES" sz="1200" dirty="0">
                        <a:effectLst/>
                        <a:latin typeface="Calibri Light" panose="020F0302020204030204" pitchFamily="34" charset="0"/>
                      </a:endParaRPr>
                    </a:p>
                    <a:p>
                      <a:pPr algn="ctr" rtl="0" fontAlgn="ctr">
                        <a:spcBef>
                          <a:spcPts val="0"/>
                        </a:spcBef>
                        <a:spcAft>
                          <a:spcPts val="0"/>
                        </a:spcAft>
                      </a:pPr>
                      <a:r>
                        <a:rPr lang="es-ES" sz="1200" b="0" i="0" u="none" strike="noStrike" dirty="0" err="1">
                          <a:solidFill>
                            <a:srgbClr val="000000"/>
                          </a:solidFill>
                          <a:effectLst/>
                          <a:latin typeface="Calibri Light" panose="020F0302020204030204" pitchFamily="34" charset="0"/>
                        </a:rPr>
                        <a:t>Koordinatzailea</a:t>
                      </a:r>
                      <a:endParaRPr lang="es-ES" sz="1200" dirty="0">
                        <a:effectLst/>
                        <a:latin typeface="Calibri Light" panose="020F0302020204030204" pitchFamily="34" charset="0"/>
                      </a:endParaRPr>
                    </a:p>
                    <a:p>
                      <a:pPr fontAlgn="ctr"/>
                      <a:r>
                        <a:rPr lang="es-ES" sz="1200" dirty="0">
                          <a:effectLst/>
                          <a:latin typeface="Calibri Light" panose="020F0302020204030204" pitchFamily="34" charset="0"/>
                        </a:rPr>
                        <a:t/>
                      </a:r>
                      <a:br>
                        <a:rPr lang="es-ES" sz="1200" dirty="0">
                          <a:effectLst/>
                          <a:latin typeface="Calibri Light" panose="020F0302020204030204" pitchFamily="34" charset="0"/>
                        </a:rPr>
                      </a:br>
                      <a:endParaRPr lang="es-ES" sz="1200" dirty="0">
                        <a:effectLst/>
                        <a:latin typeface="Calibri Light" panose="020F0302020204030204" pitchFamily="34" charset="0"/>
                      </a:endParaRPr>
                    </a:p>
                  </a:txBody>
                  <a:tcPr marL="53468" marR="53468" marT="33475" marB="334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a:buChar char="•"/>
                      </a:pPr>
                      <a:r>
                        <a:rPr lang="es-ES" sz="1200" b="0" i="0" u="none" strike="noStrike" dirty="0">
                          <a:solidFill>
                            <a:srgbClr val="000000"/>
                          </a:solidFill>
                          <a:effectLst/>
                          <a:latin typeface="Calibri Light" panose="020F0302020204030204" pitchFamily="34" charset="0"/>
                        </a:rPr>
                        <a:t>Asegurarse de que cada componente del equipo cumpla con su tarea de forma efectiva</a:t>
                      </a:r>
                    </a:p>
                    <a:p>
                      <a:pPr algn="just" rtl="0" fontAlgn="base">
                        <a:spcBef>
                          <a:spcPts val="0"/>
                        </a:spcBef>
                        <a:spcAft>
                          <a:spcPts val="0"/>
                        </a:spcAft>
                        <a:buFont typeface="Arial"/>
                        <a:buChar char="•"/>
                      </a:pPr>
                      <a:r>
                        <a:rPr lang="es-ES" sz="1200" b="0" i="0" u="none" strike="noStrike" dirty="0">
                          <a:solidFill>
                            <a:srgbClr val="000000"/>
                          </a:solidFill>
                          <a:effectLst/>
                          <a:latin typeface="Calibri Light" panose="020F0302020204030204" pitchFamily="34" charset="0"/>
                        </a:rPr>
                        <a:t>Controlar la planificación</a:t>
                      </a:r>
                    </a:p>
                    <a:p>
                      <a:pPr algn="just" rtl="0" fontAlgn="base">
                        <a:spcBef>
                          <a:spcPts val="0"/>
                        </a:spcBef>
                        <a:spcAft>
                          <a:spcPts val="0"/>
                        </a:spcAft>
                        <a:buFont typeface="Arial"/>
                        <a:buChar char="•"/>
                      </a:pPr>
                      <a:r>
                        <a:rPr lang="es-ES" sz="1200" b="0" i="0" u="none" strike="noStrike" dirty="0">
                          <a:solidFill>
                            <a:srgbClr val="000000"/>
                          </a:solidFill>
                          <a:effectLst/>
                          <a:latin typeface="Calibri Light" panose="020F0302020204030204" pitchFamily="34" charset="0"/>
                        </a:rPr>
                        <a:t>Tratar de que se resuelvan los problemas que puedan aparecer</a:t>
                      </a:r>
                    </a:p>
                    <a:p>
                      <a:pPr algn="just" rtl="0" fontAlgn="base">
                        <a:spcBef>
                          <a:spcPts val="0"/>
                        </a:spcBef>
                        <a:spcAft>
                          <a:spcPts val="0"/>
                        </a:spcAft>
                        <a:buFont typeface="Arial"/>
                        <a:buChar char="•"/>
                      </a:pPr>
                      <a:r>
                        <a:rPr lang="es-ES" sz="1200" b="0" i="0" u="none" strike="noStrike" dirty="0">
                          <a:solidFill>
                            <a:srgbClr val="000000"/>
                          </a:solidFill>
                          <a:effectLst/>
                          <a:latin typeface="Calibri Light" panose="020F0302020204030204" pitchFamily="34" charset="0"/>
                        </a:rPr>
                        <a:t>Potenciar un buen clima de trabajo</a:t>
                      </a:r>
                    </a:p>
                    <a:p>
                      <a:pPr rtl="0" fontAlgn="base">
                        <a:spcBef>
                          <a:spcPts val="0"/>
                        </a:spcBef>
                        <a:spcAft>
                          <a:spcPts val="0"/>
                        </a:spcAft>
                        <a:buFont typeface="Arial"/>
                        <a:buChar char="•"/>
                      </a:pPr>
                      <a:r>
                        <a:rPr lang="es-ES" sz="1200" b="0" i="0" u="none" strike="noStrike" dirty="0">
                          <a:solidFill>
                            <a:srgbClr val="000000"/>
                          </a:solidFill>
                          <a:effectLst/>
                          <a:latin typeface="Calibri Light" panose="020F0302020204030204" pitchFamily="34" charset="0"/>
                        </a:rPr>
                        <a:t>Dar aviso en caso de darse un problema que no pueda ayudar a resolver.</a:t>
                      </a:r>
                    </a:p>
                  </a:txBody>
                  <a:tcPr marL="53468" marR="53468" marT="33475" marB="334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s-ES" sz="1200" b="0" i="0" u="none" strike="noStrike" dirty="0">
                          <a:solidFill>
                            <a:srgbClr val="000000"/>
                          </a:solidFill>
                          <a:effectLst/>
                          <a:latin typeface="Calibri Light" panose="020F0302020204030204" pitchFamily="34" charset="0"/>
                        </a:rPr>
                        <a:t>David Izcara</a:t>
                      </a:r>
                      <a:endParaRPr lang="es-ES" sz="1200" dirty="0">
                        <a:effectLst/>
                        <a:latin typeface="Calibri Light" panose="020F0302020204030204" pitchFamily="34" charset="0"/>
                      </a:endParaRPr>
                    </a:p>
                  </a:txBody>
                  <a:tcPr marL="53468" marR="53468" marT="33475" marB="334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5593">
                <a:tc>
                  <a:txBody>
                    <a:bodyPr/>
                    <a:lstStyle/>
                    <a:p>
                      <a:pPr algn="ctr" rtl="0" fontAlgn="ctr">
                        <a:spcBef>
                          <a:spcPts val="0"/>
                        </a:spcBef>
                        <a:spcAft>
                          <a:spcPts val="0"/>
                        </a:spcAft>
                      </a:pPr>
                      <a:r>
                        <a:rPr lang="es-ES" sz="1200" b="0" i="0" u="none" strike="noStrike" dirty="0">
                          <a:solidFill>
                            <a:srgbClr val="000000"/>
                          </a:solidFill>
                          <a:effectLst/>
                          <a:latin typeface="Calibri Light" panose="020F0302020204030204" pitchFamily="34" charset="0"/>
                        </a:rPr>
                        <a:t>Responsable de Material</a:t>
                      </a:r>
                      <a:endParaRPr lang="es-ES" sz="1200" dirty="0">
                        <a:effectLst/>
                        <a:latin typeface="Calibri Light" panose="020F0302020204030204" pitchFamily="34" charset="0"/>
                      </a:endParaRPr>
                    </a:p>
                    <a:p>
                      <a:pPr algn="ctr" rtl="0" fontAlgn="ctr">
                        <a:spcBef>
                          <a:spcPts val="0"/>
                        </a:spcBef>
                        <a:spcAft>
                          <a:spcPts val="0"/>
                        </a:spcAft>
                      </a:pPr>
                      <a:r>
                        <a:rPr lang="es-ES" sz="1200" b="0" i="0" u="none" strike="noStrike" dirty="0" err="1">
                          <a:solidFill>
                            <a:srgbClr val="000000"/>
                          </a:solidFill>
                          <a:effectLst/>
                          <a:latin typeface="Calibri Light" panose="020F0302020204030204" pitchFamily="34" charset="0"/>
                        </a:rPr>
                        <a:t>Materiala</a:t>
                      </a:r>
                      <a:r>
                        <a:rPr lang="es-ES" sz="1200" b="0" i="0" u="none" strike="noStrike" dirty="0">
                          <a:solidFill>
                            <a:srgbClr val="000000"/>
                          </a:solidFill>
                          <a:effectLst/>
                          <a:latin typeface="Calibri Light" panose="020F0302020204030204" pitchFamily="34" charset="0"/>
                        </a:rPr>
                        <a:t> </a:t>
                      </a:r>
                      <a:r>
                        <a:rPr lang="es-ES" sz="1200" b="0" i="0" u="none" strike="noStrike" dirty="0" err="1">
                          <a:solidFill>
                            <a:srgbClr val="000000"/>
                          </a:solidFill>
                          <a:effectLst/>
                          <a:latin typeface="Calibri Light" panose="020F0302020204030204" pitchFamily="34" charset="0"/>
                        </a:rPr>
                        <a:t>arduraduna</a:t>
                      </a:r>
                      <a:r>
                        <a:rPr lang="es-ES" sz="1200" b="0" i="0" u="none" strike="noStrike" dirty="0">
                          <a:solidFill>
                            <a:srgbClr val="000000"/>
                          </a:solidFill>
                          <a:effectLst/>
                          <a:latin typeface="Calibri Light" panose="020F0302020204030204" pitchFamily="34" charset="0"/>
                        </a:rPr>
                        <a:t> </a:t>
                      </a:r>
                      <a:endParaRPr lang="es-ES" sz="1200" dirty="0">
                        <a:effectLst/>
                        <a:latin typeface="Calibri Light" panose="020F0302020204030204" pitchFamily="34" charset="0"/>
                      </a:endParaRPr>
                    </a:p>
                    <a:p>
                      <a:pPr fontAlgn="ctr"/>
                      <a:r>
                        <a:rPr lang="es-ES" sz="1200" dirty="0">
                          <a:effectLst/>
                          <a:latin typeface="Calibri Light" panose="020F0302020204030204" pitchFamily="34" charset="0"/>
                        </a:rPr>
                        <a:t/>
                      </a:r>
                      <a:br>
                        <a:rPr lang="es-ES" sz="1200" dirty="0">
                          <a:effectLst/>
                          <a:latin typeface="Calibri Light" panose="020F0302020204030204" pitchFamily="34" charset="0"/>
                        </a:rPr>
                      </a:br>
                      <a:endParaRPr lang="es-ES" sz="1200" dirty="0">
                        <a:effectLst/>
                        <a:latin typeface="Calibri Light" panose="020F0302020204030204" pitchFamily="34" charset="0"/>
                      </a:endParaRPr>
                    </a:p>
                  </a:txBody>
                  <a:tcPr marL="46494" marR="46494" marT="46494" marB="464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a:buChar char="•"/>
                      </a:pPr>
                      <a:r>
                        <a:rPr lang="es-ES" sz="1200" b="0" i="0" u="none" strike="noStrike" dirty="0">
                          <a:solidFill>
                            <a:srgbClr val="000000"/>
                          </a:solidFill>
                          <a:effectLst/>
                          <a:latin typeface="Calibri Light" panose="020F0302020204030204" pitchFamily="34" charset="0"/>
                        </a:rPr>
                        <a:t>Comunicar al profesorado las necesidades de material, si este no está disponible.</a:t>
                      </a:r>
                    </a:p>
                    <a:p>
                      <a:pPr rtl="0" fontAlgn="base">
                        <a:spcBef>
                          <a:spcPts val="0"/>
                        </a:spcBef>
                        <a:spcAft>
                          <a:spcPts val="0"/>
                        </a:spcAft>
                        <a:buFont typeface="Arial"/>
                        <a:buChar char="•"/>
                      </a:pPr>
                      <a:r>
                        <a:rPr lang="es-ES" sz="1200" b="0" i="0" u="none" strike="noStrike" dirty="0">
                          <a:solidFill>
                            <a:srgbClr val="000000"/>
                          </a:solidFill>
                          <a:effectLst/>
                          <a:latin typeface="Calibri Light" panose="020F0302020204030204" pitchFamily="34" charset="0"/>
                        </a:rPr>
                        <a:t>Solicitar la llave del armario de material y encargarse de devolver el material al armario al finalizar la jornada.</a:t>
                      </a:r>
                    </a:p>
                  </a:txBody>
                  <a:tcPr marL="53468" marR="53468" marT="33475" marB="334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ES" sz="1200" b="0" i="0" u="none" strike="noStrike" dirty="0" smtClean="0">
                          <a:solidFill>
                            <a:srgbClr val="000000"/>
                          </a:solidFill>
                          <a:effectLst/>
                          <a:latin typeface="Calibri Light" panose="020F0302020204030204" pitchFamily="34" charset="0"/>
                        </a:rPr>
                        <a:t>Izaskun Boada</a:t>
                      </a:r>
                      <a:endParaRPr lang="es-ES" sz="1200" dirty="0">
                        <a:effectLst/>
                        <a:latin typeface="Calibri Light" panose="020F0302020204030204" pitchFamily="34" charset="0"/>
                      </a:endParaRPr>
                    </a:p>
                  </a:txBody>
                  <a:tcPr marL="53468" marR="53468" marT="33475" marB="3347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6279">
                <a:tc>
                  <a:txBody>
                    <a:bodyPr/>
                    <a:lstStyle/>
                    <a:p>
                      <a:pPr algn="ctr" rtl="0" fontAlgn="ctr">
                        <a:spcBef>
                          <a:spcPts val="0"/>
                        </a:spcBef>
                        <a:spcAft>
                          <a:spcPts val="0"/>
                        </a:spcAft>
                      </a:pPr>
                      <a:r>
                        <a:rPr lang="es-ES" sz="1200" b="0" i="0" u="none" strike="noStrike">
                          <a:solidFill>
                            <a:srgbClr val="000000"/>
                          </a:solidFill>
                          <a:effectLst/>
                          <a:latin typeface="Calibri Light" panose="020F0302020204030204" pitchFamily="34" charset="0"/>
                        </a:rPr>
                        <a:t>Secretario/a</a:t>
                      </a:r>
                      <a:endParaRPr lang="es-ES" sz="1200">
                        <a:effectLst/>
                        <a:latin typeface="Calibri Light" panose="020F0302020204030204" pitchFamily="34" charset="0"/>
                      </a:endParaRPr>
                    </a:p>
                    <a:p>
                      <a:pPr algn="ctr" rtl="0" fontAlgn="ctr">
                        <a:spcBef>
                          <a:spcPts val="0"/>
                        </a:spcBef>
                        <a:spcAft>
                          <a:spcPts val="0"/>
                        </a:spcAft>
                      </a:pPr>
                      <a:r>
                        <a:rPr lang="es-ES" sz="1200" b="0" i="0" u="none" strike="noStrike">
                          <a:solidFill>
                            <a:srgbClr val="000000"/>
                          </a:solidFill>
                          <a:effectLst/>
                          <a:latin typeface="Calibri Light" panose="020F0302020204030204" pitchFamily="34" charset="0"/>
                        </a:rPr>
                        <a:t>Idazkaria </a:t>
                      </a:r>
                      <a:endParaRPr lang="es-ES" sz="1200">
                        <a:effectLst/>
                        <a:latin typeface="Calibri Light" panose="020F0302020204030204" pitchFamily="34" charset="0"/>
                      </a:endParaRPr>
                    </a:p>
                    <a:p>
                      <a:pPr fontAlgn="ctr"/>
                      <a:r>
                        <a:rPr lang="es-ES" sz="1200">
                          <a:effectLst/>
                          <a:latin typeface="Calibri Light" panose="020F0302020204030204" pitchFamily="34" charset="0"/>
                        </a:rPr>
                        <a:t/>
                      </a:r>
                      <a:br>
                        <a:rPr lang="es-ES" sz="1200">
                          <a:effectLst/>
                          <a:latin typeface="Calibri Light" panose="020F0302020204030204" pitchFamily="34" charset="0"/>
                        </a:rPr>
                      </a:br>
                      <a:endParaRPr lang="es-ES" sz="1200">
                        <a:effectLst/>
                        <a:latin typeface="Calibri Light" panose="020F0302020204030204" pitchFamily="34" charset="0"/>
                      </a:endParaRPr>
                    </a:p>
                  </a:txBody>
                  <a:tcPr marL="46494" marR="46494" marT="46494" marB="464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rtl="0" fontAlgn="base">
                        <a:spcBef>
                          <a:spcPts val="0"/>
                        </a:spcBef>
                        <a:spcAft>
                          <a:spcPts val="0"/>
                        </a:spcAft>
                        <a:buFont typeface="Arial"/>
                        <a:buChar char="•"/>
                      </a:pPr>
                      <a:r>
                        <a:rPr lang="es-ES" sz="1200" b="0" i="0" u="none" strike="noStrike" dirty="0">
                          <a:solidFill>
                            <a:srgbClr val="000000"/>
                          </a:solidFill>
                          <a:effectLst/>
                          <a:latin typeface="Calibri Light" panose="020F0302020204030204" pitchFamily="34" charset="0"/>
                        </a:rPr>
                        <a:t>Encargado de recoger la información y completar los escritos necesarios (por ejemplo este documento)</a:t>
                      </a:r>
                    </a:p>
                    <a:p>
                      <a:pPr rtl="0" fontAlgn="base">
                        <a:spcBef>
                          <a:spcPts val="0"/>
                        </a:spcBef>
                        <a:spcAft>
                          <a:spcPts val="0"/>
                        </a:spcAft>
                        <a:buFont typeface="Arial"/>
                        <a:buChar char="•"/>
                      </a:pPr>
                      <a:r>
                        <a:rPr lang="es-ES" sz="1200" b="0" i="0" u="none" strike="noStrike" dirty="0">
                          <a:solidFill>
                            <a:srgbClr val="000000"/>
                          </a:solidFill>
                          <a:effectLst/>
                          <a:latin typeface="Calibri Light" panose="020F0302020204030204" pitchFamily="34" charset="0"/>
                        </a:rPr>
                        <a:t>Cuando el profesorado requiera de la participación de todos los equipos en alguna actividad o par alguna aclaración, el secretario o secretaria será quien acudirá.</a:t>
                      </a:r>
                    </a:p>
                    <a:p>
                      <a:pPr fontAlgn="t"/>
                      <a:r>
                        <a:rPr lang="es-ES" sz="1200" dirty="0">
                          <a:effectLst/>
                          <a:latin typeface="Calibri Light" panose="020F0302020204030204" pitchFamily="34" charset="0"/>
                        </a:rPr>
                        <a:t/>
                      </a:r>
                      <a:br>
                        <a:rPr lang="es-ES" sz="1200" dirty="0">
                          <a:effectLst/>
                          <a:latin typeface="Calibri Light" panose="020F0302020204030204" pitchFamily="34" charset="0"/>
                        </a:rPr>
                      </a:br>
                      <a:endParaRPr lang="es-ES" sz="1200" dirty="0">
                        <a:effectLst/>
                        <a:latin typeface="Calibri Light" panose="020F0302020204030204" pitchFamily="34" charset="0"/>
                      </a:endParaRPr>
                    </a:p>
                  </a:txBody>
                  <a:tcPr marL="53468" marR="53468" marT="33475" marB="334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t">
                        <a:spcBef>
                          <a:spcPts val="0"/>
                        </a:spcBef>
                        <a:spcAft>
                          <a:spcPts val="0"/>
                        </a:spcAft>
                      </a:pPr>
                      <a:r>
                        <a:rPr lang="es-ES" sz="1200" b="0" i="0" u="none" strike="noStrike" dirty="0" smtClean="0">
                          <a:solidFill>
                            <a:srgbClr val="000000"/>
                          </a:solidFill>
                          <a:effectLst/>
                          <a:latin typeface="Calibri Light" panose="020F0302020204030204" pitchFamily="34" charset="0"/>
                        </a:rPr>
                        <a:t>Leire </a:t>
                      </a:r>
                      <a:r>
                        <a:rPr lang="es-ES" sz="1200" b="0" i="0" u="none" strike="noStrike" dirty="0">
                          <a:solidFill>
                            <a:srgbClr val="000000"/>
                          </a:solidFill>
                          <a:effectLst/>
                          <a:latin typeface="Calibri Light" panose="020F0302020204030204" pitchFamily="34" charset="0"/>
                        </a:rPr>
                        <a:t>Gómez</a:t>
                      </a:r>
                      <a:endParaRPr lang="es-ES" sz="1200" dirty="0">
                        <a:effectLst/>
                        <a:latin typeface="Calibri Light" panose="020F0302020204030204" pitchFamily="34" charset="0"/>
                      </a:endParaRPr>
                    </a:p>
                  </a:txBody>
                  <a:tcPr marL="53468" marR="53468" marT="33475" marB="3347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764019">
                <a:tc>
                  <a:txBody>
                    <a:bodyPr/>
                    <a:lstStyle/>
                    <a:p>
                      <a:pPr algn="ctr" rtl="0" fontAlgn="ctr">
                        <a:spcBef>
                          <a:spcPts val="0"/>
                        </a:spcBef>
                        <a:spcAft>
                          <a:spcPts val="0"/>
                        </a:spcAft>
                      </a:pPr>
                      <a:r>
                        <a:rPr lang="es-ES" sz="1200" b="0" i="0" u="none" strike="noStrike">
                          <a:solidFill>
                            <a:srgbClr val="000000"/>
                          </a:solidFill>
                          <a:effectLst/>
                          <a:latin typeface="Calibri Light" panose="020F0302020204030204" pitchFamily="34" charset="0"/>
                        </a:rPr>
                        <a:t>Responsable de comunicación</a:t>
                      </a:r>
                      <a:endParaRPr lang="es-ES" sz="1200">
                        <a:effectLst/>
                        <a:latin typeface="Calibri Light" panose="020F0302020204030204" pitchFamily="34" charset="0"/>
                      </a:endParaRPr>
                    </a:p>
                    <a:p>
                      <a:pPr algn="ctr" rtl="0" fontAlgn="ctr">
                        <a:spcBef>
                          <a:spcPts val="0"/>
                        </a:spcBef>
                        <a:spcAft>
                          <a:spcPts val="0"/>
                        </a:spcAft>
                      </a:pPr>
                      <a:r>
                        <a:rPr lang="es-ES" sz="1200" b="0" i="0" u="none" strike="noStrike">
                          <a:solidFill>
                            <a:srgbClr val="000000"/>
                          </a:solidFill>
                          <a:effectLst/>
                          <a:latin typeface="Calibri Light" panose="020F0302020204030204" pitchFamily="34" charset="0"/>
                        </a:rPr>
                        <a:t>Komunikazio arduraduna</a:t>
                      </a:r>
                      <a:endParaRPr lang="es-ES" sz="1200">
                        <a:effectLst/>
                        <a:latin typeface="Calibri Light" panose="020F0302020204030204" pitchFamily="34" charset="0"/>
                      </a:endParaRPr>
                    </a:p>
                  </a:txBody>
                  <a:tcPr marL="46494" marR="46494" marT="46494" marB="464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rtl="0" fontAlgn="base">
                        <a:spcBef>
                          <a:spcPts val="0"/>
                        </a:spcBef>
                        <a:spcAft>
                          <a:spcPts val="0"/>
                        </a:spcAft>
                        <a:buFont typeface="Arial"/>
                        <a:buChar char="•"/>
                      </a:pPr>
                      <a:r>
                        <a:rPr lang="es-ES" sz="1200" b="0" i="0" u="none" strike="noStrike">
                          <a:solidFill>
                            <a:srgbClr val="000000"/>
                          </a:solidFill>
                          <a:effectLst/>
                          <a:latin typeface="Calibri Light" panose="020F0302020204030204" pitchFamily="34" charset="0"/>
                        </a:rPr>
                        <a:t>Comprobará, cuando se indique, que se realiza el intercambio de información entre los componentes del equipo.</a:t>
                      </a:r>
                    </a:p>
                    <a:p>
                      <a:pPr rtl="0" fontAlgn="base">
                        <a:spcBef>
                          <a:spcPts val="0"/>
                        </a:spcBef>
                        <a:spcAft>
                          <a:spcPts val="0"/>
                        </a:spcAft>
                        <a:buFont typeface="Arial"/>
                        <a:buChar char="•"/>
                      </a:pPr>
                      <a:r>
                        <a:rPr lang="es-ES" sz="1200" b="0" i="0" u="none" strike="noStrike">
                          <a:solidFill>
                            <a:srgbClr val="000000"/>
                          </a:solidFill>
                          <a:effectLst/>
                          <a:latin typeface="Calibri Light" panose="020F0302020204030204" pitchFamily="34" charset="0"/>
                        </a:rPr>
                        <a:t>Redactará el documento semanal que constata que se ha realizado dicho intercambio de información</a:t>
                      </a:r>
                    </a:p>
                  </a:txBody>
                  <a:tcPr marL="53468" marR="53468" marT="33475" marB="334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t">
                        <a:spcBef>
                          <a:spcPts val="0"/>
                        </a:spcBef>
                        <a:spcAft>
                          <a:spcPts val="0"/>
                        </a:spcAft>
                      </a:pPr>
                      <a:r>
                        <a:rPr lang="es-ES" sz="1200" dirty="0" smtClean="0">
                          <a:solidFill>
                            <a:schemeClr val="accent1"/>
                          </a:solidFill>
                          <a:effectLst/>
                          <a:latin typeface="Calibri Light" panose="020F0302020204030204" pitchFamily="34" charset="0"/>
                        </a:rPr>
                        <a:t>David Izcara</a:t>
                      </a:r>
                      <a:r>
                        <a:rPr lang="es-ES" sz="1200" baseline="0" dirty="0" smtClean="0">
                          <a:solidFill>
                            <a:schemeClr val="accent1"/>
                          </a:solidFill>
                          <a:effectLst/>
                          <a:latin typeface="Calibri Light" panose="020F0302020204030204" pitchFamily="34" charset="0"/>
                        </a:rPr>
                        <a:t> </a:t>
                      </a:r>
                    </a:p>
                    <a:p>
                      <a:pPr algn="ctr" rtl="0" fontAlgn="t">
                        <a:spcBef>
                          <a:spcPts val="0"/>
                        </a:spcBef>
                        <a:spcAft>
                          <a:spcPts val="0"/>
                        </a:spcAft>
                      </a:pPr>
                      <a:r>
                        <a:rPr lang="es-ES" sz="1200" baseline="0" dirty="0" smtClean="0">
                          <a:solidFill>
                            <a:schemeClr val="accent1"/>
                          </a:solidFill>
                          <a:effectLst/>
                          <a:latin typeface="Calibri Light" panose="020F0302020204030204" pitchFamily="34" charset="0"/>
                        </a:rPr>
                        <a:t>Izaskun Boada</a:t>
                      </a:r>
                    </a:p>
                    <a:p>
                      <a:pPr algn="ctr" rtl="0" fontAlgn="t">
                        <a:spcBef>
                          <a:spcPts val="0"/>
                        </a:spcBef>
                        <a:spcAft>
                          <a:spcPts val="0"/>
                        </a:spcAft>
                      </a:pPr>
                      <a:r>
                        <a:rPr lang="es-ES" sz="1200" baseline="0" dirty="0" smtClean="0">
                          <a:solidFill>
                            <a:schemeClr val="accent1"/>
                          </a:solidFill>
                          <a:effectLst/>
                          <a:latin typeface="Calibri Light" panose="020F0302020204030204" pitchFamily="34" charset="0"/>
                        </a:rPr>
                        <a:t>Leire Gómez</a:t>
                      </a:r>
                      <a:endParaRPr lang="es-ES" sz="1200" dirty="0">
                        <a:solidFill>
                          <a:schemeClr val="accent1"/>
                        </a:solidFill>
                        <a:effectLst/>
                        <a:latin typeface="Calibri Light" panose="020F0302020204030204" pitchFamily="34" charset="0"/>
                      </a:endParaRPr>
                    </a:p>
                  </a:txBody>
                  <a:tcPr marL="53468" marR="53468" marT="33475" marB="3347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
        <p:nvSpPr>
          <p:cNvPr id="5" name="Rectangle 1"/>
          <p:cNvSpPr>
            <a:spLocks noGrp="1" noChangeArrowheads="1"/>
          </p:cNvSpPr>
          <p:nvPr>
            <p:ph type="body"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800" b="0" i="0" u="none" strike="noStrike" cap="none" normalizeH="0" baseline="0" smtClean="0">
                <a:ln>
                  <a:noFill/>
                </a:ln>
                <a:solidFill>
                  <a:schemeClr val="tx1"/>
                </a:solidFill>
                <a:effectLst/>
                <a:latin typeface="Arial" pitchFamily="34" charset="0"/>
                <a:cs typeface="Arial" pitchFamily="34" charset="0"/>
              </a:rPr>
              <a:t/>
            </a:r>
            <a:br>
              <a:rPr kumimoji="0" lang="es-ES" altLang="es-ES" sz="1800" b="0" i="0" u="none" strike="noStrike" cap="none" normalizeH="0" baseline="0" smtClean="0">
                <a:ln>
                  <a:noFill/>
                </a:ln>
                <a:solidFill>
                  <a:schemeClr val="tx1"/>
                </a:solidFill>
                <a:effectLst/>
                <a:latin typeface="Arial" pitchFamily="34" charset="0"/>
                <a:cs typeface="Arial" pitchFamily="34" charset="0"/>
              </a:rPr>
            </a:br>
            <a:endParaRPr kumimoji="0" lang="es-ES" alt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49270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107504" y="123478"/>
            <a:ext cx="4045200" cy="878534"/>
          </a:xfrm>
        </p:spPr>
        <p:txBody>
          <a:bodyPr/>
          <a:lstStyle/>
          <a:p>
            <a:r>
              <a:rPr lang="es-ES" dirty="0" smtClean="0"/>
              <a:t>beneficios</a:t>
            </a:r>
            <a:endParaRPr lang="es-ES" dirty="0"/>
          </a:p>
        </p:txBody>
      </p:sp>
      <p:sp>
        <p:nvSpPr>
          <p:cNvPr id="7" name="6 Subtítulo"/>
          <p:cNvSpPr>
            <a:spLocks noGrp="1"/>
          </p:cNvSpPr>
          <p:nvPr>
            <p:ph type="subTitle" idx="1"/>
          </p:nvPr>
        </p:nvSpPr>
        <p:spPr>
          <a:xfrm>
            <a:off x="251520" y="1131590"/>
            <a:ext cx="4045200" cy="3816424"/>
          </a:xfrm>
        </p:spPr>
        <p:txBody>
          <a:bodyPr/>
          <a:lstStyle/>
          <a:p>
            <a:pPr lvl="0" indent="-317500" algn="l">
              <a:buClr>
                <a:srgbClr val="000000"/>
              </a:buClr>
              <a:buSzPct val="100000"/>
              <a:buFont typeface="Arial"/>
              <a:buChar char="●"/>
            </a:pPr>
            <a:r>
              <a:rPr lang="es-ES" sz="1600" dirty="0">
                <a:solidFill>
                  <a:srgbClr val="000000"/>
                </a:solidFill>
                <a:latin typeface="Arial"/>
                <a:ea typeface="Arial"/>
                <a:cs typeface="Arial"/>
                <a:sym typeface="Arial"/>
              </a:rPr>
              <a:t>Aprendemos a aprender por nuestra cuenta.</a:t>
            </a:r>
          </a:p>
          <a:p>
            <a:pPr lvl="0" algn="l"/>
            <a:r>
              <a:rPr lang="es-ES" sz="1600" dirty="0">
                <a:solidFill>
                  <a:srgbClr val="000000"/>
                </a:solidFill>
                <a:latin typeface="Arial"/>
                <a:ea typeface="Arial"/>
                <a:cs typeface="Arial"/>
                <a:sym typeface="Arial"/>
              </a:rPr>
              <a:t> </a:t>
            </a:r>
          </a:p>
          <a:p>
            <a:pPr lvl="0" algn="l">
              <a:buClr>
                <a:srgbClr val="000000"/>
              </a:buClr>
              <a:buSzPct val="100000"/>
              <a:buFont typeface="Arial"/>
              <a:buChar char="●"/>
            </a:pPr>
            <a:r>
              <a:rPr lang="es-ES" sz="1600" dirty="0">
                <a:solidFill>
                  <a:srgbClr val="000000"/>
                </a:solidFill>
                <a:latin typeface="Arial"/>
                <a:ea typeface="Arial"/>
                <a:cs typeface="Arial"/>
                <a:sym typeface="Arial"/>
              </a:rPr>
              <a:t> Aprendemos a trabajar en grupo.</a:t>
            </a:r>
          </a:p>
          <a:p>
            <a:pPr lvl="0" indent="0" algn="l"/>
            <a:endParaRPr lang="es-ES" sz="1600" dirty="0">
              <a:solidFill>
                <a:srgbClr val="000000"/>
              </a:solidFill>
              <a:latin typeface="Arial"/>
              <a:ea typeface="Arial"/>
              <a:cs typeface="Arial"/>
              <a:sym typeface="Arial"/>
            </a:endParaRPr>
          </a:p>
          <a:p>
            <a:pPr lvl="0" algn="l">
              <a:buClr>
                <a:srgbClr val="000000"/>
              </a:buClr>
              <a:buSzPct val="100000"/>
              <a:buFont typeface="Arial"/>
              <a:buChar char="●"/>
            </a:pPr>
            <a:r>
              <a:rPr lang="es-ES" sz="1600" dirty="0">
                <a:solidFill>
                  <a:srgbClr val="000000"/>
                </a:solidFill>
                <a:latin typeface="Arial"/>
                <a:ea typeface="Arial"/>
                <a:cs typeface="Arial"/>
                <a:sym typeface="Arial"/>
              </a:rPr>
              <a:t> Aprendemos a explicar a nuestros compañeros.</a:t>
            </a:r>
          </a:p>
          <a:p>
            <a:pPr lvl="0" indent="0" algn="l"/>
            <a:r>
              <a:rPr lang="es-ES" sz="1600" dirty="0">
                <a:solidFill>
                  <a:srgbClr val="000000"/>
                </a:solidFill>
                <a:latin typeface="Arial"/>
                <a:ea typeface="Arial"/>
                <a:cs typeface="Arial"/>
                <a:sym typeface="Arial"/>
              </a:rPr>
              <a:t> </a:t>
            </a:r>
          </a:p>
          <a:p>
            <a:pPr lvl="0" algn="l">
              <a:buClr>
                <a:srgbClr val="000000"/>
              </a:buClr>
              <a:buSzPct val="100000"/>
              <a:buFont typeface="Arial"/>
              <a:buChar char="●"/>
            </a:pPr>
            <a:r>
              <a:rPr lang="es-ES" sz="1600" dirty="0">
                <a:solidFill>
                  <a:srgbClr val="000000"/>
                </a:solidFill>
                <a:latin typeface="Arial"/>
                <a:ea typeface="Arial"/>
                <a:cs typeface="Arial"/>
                <a:sym typeface="Arial"/>
              </a:rPr>
              <a:t> Trabajar en un tiempo limitado.</a:t>
            </a:r>
          </a:p>
          <a:p>
            <a:pPr lvl="0" algn="l"/>
            <a:endParaRPr lang="es-ES" sz="1600" dirty="0">
              <a:solidFill>
                <a:srgbClr val="000000"/>
              </a:solidFill>
              <a:latin typeface="Arial"/>
              <a:ea typeface="Arial"/>
              <a:cs typeface="Arial"/>
              <a:sym typeface="Arial"/>
            </a:endParaRPr>
          </a:p>
          <a:p>
            <a:pPr lvl="0" algn="l">
              <a:buClr>
                <a:srgbClr val="000000"/>
              </a:buClr>
              <a:buSzPct val="100000"/>
              <a:buFont typeface="Arial"/>
              <a:buChar char="●"/>
            </a:pPr>
            <a:r>
              <a:rPr lang="es-ES" sz="1600" dirty="0">
                <a:solidFill>
                  <a:srgbClr val="000000"/>
                </a:solidFill>
                <a:latin typeface="Arial"/>
                <a:ea typeface="Arial"/>
                <a:cs typeface="Arial"/>
                <a:sym typeface="Arial"/>
              </a:rPr>
              <a:t> Un grupo eficiente</a:t>
            </a:r>
          </a:p>
          <a:p>
            <a:pPr lvl="0" indent="0" algn="l"/>
            <a:r>
              <a:rPr lang="es-ES" sz="1600" dirty="0">
                <a:solidFill>
                  <a:srgbClr val="000000"/>
                </a:solidFill>
                <a:latin typeface="Arial"/>
                <a:ea typeface="Arial"/>
                <a:cs typeface="Arial"/>
                <a:sym typeface="Arial"/>
              </a:rPr>
              <a:t> </a:t>
            </a:r>
          </a:p>
          <a:p>
            <a:pPr lvl="0" algn="l">
              <a:buClr>
                <a:srgbClr val="000000"/>
              </a:buClr>
              <a:buSzPct val="100000"/>
              <a:buFont typeface="Arial"/>
              <a:buChar char="●"/>
            </a:pPr>
            <a:r>
              <a:rPr lang="es-ES" sz="1600" dirty="0">
                <a:solidFill>
                  <a:srgbClr val="000000"/>
                </a:solidFill>
                <a:latin typeface="Arial"/>
                <a:ea typeface="Arial"/>
                <a:cs typeface="Arial"/>
                <a:sym typeface="Arial"/>
              </a:rPr>
              <a:t> Una aplicación web eficiente y funcional.</a:t>
            </a:r>
          </a:p>
          <a:p>
            <a:pPr lvl="0" algn="l"/>
            <a:endParaRPr lang="es-ES" sz="1600" dirty="0"/>
          </a:p>
          <a:p>
            <a:pPr algn="l"/>
            <a:endParaRPr lang="es-ES" sz="1600" dirty="0"/>
          </a:p>
        </p:txBody>
      </p:sp>
      <p:sp>
        <p:nvSpPr>
          <p:cNvPr id="10" name="6 Subtítulo"/>
          <p:cNvSpPr txBox="1">
            <a:spLocks/>
          </p:cNvSpPr>
          <p:nvPr/>
        </p:nvSpPr>
        <p:spPr>
          <a:xfrm>
            <a:off x="4860032" y="1002012"/>
            <a:ext cx="4045200" cy="398448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2"/>
              </a:buClr>
              <a:buSzPts val="1800"/>
              <a:buFont typeface="Source Code Pro"/>
              <a:buNone/>
              <a:defRPr sz="1800" b="0" i="0" u="none" strike="noStrike" cap="none">
                <a:solidFill>
                  <a:schemeClr val="dk2"/>
                </a:solidFill>
                <a:latin typeface="Source Code Pro"/>
                <a:ea typeface="Source Code Pro"/>
                <a:cs typeface="Source Code Pro"/>
                <a:sym typeface="Source Code Pro"/>
              </a:defRPr>
            </a:lvl9pPr>
          </a:lstStyle>
          <a:p>
            <a:pPr lvl="0" algn="l">
              <a:buClr>
                <a:srgbClr val="000000"/>
              </a:buClr>
              <a:buSzPct val="100000"/>
              <a:buFont typeface="Arial"/>
              <a:buChar char="●"/>
            </a:pPr>
            <a:r>
              <a:rPr lang="es-ES" sz="1600" dirty="0">
                <a:solidFill>
                  <a:srgbClr val="000000"/>
                </a:solidFill>
                <a:latin typeface="Arial"/>
                <a:ea typeface="Arial"/>
                <a:cs typeface="Arial"/>
                <a:sym typeface="Arial"/>
              </a:rPr>
              <a:t>Tener problemas entre nosotros.</a:t>
            </a:r>
          </a:p>
          <a:p>
            <a:pPr lvl="0" indent="0" algn="l"/>
            <a:r>
              <a:rPr lang="es-ES" sz="1600" dirty="0">
                <a:solidFill>
                  <a:srgbClr val="000000"/>
                </a:solidFill>
                <a:latin typeface="Arial"/>
                <a:ea typeface="Arial"/>
                <a:cs typeface="Arial"/>
                <a:sym typeface="Arial"/>
              </a:rPr>
              <a:t> </a:t>
            </a:r>
          </a:p>
          <a:p>
            <a:pPr lvl="0" algn="l">
              <a:buClr>
                <a:srgbClr val="000000"/>
              </a:buClr>
              <a:buSzPct val="100000"/>
              <a:buFont typeface="Arial"/>
              <a:buChar char="●"/>
            </a:pPr>
            <a:r>
              <a:rPr lang="es-ES" sz="1600" dirty="0">
                <a:solidFill>
                  <a:srgbClr val="000000"/>
                </a:solidFill>
                <a:latin typeface="Arial"/>
                <a:ea typeface="Arial"/>
                <a:cs typeface="Arial"/>
                <a:sym typeface="Arial"/>
              </a:rPr>
              <a:t> No terminar el proyecto para la fecha final.</a:t>
            </a:r>
          </a:p>
          <a:p>
            <a:pPr lvl="0" indent="0" algn="l"/>
            <a:endParaRPr lang="es-ES" sz="1600" dirty="0">
              <a:solidFill>
                <a:srgbClr val="000000"/>
              </a:solidFill>
              <a:latin typeface="Arial"/>
              <a:ea typeface="Arial"/>
              <a:cs typeface="Arial"/>
              <a:sym typeface="Arial"/>
            </a:endParaRPr>
          </a:p>
          <a:p>
            <a:pPr lvl="0" algn="l">
              <a:buClr>
                <a:srgbClr val="000000"/>
              </a:buClr>
              <a:buSzPct val="100000"/>
              <a:buFont typeface="Arial"/>
              <a:buChar char="●"/>
            </a:pPr>
            <a:r>
              <a:rPr lang="es-ES" sz="1600" dirty="0">
                <a:solidFill>
                  <a:srgbClr val="000000"/>
                </a:solidFill>
                <a:latin typeface="Arial"/>
                <a:ea typeface="Arial"/>
                <a:cs typeface="Arial"/>
                <a:sym typeface="Arial"/>
              </a:rPr>
              <a:t> Algún compañero deje de acudir a clase.</a:t>
            </a:r>
          </a:p>
          <a:p>
            <a:pPr lvl="0" indent="0" algn="l"/>
            <a:r>
              <a:rPr lang="es-ES" sz="1600" dirty="0">
                <a:solidFill>
                  <a:srgbClr val="000000"/>
                </a:solidFill>
                <a:latin typeface="Arial"/>
                <a:ea typeface="Arial"/>
                <a:cs typeface="Arial"/>
                <a:sym typeface="Arial"/>
              </a:rPr>
              <a:t> </a:t>
            </a:r>
          </a:p>
          <a:p>
            <a:pPr lvl="0" algn="l">
              <a:buClr>
                <a:srgbClr val="000000"/>
              </a:buClr>
              <a:buSzPct val="100000"/>
              <a:buFont typeface="Arial"/>
              <a:buChar char="●"/>
            </a:pPr>
            <a:r>
              <a:rPr lang="es-ES" sz="1600" dirty="0">
                <a:solidFill>
                  <a:srgbClr val="000000"/>
                </a:solidFill>
                <a:latin typeface="Arial"/>
                <a:ea typeface="Arial"/>
                <a:cs typeface="Arial"/>
                <a:sym typeface="Arial"/>
              </a:rPr>
              <a:t> Incompatibilidades con los sistemas.</a:t>
            </a:r>
          </a:p>
          <a:p>
            <a:pPr lvl="0" indent="0" algn="l"/>
            <a:endParaRPr lang="es-ES" sz="1600" dirty="0">
              <a:solidFill>
                <a:srgbClr val="000000"/>
              </a:solidFill>
              <a:latin typeface="Arial"/>
              <a:ea typeface="Arial"/>
              <a:cs typeface="Arial"/>
              <a:sym typeface="Arial"/>
            </a:endParaRPr>
          </a:p>
          <a:p>
            <a:pPr lvl="0" algn="l">
              <a:buClr>
                <a:srgbClr val="000000"/>
              </a:buClr>
              <a:buSzPct val="100000"/>
              <a:buFont typeface="Arial"/>
              <a:buChar char="●"/>
            </a:pPr>
            <a:r>
              <a:rPr lang="es-ES" sz="1600" dirty="0">
                <a:solidFill>
                  <a:srgbClr val="000000"/>
                </a:solidFill>
                <a:latin typeface="Arial"/>
                <a:ea typeface="Arial"/>
                <a:cs typeface="Arial"/>
                <a:sym typeface="Arial"/>
              </a:rPr>
              <a:t> Pérdida de tiempo.  </a:t>
            </a:r>
          </a:p>
          <a:p>
            <a:pPr algn="l"/>
            <a:endParaRPr lang="es-ES" sz="1600" dirty="0"/>
          </a:p>
        </p:txBody>
      </p:sp>
      <p:sp>
        <p:nvSpPr>
          <p:cNvPr id="11" name="5 Título"/>
          <p:cNvSpPr txBox="1">
            <a:spLocks/>
          </p:cNvSpPr>
          <p:nvPr/>
        </p:nvSpPr>
        <p:spPr>
          <a:xfrm>
            <a:off x="4883053" y="146862"/>
            <a:ext cx="4045200" cy="85515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400"/>
              <a:buFont typeface="Amatic SC"/>
              <a:buNone/>
              <a:defRPr sz="5400" b="1" i="0" u="none" strike="noStrike" cap="none">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5400"/>
              <a:buFont typeface="Amatic SC"/>
              <a:buNone/>
              <a:defRPr sz="54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5400"/>
              <a:buFont typeface="Amatic SC"/>
              <a:buNone/>
              <a:defRPr sz="54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5400"/>
              <a:buFont typeface="Amatic SC"/>
              <a:buNone/>
              <a:defRPr sz="54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5400"/>
              <a:buFont typeface="Amatic SC"/>
              <a:buNone/>
              <a:defRPr sz="54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5400"/>
              <a:buFont typeface="Amatic SC"/>
              <a:buNone/>
              <a:defRPr sz="54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5400"/>
              <a:buFont typeface="Amatic SC"/>
              <a:buNone/>
              <a:defRPr sz="54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5400"/>
              <a:buFont typeface="Amatic SC"/>
              <a:buNone/>
              <a:defRPr sz="54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5400"/>
              <a:buFont typeface="Amatic SC"/>
              <a:buNone/>
              <a:defRPr sz="5400" b="1">
                <a:solidFill>
                  <a:schemeClr val="accent1"/>
                </a:solidFill>
                <a:latin typeface="Amatic SC"/>
                <a:ea typeface="Amatic SC"/>
                <a:cs typeface="Amatic SC"/>
                <a:sym typeface="Amatic SC"/>
              </a:defRPr>
            </a:lvl9pPr>
          </a:lstStyle>
          <a:p>
            <a:r>
              <a:rPr lang="es-ES" dirty="0" smtClean="0"/>
              <a:t>problemas</a:t>
            </a:r>
            <a:endParaRPr lang="es-ES" dirty="0"/>
          </a:p>
        </p:txBody>
      </p:sp>
    </p:spTree>
    <p:extLst>
      <p:ext uri="{BB962C8B-B14F-4D97-AF65-F5344CB8AC3E}">
        <p14:creationId xmlns:p14="http://schemas.microsoft.com/office/powerpoint/2010/main" val="70228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smtClean="0"/>
              <a:t>parámetros</a:t>
            </a:r>
            <a:endParaRPr lang="es-ES" dirty="0"/>
          </a:p>
        </p:txBody>
      </p:sp>
      <p:sp>
        <p:nvSpPr>
          <p:cNvPr id="6" name="5 Marcador de texto"/>
          <p:cNvSpPr>
            <a:spLocks noGrp="1"/>
          </p:cNvSpPr>
          <p:nvPr>
            <p:ph type="body" idx="1"/>
          </p:nvPr>
        </p:nvSpPr>
        <p:spPr>
          <a:xfrm>
            <a:off x="311700" y="1707654"/>
            <a:ext cx="8520600" cy="2861220"/>
          </a:xfrm>
        </p:spPr>
        <p:txBody>
          <a:bodyPr/>
          <a:lstStyle/>
          <a:p>
            <a:r>
              <a:rPr lang="es-ES" dirty="0" smtClean="0"/>
              <a:t>Sistema operativo del servidor: Proxmox</a:t>
            </a:r>
          </a:p>
          <a:p>
            <a:pPr marL="114300" indent="0">
              <a:buNone/>
            </a:pPr>
            <a:endParaRPr lang="es-ES" dirty="0" smtClean="0"/>
          </a:p>
          <a:p>
            <a:r>
              <a:rPr lang="es-ES" dirty="0" smtClean="0"/>
              <a:t>Sistema operativo de la maquina virtual: Ubuntu</a:t>
            </a:r>
          </a:p>
          <a:p>
            <a:pPr marL="114300" indent="0">
              <a:buNone/>
            </a:pPr>
            <a:endParaRPr lang="es-ES" dirty="0" smtClean="0"/>
          </a:p>
          <a:p>
            <a:r>
              <a:rPr lang="es-ES" dirty="0" smtClean="0"/>
              <a:t>Servidor web: Apache</a:t>
            </a:r>
          </a:p>
          <a:p>
            <a:pPr marL="114300" indent="0">
              <a:buNone/>
            </a:pPr>
            <a:endParaRPr lang="es-ES" dirty="0" smtClean="0"/>
          </a:p>
          <a:p>
            <a:r>
              <a:rPr lang="es-ES" dirty="0" smtClean="0"/>
              <a:t>Sistema de control de versiones: </a:t>
            </a:r>
            <a:r>
              <a:rPr lang="es-ES" dirty="0" err="1" smtClean="0"/>
              <a:t>GitHub</a:t>
            </a:r>
            <a:endParaRPr lang="es-ES" dirty="0" smtClean="0"/>
          </a:p>
          <a:p>
            <a:endParaRPr lang="es-ES" dirty="0" smtClean="0"/>
          </a:p>
          <a:p>
            <a:endParaRPr lang="es-ES" dirty="0"/>
          </a:p>
        </p:txBody>
      </p:sp>
    </p:spTree>
    <p:extLst>
      <p:ext uri="{BB962C8B-B14F-4D97-AF65-F5344CB8AC3E}">
        <p14:creationId xmlns:p14="http://schemas.microsoft.com/office/powerpoint/2010/main" val="3197327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51520" y="195486"/>
            <a:ext cx="2209542" cy="1037288"/>
          </a:xfrm>
        </p:spPr>
        <p:txBody>
          <a:bodyPr/>
          <a:lstStyle/>
          <a:p>
            <a:r>
              <a:rPr lang="es-ES" dirty="0" err="1" smtClean="0"/>
              <a:t>ProXmoX</a:t>
            </a:r>
            <a:endParaRPr lang="es-ES" dirty="0"/>
          </a:p>
        </p:txBody>
      </p:sp>
      <p:pic>
        <p:nvPicPr>
          <p:cNvPr id="2050" name="Picture 2" descr="C:\Users\admin\Pictures\imagenesppt\proxmo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7614"/>
            <a:ext cx="8603794" cy="3474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158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9512" y="123478"/>
            <a:ext cx="1769250" cy="977162"/>
          </a:xfrm>
          <a:noFill/>
        </p:spPr>
        <p:txBody>
          <a:bodyPr/>
          <a:lstStyle/>
          <a:p>
            <a:r>
              <a:rPr lang="es-ES" dirty="0" smtClean="0"/>
              <a:t>apache</a:t>
            </a:r>
            <a:endParaRPr lang="es-ES" dirty="0"/>
          </a:p>
        </p:txBody>
      </p:sp>
      <p:pic>
        <p:nvPicPr>
          <p:cNvPr id="3074" name="Picture 2" descr="C:\Users\admin\Pictures\imagenesppt\web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200" y="123478"/>
            <a:ext cx="4879974" cy="4693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4 Rectángulo"/>
          <p:cNvSpPr/>
          <p:nvPr/>
        </p:nvSpPr>
        <p:spPr>
          <a:xfrm>
            <a:off x="4860032" y="125337"/>
            <a:ext cx="122413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14549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9512" y="123478"/>
            <a:ext cx="1769250" cy="977162"/>
          </a:xfrm>
          <a:noFill/>
        </p:spPr>
        <p:txBody>
          <a:bodyPr/>
          <a:lstStyle/>
          <a:p>
            <a:r>
              <a:rPr lang="es-ES" dirty="0" err="1" smtClean="0"/>
              <a:t>GitHub</a:t>
            </a:r>
            <a:endParaRPr lang="es-ES" dirty="0"/>
          </a:p>
        </p:txBody>
      </p:sp>
      <p:pic>
        <p:nvPicPr>
          <p:cNvPr id="4098" name="Picture 2" descr="C:\Users\admin\Pictures\imagenesppt\githu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021379"/>
            <a:ext cx="6954217" cy="39957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459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428</Words>
  <Application>Microsoft Office PowerPoint</Application>
  <PresentationFormat>Presentación en pantalla (16:9)</PresentationFormat>
  <Paragraphs>96</Paragraphs>
  <Slides>12</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Amatic SC</vt:lpstr>
      <vt:lpstr>Courier New</vt:lpstr>
      <vt:lpstr>Source Code Pro</vt:lpstr>
      <vt:lpstr>Calibri Light</vt:lpstr>
      <vt:lpstr>Beach Day</vt:lpstr>
      <vt:lpstr>GRaN RETO FINAL:APLICACIÓN</vt:lpstr>
      <vt:lpstr>Índice 1. Descripción del reto 2. Componentes del equipo y funciones asignadas 3. Beneficio 4. Problemas 5. Parámetros 6. Aplicación para evaluar retos 7. Conclusiones del reto final</vt:lpstr>
      <vt:lpstr>Descripción del reto</vt:lpstr>
      <vt:lpstr>Componentes del equipo y sus funciones</vt:lpstr>
      <vt:lpstr>beneficios</vt:lpstr>
      <vt:lpstr>parámetros</vt:lpstr>
      <vt:lpstr>ProXmoX</vt:lpstr>
      <vt:lpstr>apache</vt:lpstr>
      <vt:lpstr>GitHub</vt:lpstr>
      <vt:lpstr>Aplicación para la evaluación de retos</vt:lpstr>
      <vt:lpstr>Aplicación para la evaluación de retos</vt:lpstr>
      <vt:lpstr>Conclusiones del reto final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 RETO FINAL:APLICACIÓN</dc:title>
  <dc:creator>admin</dc:creator>
  <cp:lastModifiedBy>admin</cp:lastModifiedBy>
  <cp:revision>8</cp:revision>
  <dcterms:modified xsi:type="dcterms:W3CDTF">2018-02-02T07:19:43Z</dcterms:modified>
</cp:coreProperties>
</file>