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7"/>
  </p:notesMasterIdLst>
  <p:sldIdLst>
    <p:sldId id="256" r:id="rId2"/>
    <p:sldId id="257" r:id="rId3"/>
    <p:sldId id="258" r:id="rId4"/>
    <p:sldId id="259" r:id="rId5"/>
    <p:sldId id="260" r:id="rId6"/>
    <p:sldId id="261" r:id="rId7"/>
    <p:sldId id="281" r:id="rId8"/>
    <p:sldId id="263" r:id="rId9"/>
    <p:sldId id="264" r:id="rId10"/>
    <p:sldId id="283" r:id="rId11"/>
    <p:sldId id="282" r:id="rId12"/>
    <p:sldId id="267" r:id="rId13"/>
    <p:sldId id="275" r:id="rId14"/>
    <p:sldId id="273" r:id="rId15"/>
    <p:sldId id="274" r:id="rId16"/>
    <p:sldId id="272" r:id="rId17"/>
    <p:sldId id="276" r:id="rId18"/>
    <p:sldId id="269" r:id="rId19"/>
    <p:sldId id="278" r:id="rId20"/>
    <p:sldId id="270" r:id="rId21"/>
    <p:sldId id="284" r:id="rId22"/>
    <p:sldId id="271" r:id="rId23"/>
    <p:sldId id="277" r:id="rId24"/>
    <p:sldId id="279" r:id="rId25"/>
    <p:sldId id="280" r:id="rId26"/>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5B67D4-823D-490E-8B83-C89C0C2A2B3C}" type="datetimeFigureOut">
              <a:rPr lang="es-CL" smtClean="0"/>
              <a:t>10-05-2014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D7630-DD66-4043-B305-C13782937ED5}" type="slidenum">
              <a:rPr lang="es-CL" smtClean="0"/>
              <a:t>‹Nº›</a:t>
            </a:fld>
            <a:endParaRPr lang="es-CL"/>
          </a:p>
        </p:txBody>
      </p:sp>
    </p:spTree>
    <p:extLst>
      <p:ext uri="{BB962C8B-B14F-4D97-AF65-F5344CB8AC3E}">
        <p14:creationId xmlns:p14="http://schemas.microsoft.com/office/powerpoint/2010/main" val="383949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noProof="0" dirty="0"/>
          </a:p>
        </p:txBody>
      </p:sp>
      <p:sp>
        <p:nvSpPr>
          <p:cNvPr id="4" name="3 Marcador de número de diapositiva"/>
          <p:cNvSpPr>
            <a:spLocks noGrp="1"/>
          </p:cNvSpPr>
          <p:nvPr>
            <p:ph type="sldNum" sz="quarter" idx="10"/>
          </p:nvPr>
        </p:nvSpPr>
        <p:spPr/>
        <p:txBody>
          <a:bodyPr/>
          <a:lstStyle/>
          <a:p>
            <a:fld id="{D07D7630-DD66-4043-B305-C13782937ED5}" type="slidenum">
              <a:rPr lang="es-CL" smtClean="0"/>
              <a:t>2</a:t>
            </a:fld>
            <a:endParaRPr lang="es-CL"/>
          </a:p>
        </p:txBody>
      </p:sp>
    </p:spTree>
    <p:extLst>
      <p:ext uri="{BB962C8B-B14F-4D97-AF65-F5344CB8AC3E}">
        <p14:creationId xmlns:p14="http://schemas.microsoft.com/office/powerpoint/2010/main" val="238367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2463E7-D209-4AB7-AF32-C4C689F0DC08}" type="datetimeFigureOut">
              <a:rPr lang="es-CL" smtClean="0"/>
              <a:t>10-05-2014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2463E7-D209-4AB7-AF32-C4C689F0DC08}" type="datetimeFigureOut">
              <a:rPr lang="es-CL" smtClean="0"/>
              <a:t>10-05-2014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F2463E7-D209-4AB7-AF32-C4C689F0DC08}" type="datetimeFigureOut">
              <a:rPr lang="es-CL" smtClean="0"/>
              <a:t>10-05-2014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345CED5-486E-4B13-BA79-3F3A2659003E}" type="slidenum">
              <a:rPr lang="es-CL" smtClean="0"/>
              <a:t>‹Nº›</a:t>
            </a:fld>
            <a:endParaRPr lang="es-CL"/>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2463E7-D209-4AB7-AF32-C4C689F0DC08}" type="datetimeFigureOut">
              <a:rPr lang="es-CL" smtClean="0"/>
              <a:t>10-05-2014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345CED5-486E-4B13-BA79-3F3A2659003E}" type="slidenum">
              <a:rPr lang="es-CL" smtClean="0"/>
              <a:t>‹Nº›</a:t>
            </a:fld>
            <a:endParaRPr lang="es-CL"/>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2463E7-D209-4AB7-AF32-C4C689F0DC08}" type="datetimeFigureOut">
              <a:rPr lang="es-CL" smtClean="0"/>
              <a:t>10-05-2014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F2463E7-D209-4AB7-AF32-C4C689F0DC08}" type="datetimeFigureOut">
              <a:rPr lang="es-CL" smtClean="0"/>
              <a:t>10-05-2014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345CED5-486E-4B13-BA79-3F3A2659003E}" type="slidenum">
              <a:rPr lang="es-CL" smtClean="0"/>
              <a:t>‹Nº›</a:t>
            </a:fld>
            <a:endParaRPr lang="es-CL"/>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2463E7-D209-4AB7-AF32-C4C689F0DC08}" type="datetimeFigureOut">
              <a:rPr lang="es-CL" smtClean="0"/>
              <a:t>10-05-2014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F2463E7-D209-4AB7-AF32-C4C689F0DC08}" type="datetimeFigureOut">
              <a:rPr lang="es-CL" smtClean="0"/>
              <a:t>10-05-2014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F2463E7-D209-4AB7-AF32-C4C689F0DC08}" type="datetimeFigureOut">
              <a:rPr lang="es-CL" smtClean="0"/>
              <a:t>10-05-2014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C345CED5-486E-4B13-BA79-3F3A2659003E}"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F2463E7-D209-4AB7-AF32-C4C689F0DC08}" type="datetimeFigureOut">
              <a:rPr lang="es-CL" smtClean="0"/>
              <a:t>10-05-2014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345CED5-486E-4B13-BA79-3F3A2659003E}" type="slidenum">
              <a:rPr lang="es-CL" smtClean="0"/>
              <a:t>‹Nº›</a:t>
            </a:fld>
            <a:endParaRPr lang="es-CL"/>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F2463E7-D209-4AB7-AF32-C4C689F0DC08}" type="datetimeFigureOut">
              <a:rPr lang="es-CL" smtClean="0"/>
              <a:t>10-05-2014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345CED5-486E-4B13-BA79-3F3A2659003E}" type="slidenum">
              <a:rPr lang="es-CL" smtClean="0"/>
              <a:t>‹Nº›</a:t>
            </a:fld>
            <a:endParaRPr lang="es-CL"/>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F2463E7-D209-4AB7-AF32-C4C689F0DC08}" type="datetimeFigureOut">
              <a:rPr lang="es-CL" smtClean="0"/>
              <a:t>10-05-2014</a:t>
            </a:fld>
            <a:endParaRPr lang="es-CL"/>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CL"/>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345CED5-486E-4B13-BA79-3F3A2659003E}" type="slidenum">
              <a:rPr lang="es-CL" smtClean="0"/>
              <a:t>‹Nº›</a:t>
            </a:fld>
            <a:endParaRPr lang="es-CL"/>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5hertz.com/images/50057.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http://www.innovacionesti.com/contenido/wp-content/uploads/2014/01/img_electron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395536" y="1628800"/>
            <a:ext cx="8568952" cy="2520280"/>
          </a:xfrm>
        </p:spPr>
        <p:txBody>
          <a:bodyPr>
            <a:normAutofit fontScale="90000"/>
          </a:bodyPr>
          <a:lstStyle/>
          <a:p>
            <a:r>
              <a:rPr lang="es-CL" sz="4900" b="1" dirty="0" smtClean="0">
                <a:ln>
                  <a:solidFill>
                    <a:schemeClr val="tx1"/>
                  </a:solidFill>
                </a:ln>
                <a:solidFill>
                  <a:schemeClr val="bg1"/>
                </a:solidFill>
              </a:rPr>
              <a:t>Grupo 2</a:t>
            </a:r>
            <a:br>
              <a:rPr lang="es-CL" sz="4900" b="1" dirty="0" smtClean="0">
                <a:ln>
                  <a:solidFill>
                    <a:schemeClr val="tx1"/>
                  </a:solidFill>
                </a:ln>
                <a:solidFill>
                  <a:schemeClr val="bg1"/>
                </a:solidFill>
              </a:rPr>
            </a:br>
            <a:r>
              <a:rPr lang="es-CL" sz="4900" b="1" dirty="0" smtClean="0">
                <a:ln>
                  <a:solidFill>
                    <a:schemeClr val="tx1"/>
                  </a:solidFill>
                </a:ln>
                <a:solidFill>
                  <a:schemeClr val="bg1"/>
                </a:solidFill>
              </a:rPr>
              <a:t>Comunicación I2C, TMP102</a:t>
            </a:r>
            <a:br>
              <a:rPr lang="es-CL" sz="4900" b="1" dirty="0" smtClean="0">
                <a:ln>
                  <a:solidFill>
                    <a:schemeClr val="tx1"/>
                  </a:solidFill>
                </a:ln>
                <a:solidFill>
                  <a:schemeClr val="bg1"/>
                </a:solidFill>
              </a:rPr>
            </a:br>
            <a:r>
              <a:rPr lang="es-CL" sz="4900" b="1" dirty="0" smtClean="0">
                <a:ln>
                  <a:solidFill>
                    <a:schemeClr val="tx1"/>
                  </a:solidFill>
                </a:ln>
                <a:solidFill>
                  <a:schemeClr val="bg1"/>
                </a:solidFill>
              </a:rPr>
              <a:t>y comunicación con sensor TMP102</a:t>
            </a:r>
            <a:r>
              <a:rPr lang="es-CL" dirty="0" smtClean="0"/>
              <a:t/>
            </a:r>
            <a:br>
              <a:rPr lang="es-CL" dirty="0" smtClean="0"/>
            </a:br>
            <a:endParaRPr lang="es-CL" dirty="0"/>
          </a:p>
        </p:txBody>
      </p:sp>
      <p:sp>
        <p:nvSpPr>
          <p:cNvPr id="3" name="2 Subtítulo"/>
          <p:cNvSpPr>
            <a:spLocks noGrp="1"/>
          </p:cNvSpPr>
          <p:nvPr>
            <p:ph type="subTitle" idx="1"/>
          </p:nvPr>
        </p:nvSpPr>
        <p:spPr>
          <a:xfrm>
            <a:off x="899592" y="4653136"/>
            <a:ext cx="8046640" cy="2040632"/>
          </a:xfrm>
          <a:ln>
            <a:noFill/>
          </a:ln>
        </p:spPr>
        <p:txBody>
          <a:bodyPr>
            <a:normAutofit fontScale="25000" lnSpcReduction="20000"/>
          </a:bodyPr>
          <a:lstStyle/>
          <a:p>
            <a:pPr algn="l"/>
            <a:r>
              <a:rPr lang="es-CL" sz="3800" b="1" dirty="0" smtClean="0">
                <a:ln>
                  <a:solidFill>
                    <a:schemeClr val="tx1"/>
                  </a:solidFill>
                </a:ln>
                <a:solidFill>
                  <a:schemeClr val="bg1"/>
                </a:solidFill>
              </a:rPr>
              <a:t>		                     </a:t>
            </a:r>
            <a:r>
              <a:rPr lang="es-CL" sz="12000" b="1" dirty="0" smtClean="0">
                <a:ln>
                  <a:solidFill>
                    <a:schemeClr val="tx1"/>
                  </a:solidFill>
                </a:ln>
                <a:solidFill>
                  <a:schemeClr val="bg1"/>
                </a:solidFill>
              </a:rPr>
              <a:t>Integrantes:	Orlando Correa</a:t>
            </a:r>
          </a:p>
          <a:p>
            <a:pPr algn="l"/>
            <a:r>
              <a:rPr lang="es-CL" sz="12000" b="1" dirty="0" smtClean="0">
                <a:ln>
                  <a:solidFill>
                    <a:schemeClr val="tx1"/>
                  </a:solidFill>
                </a:ln>
                <a:solidFill>
                  <a:schemeClr val="bg1"/>
                </a:solidFill>
              </a:rPr>
              <a:t>					Nicolás García</a:t>
            </a:r>
          </a:p>
          <a:p>
            <a:pPr algn="l"/>
            <a:r>
              <a:rPr lang="es-CL" sz="12000" b="1" dirty="0" smtClean="0">
                <a:ln>
                  <a:solidFill>
                    <a:schemeClr val="tx1"/>
                  </a:solidFill>
                </a:ln>
                <a:solidFill>
                  <a:schemeClr val="bg1"/>
                </a:solidFill>
              </a:rPr>
              <a:t>					Ariel Lillo</a:t>
            </a:r>
          </a:p>
          <a:p>
            <a:endParaRPr lang="es-CL" dirty="0"/>
          </a:p>
        </p:txBody>
      </p:sp>
    </p:spTree>
    <p:extLst>
      <p:ext uri="{BB962C8B-B14F-4D97-AF65-F5344CB8AC3E}">
        <p14:creationId xmlns:p14="http://schemas.microsoft.com/office/powerpoint/2010/main" val="3129641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6" y="1916832"/>
            <a:ext cx="7408333" cy="3450696"/>
          </a:xfrm>
        </p:spPr>
        <p:txBody>
          <a:bodyPr>
            <a:normAutofit lnSpcReduction="10000"/>
          </a:bodyPr>
          <a:lstStyle/>
          <a:p>
            <a:r>
              <a:rPr lang="es-CL" dirty="0"/>
              <a:t>Mucho de los semiconductores manufacturados son de bajo costo y tiene la compatibilidad del bus </a:t>
            </a:r>
            <a:r>
              <a:rPr lang="es-CL" dirty="0" smtClean="0"/>
              <a:t>I2C.</a:t>
            </a:r>
          </a:p>
          <a:p>
            <a:r>
              <a:rPr lang="es-CL" dirty="0" smtClean="0"/>
              <a:t>Mucho </a:t>
            </a:r>
            <a:r>
              <a:rPr lang="es-CL" dirty="0"/>
              <a:t>de </a:t>
            </a:r>
            <a:r>
              <a:rPr lang="es-CL" dirty="0" smtClean="0"/>
              <a:t>los </a:t>
            </a:r>
            <a:r>
              <a:rPr lang="es-CL" dirty="0"/>
              <a:t>circuitos integrados son de 8 pines, lo que hace más pequeño el circuito.</a:t>
            </a:r>
          </a:p>
          <a:p>
            <a:r>
              <a:rPr lang="es-CL" dirty="0"/>
              <a:t>Se pueden conectar muchos dispositivos esclavos solamente usando 2 pines del microcontrolador, lo cual es muy eficiente.</a:t>
            </a:r>
          </a:p>
          <a:p>
            <a:r>
              <a:rPr lang="es-CL" dirty="0"/>
              <a:t>El diseño del bus es muy simple, simplemente usa 2 </a:t>
            </a:r>
            <a:r>
              <a:rPr lang="es-CL" dirty="0" smtClean="0"/>
              <a:t>líneas </a:t>
            </a:r>
            <a:r>
              <a:rPr lang="es-CL" dirty="0"/>
              <a:t>y 2 </a:t>
            </a:r>
            <a:r>
              <a:rPr lang="es-CL" dirty="0" smtClean="0"/>
              <a:t>resistencias.</a:t>
            </a:r>
            <a:endParaRPr lang="es-CL" dirty="0"/>
          </a:p>
          <a:p>
            <a:endParaRPr lang="es-CL" dirty="0"/>
          </a:p>
        </p:txBody>
      </p:sp>
      <p:sp>
        <p:nvSpPr>
          <p:cNvPr id="3" name="2 Título"/>
          <p:cNvSpPr>
            <a:spLocks noGrp="1"/>
          </p:cNvSpPr>
          <p:nvPr>
            <p:ph type="title"/>
          </p:nvPr>
        </p:nvSpPr>
        <p:spPr/>
        <p:txBody>
          <a:bodyPr/>
          <a:lstStyle/>
          <a:p>
            <a:r>
              <a:rPr lang="es-CL" dirty="0" smtClean="0"/>
              <a:t>Ventajas</a:t>
            </a:r>
            <a:endParaRPr lang="es-CL" dirty="0"/>
          </a:p>
        </p:txBody>
      </p:sp>
    </p:spTree>
    <p:extLst>
      <p:ext uri="{BB962C8B-B14F-4D97-AF65-F5344CB8AC3E}">
        <p14:creationId xmlns:p14="http://schemas.microsoft.com/office/powerpoint/2010/main" val="65738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2204864"/>
            <a:ext cx="7408333" cy="3450696"/>
          </a:xfrm>
        </p:spPr>
        <p:txBody>
          <a:bodyPr>
            <a:normAutofit/>
          </a:bodyPr>
          <a:lstStyle/>
          <a:p>
            <a:r>
              <a:rPr lang="es-CL" dirty="0" smtClean="0"/>
              <a:t>Convertidores </a:t>
            </a:r>
            <a:r>
              <a:rPr lang="es-CL" dirty="0"/>
              <a:t>A/D y </a:t>
            </a:r>
            <a:r>
              <a:rPr lang="es-CL" dirty="0" smtClean="0"/>
              <a:t>D/A</a:t>
            </a:r>
          </a:p>
          <a:p>
            <a:r>
              <a:rPr lang="pt-BR" dirty="0" smtClean="0"/>
              <a:t>Sensores </a:t>
            </a:r>
            <a:r>
              <a:rPr lang="pt-BR" dirty="0"/>
              <a:t>de </a:t>
            </a:r>
            <a:r>
              <a:rPr lang="pt-BR" dirty="0" smtClean="0"/>
              <a:t>Temperatura</a:t>
            </a:r>
            <a:endParaRPr lang="pt-BR" dirty="0"/>
          </a:p>
          <a:p>
            <a:r>
              <a:rPr lang="es-CL" dirty="0" smtClean="0"/>
              <a:t>EEPROM serie</a:t>
            </a:r>
            <a:endParaRPr lang="es-CL" dirty="0"/>
          </a:p>
          <a:p>
            <a:r>
              <a:rPr lang="es-CL" dirty="0" smtClean="0"/>
              <a:t>Reloj/Calendario </a:t>
            </a:r>
            <a:r>
              <a:rPr lang="es-CL" dirty="0"/>
              <a:t>de tiempo real (RTC</a:t>
            </a:r>
            <a:r>
              <a:rPr lang="es-CL" dirty="0" smtClean="0"/>
              <a:t>)</a:t>
            </a:r>
          </a:p>
          <a:p>
            <a:r>
              <a:rPr lang="es-CL" dirty="0" smtClean="0"/>
              <a:t>LCD </a:t>
            </a:r>
            <a:r>
              <a:rPr lang="es-CL" dirty="0"/>
              <a:t>con </a:t>
            </a:r>
            <a:r>
              <a:rPr lang="es-CL" dirty="0" smtClean="0"/>
              <a:t>Driver</a:t>
            </a:r>
          </a:p>
          <a:p>
            <a:r>
              <a:rPr lang="es-CL" dirty="0" smtClean="0"/>
              <a:t>Medidores ultrasónicos</a:t>
            </a:r>
            <a:endParaRPr lang="es-CL" dirty="0"/>
          </a:p>
          <a:p>
            <a:r>
              <a:rPr lang="es-CL" dirty="0" smtClean="0"/>
              <a:t>Otros </a:t>
            </a:r>
            <a:r>
              <a:rPr lang="es-CL" dirty="0" err="1" smtClean="0"/>
              <a:t>Microcontroladores</a:t>
            </a:r>
            <a:endParaRPr lang="es-CL" dirty="0"/>
          </a:p>
        </p:txBody>
      </p:sp>
      <p:sp>
        <p:nvSpPr>
          <p:cNvPr id="3" name="2 Título"/>
          <p:cNvSpPr>
            <a:spLocks noGrp="1"/>
          </p:cNvSpPr>
          <p:nvPr>
            <p:ph type="title"/>
          </p:nvPr>
        </p:nvSpPr>
        <p:spPr/>
        <p:txBody>
          <a:bodyPr/>
          <a:lstStyle/>
          <a:p>
            <a:r>
              <a:rPr lang="es-CL" dirty="0" smtClean="0"/>
              <a:t>Aplicaciones</a:t>
            </a:r>
            <a:endParaRPr lang="es-CL" dirty="0"/>
          </a:p>
        </p:txBody>
      </p:sp>
    </p:spTree>
    <p:extLst>
      <p:ext uri="{BB962C8B-B14F-4D97-AF65-F5344CB8AC3E}">
        <p14:creationId xmlns:p14="http://schemas.microsoft.com/office/powerpoint/2010/main" val="426863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ensor de temperatura digital - TMP10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085903"/>
            <a:ext cx="3744416" cy="3744419"/>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a:xfrm>
            <a:off x="827584" y="1772816"/>
            <a:ext cx="7408333" cy="4392488"/>
          </a:xfrm>
        </p:spPr>
        <p:txBody>
          <a:bodyPr/>
          <a:lstStyle/>
          <a:p>
            <a:r>
              <a:rPr lang="es-CL" dirty="0" smtClean="0"/>
              <a:t>Precisión: 0.5°C </a:t>
            </a:r>
            <a:r>
              <a:rPr lang="es-CL" dirty="0"/>
              <a:t>(–25°C to +85°C</a:t>
            </a:r>
            <a:r>
              <a:rPr lang="es-CL" dirty="0" smtClean="0"/>
              <a:t>)</a:t>
            </a:r>
          </a:p>
          <a:p>
            <a:r>
              <a:rPr lang="es-CL" dirty="0" smtClean="0"/>
              <a:t>Rango de Alimentación: </a:t>
            </a:r>
            <a:r>
              <a:rPr lang="es-ES" dirty="0" smtClean="0"/>
              <a:t>1.4V </a:t>
            </a:r>
            <a:r>
              <a:rPr lang="es-ES" dirty="0"/>
              <a:t>a </a:t>
            </a:r>
            <a:r>
              <a:rPr lang="es-ES" dirty="0" smtClean="0"/>
              <a:t>3.6V</a:t>
            </a:r>
          </a:p>
          <a:p>
            <a:r>
              <a:rPr lang="es-ES" dirty="0" smtClean="0"/>
              <a:t>Rango de Temperatura:</a:t>
            </a:r>
          </a:p>
          <a:p>
            <a:r>
              <a:rPr lang="en-US" dirty="0" err="1" smtClean="0"/>
              <a:t>Especificado</a:t>
            </a:r>
            <a:r>
              <a:rPr lang="en-US" dirty="0" smtClean="0"/>
              <a:t>: –</a:t>
            </a:r>
            <a:r>
              <a:rPr lang="en-US" dirty="0"/>
              <a:t>40 +125 °</a:t>
            </a:r>
            <a:r>
              <a:rPr lang="en-US" dirty="0" smtClean="0"/>
              <a:t>C / </a:t>
            </a:r>
            <a:r>
              <a:rPr lang="en-US" dirty="0" err="1" smtClean="0"/>
              <a:t>Operativo</a:t>
            </a:r>
            <a:r>
              <a:rPr lang="en-US" dirty="0" smtClean="0"/>
              <a:t>: –55 </a:t>
            </a:r>
            <a:r>
              <a:rPr lang="en-US" dirty="0"/>
              <a:t>+150 °C</a:t>
            </a:r>
            <a:endParaRPr lang="es-ES" dirty="0" smtClean="0"/>
          </a:p>
          <a:p>
            <a:r>
              <a:rPr lang="es-CL" dirty="0" smtClean="0"/>
              <a:t>Resolución: </a:t>
            </a:r>
            <a:r>
              <a:rPr lang="es-CL" dirty="0"/>
              <a:t>12 </a:t>
            </a:r>
            <a:r>
              <a:rPr lang="es-CL" dirty="0" smtClean="0"/>
              <a:t>Bits</a:t>
            </a:r>
          </a:p>
          <a:p>
            <a:r>
              <a:rPr lang="es-CL" dirty="0" smtClean="0"/>
              <a:t>Salida digital I2C</a:t>
            </a:r>
          </a:p>
          <a:p>
            <a:endParaRPr lang="es-CL" dirty="0"/>
          </a:p>
        </p:txBody>
      </p:sp>
      <p:sp>
        <p:nvSpPr>
          <p:cNvPr id="3" name="2 Título"/>
          <p:cNvSpPr>
            <a:spLocks noGrp="1"/>
          </p:cNvSpPr>
          <p:nvPr>
            <p:ph type="title"/>
          </p:nvPr>
        </p:nvSpPr>
        <p:spPr/>
        <p:txBody>
          <a:bodyPr/>
          <a:lstStyle/>
          <a:p>
            <a:r>
              <a:rPr lang="es-CL" dirty="0" smtClean="0"/>
              <a:t>Sensor TMP102</a:t>
            </a:r>
            <a:endParaRPr lang="es-CL" dirty="0"/>
          </a:p>
        </p:txBody>
      </p:sp>
    </p:spTree>
    <p:extLst>
      <p:ext uri="{BB962C8B-B14F-4D97-AF65-F5344CB8AC3E}">
        <p14:creationId xmlns:p14="http://schemas.microsoft.com/office/powerpoint/2010/main" val="201815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dirty="0"/>
              <a:t>C</a:t>
            </a:r>
            <a:r>
              <a:rPr lang="es-CL" dirty="0" smtClean="0"/>
              <a:t>ontroles </a:t>
            </a:r>
            <a:r>
              <a:rPr lang="es-CL" dirty="0"/>
              <a:t>del </a:t>
            </a:r>
            <a:r>
              <a:rPr lang="es-CL" dirty="0" smtClean="0"/>
              <a:t>termostato de </a:t>
            </a:r>
            <a:r>
              <a:rPr lang="es-CL" dirty="0" smtClean="0"/>
              <a:t>baterías</a:t>
            </a:r>
            <a:endParaRPr lang="es-CL" dirty="0" smtClean="0"/>
          </a:p>
          <a:p>
            <a:r>
              <a:rPr lang="es-CL" dirty="0"/>
              <a:t>M</a:t>
            </a:r>
            <a:r>
              <a:rPr lang="es-CL" dirty="0" smtClean="0"/>
              <a:t>áquinas </a:t>
            </a:r>
            <a:r>
              <a:rPr lang="es-CL" dirty="0"/>
              <a:t>de </a:t>
            </a:r>
            <a:r>
              <a:rPr lang="es-CL" dirty="0" smtClean="0"/>
              <a:t>oficina</a:t>
            </a:r>
          </a:p>
          <a:p>
            <a:r>
              <a:rPr lang="es-CL" dirty="0" smtClean="0"/>
              <a:t>Notebook</a:t>
            </a:r>
            <a:endParaRPr lang="es-CL" dirty="0" smtClean="0"/>
          </a:p>
          <a:p>
            <a:r>
              <a:rPr lang="es-CL" dirty="0" smtClean="0"/>
              <a:t>Protección Térmica </a:t>
            </a:r>
            <a:r>
              <a:rPr lang="es-CL" dirty="0" smtClean="0"/>
              <a:t>a los </a:t>
            </a:r>
            <a:r>
              <a:rPr lang="es-CL" dirty="0"/>
              <a:t>Periféricos</a:t>
            </a:r>
          </a:p>
          <a:p>
            <a:r>
              <a:rPr lang="es-CL" dirty="0" smtClean="0"/>
              <a:t>Mediciones de temperatura generales</a:t>
            </a:r>
            <a:endParaRPr lang="es-CL" dirty="0"/>
          </a:p>
        </p:txBody>
      </p:sp>
      <p:sp>
        <p:nvSpPr>
          <p:cNvPr id="3" name="Título 2"/>
          <p:cNvSpPr>
            <a:spLocks noGrp="1"/>
          </p:cNvSpPr>
          <p:nvPr>
            <p:ph type="title"/>
          </p:nvPr>
        </p:nvSpPr>
        <p:spPr/>
        <p:txBody>
          <a:bodyPr/>
          <a:lstStyle/>
          <a:p>
            <a:r>
              <a:rPr lang="es-CL" dirty="0"/>
              <a:t>A</a:t>
            </a:r>
            <a:r>
              <a:rPr lang="es-CL" dirty="0" smtClean="0"/>
              <a:t>plicaciones</a:t>
            </a:r>
            <a:endParaRPr lang="es-CL" dirty="0"/>
          </a:p>
        </p:txBody>
      </p:sp>
    </p:spTree>
    <p:extLst>
      <p:ext uri="{BB962C8B-B14F-4D97-AF65-F5344CB8AC3E}">
        <p14:creationId xmlns:p14="http://schemas.microsoft.com/office/powerpoint/2010/main" val="347714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556792"/>
            <a:ext cx="7408333" cy="4569371"/>
          </a:xfrm>
        </p:spPr>
        <p:txBody>
          <a:bodyPr/>
          <a:lstStyle/>
          <a:p>
            <a:r>
              <a:rPr lang="es-CL" b="1" dirty="0" smtClean="0"/>
              <a:t>INTERFAZ SERIAL</a:t>
            </a:r>
            <a:br>
              <a:rPr lang="es-CL" b="1" dirty="0" smtClean="0"/>
            </a:br>
            <a:r>
              <a:rPr lang="es-ES" dirty="0"/>
              <a:t>El TMP102 opera como un dispositivo esclavo sólo en el </a:t>
            </a:r>
            <a:r>
              <a:rPr lang="es-ES" dirty="0" smtClean="0"/>
              <a:t>bus </a:t>
            </a:r>
            <a:r>
              <a:rPr lang="es-ES" dirty="0"/>
              <a:t>de dos </a:t>
            </a:r>
            <a:r>
              <a:rPr lang="es-ES" dirty="0" smtClean="0"/>
              <a:t>hilos(I2C) </a:t>
            </a:r>
            <a:r>
              <a:rPr lang="es-ES" dirty="0"/>
              <a:t>y </a:t>
            </a:r>
            <a:r>
              <a:rPr lang="es-ES" dirty="0" err="1"/>
              <a:t>SMBus</a:t>
            </a:r>
            <a:r>
              <a:rPr lang="es-ES" dirty="0"/>
              <a:t>. Las conexiones con el </a:t>
            </a:r>
            <a:r>
              <a:rPr lang="es-ES" dirty="0" smtClean="0"/>
              <a:t>bus </a:t>
            </a:r>
            <a:r>
              <a:rPr lang="es-ES" dirty="0"/>
              <a:t>se realizan a través </a:t>
            </a:r>
            <a:r>
              <a:rPr lang="es-ES" dirty="0" smtClean="0"/>
              <a:t>de las líneas ‘open-</a:t>
            </a:r>
            <a:r>
              <a:rPr lang="es-ES" dirty="0" err="1" smtClean="0"/>
              <a:t>drain</a:t>
            </a:r>
            <a:r>
              <a:rPr lang="es-ES" dirty="0" smtClean="0"/>
              <a:t>’ abiertas </a:t>
            </a:r>
            <a:r>
              <a:rPr lang="es-ES" dirty="0"/>
              <a:t>de </a:t>
            </a:r>
            <a:r>
              <a:rPr lang="es-ES" dirty="0" smtClean="0"/>
              <a:t>I/O </a:t>
            </a:r>
            <a:r>
              <a:rPr lang="es-ES" dirty="0"/>
              <a:t>SDA y SCL. </a:t>
            </a:r>
            <a:r>
              <a:rPr lang="es-ES" dirty="0" smtClean="0"/>
              <a:t>El TMP102 es </a:t>
            </a:r>
            <a:r>
              <a:rPr lang="es-ES" dirty="0"/>
              <a:t>compatible con el protocolo de transmisión </a:t>
            </a:r>
            <a:r>
              <a:rPr lang="es-ES" dirty="0" smtClean="0"/>
              <a:t>rápida </a:t>
            </a:r>
            <a:r>
              <a:rPr lang="es-ES" dirty="0"/>
              <a:t>(1 kHz a 400 kHz) y de alta velocidad de los modos (1 kHz a 3.4 MHz</a:t>
            </a:r>
            <a:r>
              <a:rPr lang="es-ES" dirty="0" smtClean="0"/>
              <a:t>).</a:t>
            </a:r>
            <a:endParaRPr lang="es-CL" b="1" dirty="0"/>
          </a:p>
        </p:txBody>
      </p:sp>
      <p:sp>
        <p:nvSpPr>
          <p:cNvPr id="3" name="2 Título"/>
          <p:cNvSpPr>
            <a:spLocks noGrp="1"/>
          </p:cNvSpPr>
          <p:nvPr>
            <p:ph type="title"/>
          </p:nvPr>
        </p:nvSpPr>
        <p:spPr/>
        <p:txBody>
          <a:bodyPr/>
          <a:lstStyle/>
          <a:p>
            <a:r>
              <a:rPr lang="es-CL" dirty="0" smtClean="0"/>
              <a:t>Funcionamiento</a:t>
            </a:r>
            <a:endParaRPr lang="es-CL" dirty="0"/>
          </a:p>
        </p:txBody>
      </p:sp>
    </p:spTree>
    <p:extLst>
      <p:ext uri="{BB962C8B-B14F-4D97-AF65-F5344CB8AC3E}">
        <p14:creationId xmlns:p14="http://schemas.microsoft.com/office/powerpoint/2010/main" val="83296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556792"/>
            <a:ext cx="7408333" cy="4569371"/>
          </a:xfrm>
        </p:spPr>
        <p:txBody>
          <a:bodyPr/>
          <a:lstStyle/>
          <a:p>
            <a:r>
              <a:rPr lang="es-CL" b="1" dirty="0" smtClean="0"/>
              <a:t>DIRECCIÓN DE BUS SERIE</a:t>
            </a:r>
            <a:br>
              <a:rPr lang="es-CL" b="1" dirty="0" smtClean="0"/>
            </a:br>
            <a:r>
              <a:rPr lang="es-ES" dirty="0"/>
              <a:t>Para comunicarse con el TMP102, el maestro debe primero tratar los dispositivos esclavos mediante un byte de la dirección del esclavo. El byte de dirección del esclavo consta de siete bits de dirección, y un </a:t>
            </a:r>
            <a:r>
              <a:rPr lang="es-ES" dirty="0" smtClean="0"/>
              <a:t>bit </a:t>
            </a:r>
            <a:r>
              <a:rPr lang="es-ES" dirty="0"/>
              <a:t>la dirección que indica la intención de ejecutar una operación de lectura o de escritura.</a:t>
            </a:r>
            <a:endParaRPr lang="es-CL" b="1" dirty="0" smtClean="0"/>
          </a:p>
        </p:txBody>
      </p:sp>
      <p:sp>
        <p:nvSpPr>
          <p:cNvPr id="3" name="2 Título"/>
          <p:cNvSpPr>
            <a:spLocks noGrp="1"/>
          </p:cNvSpPr>
          <p:nvPr>
            <p:ph type="title"/>
          </p:nvPr>
        </p:nvSpPr>
        <p:spPr/>
        <p:txBody>
          <a:bodyPr/>
          <a:lstStyle/>
          <a:p>
            <a:r>
              <a:rPr lang="es-CL" dirty="0" smtClean="0"/>
              <a:t>Funcionamiento</a:t>
            </a:r>
            <a:endParaRPr lang="es-CL" dirty="0"/>
          </a:p>
        </p:txBody>
      </p:sp>
      <p:pic>
        <p:nvPicPr>
          <p:cNvPr id="4" name="Imagen 3"/>
          <p:cNvPicPr>
            <a:picLocks noChangeAspect="1"/>
          </p:cNvPicPr>
          <p:nvPr/>
        </p:nvPicPr>
        <p:blipFill>
          <a:blip r:embed="rId2"/>
          <a:stretch>
            <a:fillRect/>
          </a:stretch>
        </p:blipFill>
        <p:spPr>
          <a:xfrm>
            <a:off x="2771800" y="4293096"/>
            <a:ext cx="4105275" cy="1638300"/>
          </a:xfrm>
          <a:prstGeom prst="rect">
            <a:avLst/>
          </a:prstGeom>
        </p:spPr>
      </p:pic>
    </p:spTree>
    <p:extLst>
      <p:ext uri="{BB962C8B-B14F-4D97-AF65-F5344CB8AC3E}">
        <p14:creationId xmlns:p14="http://schemas.microsoft.com/office/powerpoint/2010/main" val="1824664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340768"/>
            <a:ext cx="7992888" cy="5328592"/>
          </a:xfrm>
        </p:spPr>
        <p:txBody>
          <a:bodyPr>
            <a:normAutofit fontScale="92500" lnSpcReduction="20000"/>
          </a:bodyPr>
          <a:lstStyle/>
          <a:p>
            <a:r>
              <a:rPr lang="es-CL" b="1" dirty="0" smtClean="0"/>
              <a:t>REGISTRO DE PUNTERO</a:t>
            </a:r>
          </a:p>
          <a:p>
            <a:r>
              <a:rPr lang="es-ES" dirty="0"/>
              <a:t>El </a:t>
            </a:r>
            <a:r>
              <a:rPr lang="es-ES" dirty="0" smtClean="0"/>
              <a:t>registro de puntero de </a:t>
            </a:r>
            <a:r>
              <a:rPr lang="es-ES" dirty="0"/>
              <a:t>8 bits del dispositivo se utiliza para hacer frente a un registro de datos dado. </a:t>
            </a:r>
            <a:r>
              <a:rPr lang="es-ES" dirty="0" smtClean="0"/>
              <a:t>Utiliza los </a:t>
            </a:r>
            <a:r>
              <a:rPr lang="es-ES" dirty="0"/>
              <a:t>dos bits menos </a:t>
            </a:r>
            <a:r>
              <a:rPr lang="es-ES" dirty="0" smtClean="0"/>
              <a:t>significativos </a:t>
            </a:r>
            <a:r>
              <a:rPr lang="es-ES" dirty="0"/>
              <a:t>para identificar </a:t>
            </a:r>
            <a:r>
              <a:rPr lang="es-ES" dirty="0" smtClean="0"/>
              <a:t> cuál </a:t>
            </a:r>
            <a:r>
              <a:rPr lang="es-ES" dirty="0"/>
              <a:t>de los registros de datos deben responder a un comando de lectura o escritura</a:t>
            </a:r>
            <a:r>
              <a:rPr lang="es-ES" dirty="0" smtClean="0"/>
              <a:t>.</a:t>
            </a:r>
          </a:p>
          <a:p>
            <a:endParaRPr lang="es-ES" b="1" dirty="0" smtClean="0"/>
          </a:p>
          <a:p>
            <a:endParaRPr lang="es-ES" b="1" dirty="0" smtClean="0"/>
          </a:p>
          <a:p>
            <a:endParaRPr lang="es-ES" b="1" dirty="0"/>
          </a:p>
          <a:p>
            <a:endParaRPr lang="es-ES" b="1" dirty="0" smtClean="0"/>
          </a:p>
          <a:p>
            <a:endParaRPr lang="es-ES" b="1" dirty="0"/>
          </a:p>
          <a:p>
            <a:endParaRPr lang="es-ES" b="1" dirty="0"/>
          </a:p>
          <a:p>
            <a:r>
              <a:rPr lang="es-ES" b="1" dirty="0" smtClean="0"/>
              <a:t>REGISTROS DE CONFIGURACIÓN (r/w)</a:t>
            </a:r>
          </a:p>
          <a:p>
            <a:r>
              <a:rPr lang="es-ES" dirty="0"/>
              <a:t>El Registro de configuración es </a:t>
            </a:r>
            <a:r>
              <a:rPr lang="es-ES" dirty="0" smtClean="0"/>
              <a:t>registro </a:t>
            </a:r>
            <a:r>
              <a:rPr lang="es-ES" dirty="0"/>
              <a:t>de 16 bits de </a:t>
            </a:r>
            <a:r>
              <a:rPr lang="es-ES" dirty="0" smtClean="0"/>
              <a:t>lectura/escritura que </a:t>
            </a:r>
            <a:r>
              <a:rPr lang="es-ES" dirty="0"/>
              <a:t>se utiliza para </a:t>
            </a:r>
            <a:r>
              <a:rPr lang="es-ES" dirty="0" smtClean="0"/>
              <a:t>almacenar los </a:t>
            </a:r>
            <a:r>
              <a:rPr lang="es-ES" dirty="0"/>
              <a:t>bits que controlan los modos de funcionamiento del sensor de temperatura.</a:t>
            </a:r>
            <a:endParaRPr lang="es-CL" b="1" dirty="0"/>
          </a:p>
        </p:txBody>
      </p:sp>
      <p:sp>
        <p:nvSpPr>
          <p:cNvPr id="3" name="2 Título"/>
          <p:cNvSpPr>
            <a:spLocks noGrp="1"/>
          </p:cNvSpPr>
          <p:nvPr>
            <p:ph type="title"/>
          </p:nvPr>
        </p:nvSpPr>
        <p:spPr/>
        <p:txBody>
          <a:bodyPr/>
          <a:lstStyle/>
          <a:p>
            <a:r>
              <a:rPr lang="es-CL" dirty="0" smtClean="0"/>
              <a:t>Registros</a:t>
            </a:r>
            <a:endParaRPr lang="es-CL" dirty="0"/>
          </a:p>
        </p:txBody>
      </p:sp>
      <p:pic>
        <p:nvPicPr>
          <p:cNvPr id="4" name="Imagen 3"/>
          <p:cNvPicPr>
            <a:picLocks noChangeAspect="1"/>
          </p:cNvPicPr>
          <p:nvPr/>
        </p:nvPicPr>
        <p:blipFill>
          <a:blip r:embed="rId2"/>
          <a:stretch>
            <a:fillRect/>
          </a:stretch>
        </p:blipFill>
        <p:spPr>
          <a:xfrm>
            <a:off x="2374391" y="2780928"/>
            <a:ext cx="4467225" cy="2086703"/>
          </a:xfrm>
          <a:prstGeom prst="rect">
            <a:avLst/>
          </a:prstGeom>
        </p:spPr>
      </p:pic>
    </p:spTree>
    <p:extLst>
      <p:ext uri="{BB962C8B-B14F-4D97-AF65-F5344CB8AC3E}">
        <p14:creationId xmlns:p14="http://schemas.microsoft.com/office/powerpoint/2010/main" val="285687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72067" y="5732691"/>
            <a:ext cx="7408333" cy="393471"/>
          </a:xfrm>
        </p:spPr>
        <p:txBody>
          <a:bodyPr>
            <a:normAutofit fontScale="92500" lnSpcReduction="10000"/>
          </a:bodyPr>
          <a:lstStyle/>
          <a:p>
            <a:r>
              <a:rPr lang="es-CL" dirty="0" smtClean="0"/>
              <a:t>             Tabla de configuración de los registro (R/W)</a:t>
            </a:r>
            <a:endParaRPr lang="es-CL" dirty="0"/>
          </a:p>
        </p:txBody>
      </p:sp>
      <p:sp>
        <p:nvSpPr>
          <p:cNvPr id="3" name="Título 2"/>
          <p:cNvSpPr>
            <a:spLocks noGrp="1"/>
          </p:cNvSpPr>
          <p:nvPr>
            <p:ph type="title"/>
          </p:nvPr>
        </p:nvSpPr>
        <p:spPr/>
        <p:txBody>
          <a:bodyPr/>
          <a:lstStyle/>
          <a:p>
            <a:endParaRPr lang="es-CL"/>
          </a:p>
        </p:txBody>
      </p:sp>
      <p:pic>
        <p:nvPicPr>
          <p:cNvPr id="4" name="Imagen 3"/>
          <p:cNvPicPr>
            <a:picLocks noChangeAspect="1"/>
          </p:cNvPicPr>
          <p:nvPr/>
        </p:nvPicPr>
        <p:blipFill>
          <a:blip r:embed="rId2"/>
          <a:stretch>
            <a:fillRect/>
          </a:stretch>
        </p:blipFill>
        <p:spPr>
          <a:xfrm>
            <a:off x="1348251" y="2041975"/>
            <a:ext cx="6447497" cy="3239796"/>
          </a:xfrm>
          <a:prstGeom prst="rect">
            <a:avLst/>
          </a:prstGeom>
        </p:spPr>
      </p:pic>
    </p:spTree>
    <p:extLst>
      <p:ext uri="{BB962C8B-B14F-4D97-AF65-F5344CB8AC3E}">
        <p14:creationId xmlns:p14="http://schemas.microsoft.com/office/powerpoint/2010/main" val="1361531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700808"/>
            <a:ext cx="7408333" cy="4464496"/>
          </a:xfrm>
        </p:spPr>
        <p:txBody>
          <a:bodyPr>
            <a:normAutofit fontScale="92500" lnSpcReduction="20000"/>
          </a:bodyPr>
          <a:lstStyle/>
          <a:p>
            <a:r>
              <a:rPr lang="es-CL" b="1" dirty="0"/>
              <a:t>OS (</a:t>
            </a:r>
            <a:r>
              <a:rPr lang="es-CL" b="1" dirty="0" err="1"/>
              <a:t>One-Shot</a:t>
            </a:r>
            <a:r>
              <a:rPr lang="es-CL" b="1" dirty="0"/>
              <a:t>/</a:t>
            </a:r>
            <a:r>
              <a:rPr lang="es-CL" b="1" dirty="0" err="1"/>
              <a:t>Conversion</a:t>
            </a:r>
            <a:r>
              <a:rPr lang="es-CL" b="1" dirty="0"/>
              <a:t> </a:t>
            </a:r>
            <a:r>
              <a:rPr lang="es-CL" b="1" dirty="0" err="1"/>
              <a:t>ready</a:t>
            </a:r>
            <a:r>
              <a:rPr lang="es-CL" b="1" dirty="0"/>
              <a:t>): </a:t>
            </a:r>
            <a:r>
              <a:rPr lang="es-ES" dirty="0"/>
              <a:t>Cuando el dispositivo está en modo de apagado, escribiendo un '1 'en el bit OS comienza una sola conversión de la temperatura. Durante la conversión, el bit OS lee '0 '. El dispositivo vuelve al estado de cierre al final de la conversión individual. Después de la conversión, el bit OS lee '1 '. Esta característica es útil para reducir el consumo de energía en el TMP102 cuando no se requiere el monitoreo continuo de la temperatura</a:t>
            </a:r>
            <a:r>
              <a:rPr lang="es-ES" dirty="0" smtClean="0"/>
              <a:t>.</a:t>
            </a:r>
          </a:p>
          <a:p>
            <a:pPr marL="0" indent="0">
              <a:buNone/>
            </a:pPr>
            <a:endParaRPr lang="es-ES" dirty="0" smtClean="0"/>
          </a:p>
          <a:p>
            <a:r>
              <a:rPr lang="es-CL" b="1" dirty="0"/>
              <a:t>R1/R0 (</a:t>
            </a:r>
            <a:r>
              <a:rPr lang="es-CL" b="1" dirty="0" err="1"/>
              <a:t>Converter</a:t>
            </a:r>
            <a:r>
              <a:rPr lang="es-CL" b="1" dirty="0"/>
              <a:t> </a:t>
            </a:r>
            <a:r>
              <a:rPr lang="es-CL" b="1" dirty="0" err="1"/>
              <a:t>Resolution</a:t>
            </a:r>
            <a:r>
              <a:rPr lang="es-CL" b="1" dirty="0"/>
              <a:t>)</a:t>
            </a:r>
            <a:r>
              <a:rPr lang="es-CL" dirty="0"/>
              <a:t> (Resolución del conversor): </a:t>
            </a:r>
            <a:r>
              <a:rPr lang="es-ES" dirty="0"/>
              <a:t>R1/R0 son de sólo lectura bits. La resolución del convertidor TMP102 se establece en el arranque a '11 '. Esto establece el registro de las temperaturas a un bit de resolución 12.</a:t>
            </a:r>
          </a:p>
          <a:p>
            <a:endParaRPr lang="es-CL" dirty="0" smtClean="0"/>
          </a:p>
          <a:p>
            <a:endParaRPr lang="es-CL" dirty="0"/>
          </a:p>
          <a:p>
            <a:endParaRPr lang="es-CL" dirty="0" smtClean="0"/>
          </a:p>
          <a:p>
            <a:endParaRPr lang="es-ES" dirty="0"/>
          </a:p>
          <a:p>
            <a:pPr marL="0" indent="0">
              <a:buNone/>
            </a:pPr>
            <a:endParaRPr lang="es-ES" dirty="0"/>
          </a:p>
        </p:txBody>
      </p:sp>
      <p:sp>
        <p:nvSpPr>
          <p:cNvPr id="3" name="2 Título"/>
          <p:cNvSpPr>
            <a:spLocks noGrp="1"/>
          </p:cNvSpPr>
          <p:nvPr>
            <p:ph type="title"/>
          </p:nvPr>
        </p:nvSpPr>
        <p:spPr/>
        <p:txBody>
          <a:bodyPr/>
          <a:lstStyle/>
          <a:p>
            <a:r>
              <a:rPr lang="es-CL" dirty="0" smtClean="0"/>
              <a:t>Registros de configuración</a:t>
            </a:r>
            <a:endParaRPr lang="es-CL" dirty="0"/>
          </a:p>
        </p:txBody>
      </p:sp>
    </p:spTree>
    <p:extLst>
      <p:ext uri="{BB962C8B-B14F-4D97-AF65-F5344CB8AC3E}">
        <p14:creationId xmlns:p14="http://schemas.microsoft.com/office/powerpoint/2010/main" val="774744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67833" y="1988840"/>
            <a:ext cx="7408333" cy="4026760"/>
          </a:xfrm>
        </p:spPr>
        <p:txBody>
          <a:bodyPr/>
          <a:lstStyle/>
          <a:p>
            <a:r>
              <a:rPr lang="es-CL" b="1" dirty="0"/>
              <a:t>F1/F0 (</a:t>
            </a:r>
            <a:r>
              <a:rPr lang="es-CL" b="1" dirty="0" err="1"/>
              <a:t>Fault</a:t>
            </a:r>
            <a:r>
              <a:rPr lang="es-CL" b="1" dirty="0"/>
              <a:t> </a:t>
            </a:r>
            <a:r>
              <a:rPr lang="es-CL" b="1" dirty="0" err="1"/>
              <a:t>Queue</a:t>
            </a:r>
            <a:r>
              <a:rPr lang="es-CL" b="1" dirty="0"/>
              <a:t>)</a:t>
            </a:r>
            <a:r>
              <a:rPr lang="es-CL" dirty="0"/>
              <a:t> (Cola de errores): </a:t>
            </a:r>
            <a:r>
              <a:rPr lang="es-ES" dirty="0"/>
              <a:t>Existe una condición de error cuando la medida de temperatura excede los límites </a:t>
            </a:r>
            <a:r>
              <a:rPr lang="es-ES" dirty="0" smtClean="0"/>
              <a:t>definidos </a:t>
            </a:r>
            <a:r>
              <a:rPr lang="es-ES" dirty="0"/>
              <a:t>por el usuario</a:t>
            </a:r>
            <a:r>
              <a:rPr lang="es-ES" dirty="0" smtClean="0"/>
              <a:t>.</a:t>
            </a:r>
          </a:p>
          <a:p>
            <a:endParaRPr lang="es-ES" dirty="0"/>
          </a:p>
          <a:p>
            <a:endParaRPr lang="es-ES" dirty="0"/>
          </a:p>
        </p:txBody>
      </p:sp>
      <p:sp>
        <p:nvSpPr>
          <p:cNvPr id="3" name="Título 2"/>
          <p:cNvSpPr>
            <a:spLocks noGrp="1"/>
          </p:cNvSpPr>
          <p:nvPr>
            <p:ph type="title"/>
          </p:nvPr>
        </p:nvSpPr>
        <p:spPr/>
        <p:txBody>
          <a:bodyPr/>
          <a:lstStyle/>
          <a:p>
            <a:endParaRPr lang="es-CL"/>
          </a:p>
        </p:txBody>
      </p:sp>
      <p:pic>
        <p:nvPicPr>
          <p:cNvPr id="4" name="Imagen 3"/>
          <p:cNvPicPr>
            <a:picLocks noChangeAspect="1"/>
          </p:cNvPicPr>
          <p:nvPr/>
        </p:nvPicPr>
        <p:blipFill>
          <a:blip r:embed="rId2"/>
          <a:stretch>
            <a:fillRect/>
          </a:stretch>
        </p:blipFill>
        <p:spPr>
          <a:xfrm>
            <a:off x="1979713" y="3573016"/>
            <a:ext cx="5184576" cy="1562100"/>
          </a:xfrm>
          <a:prstGeom prst="rect">
            <a:avLst/>
          </a:prstGeom>
        </p:spPr>
      </p:pic>
    </p:spTree>
    <p:extLst>
      <p:ext uri="{BB962C8B-B14F-4D97-AF65-F5344CB8AC3E}">
        <p14:creationId xmlns:p14="http://schemas.microsoft.com/office/powerpoint/2010/main" val="856072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1340768"/>
            <a:ext cx="7632848" cy="4824536"/>
          </a:xfrm>
        </p:spPr>
        <p:txBody>
          <a:bodyPr>
            <a:normAutofit/>
          </a:bodyPr>
          <a:lstStyle/>
          <a:p>
            <a:r>
              <a:rPr lang="es-CL" sz="1800" dirty="0" smtClean="0"/>
              <a:t>Philips desarrolló un sencillo bus bidireccional basado en dos hilos por el que se trasmiten los datos vía serie y lo llamó El Bus I2C. </a:t>
            </a:r>
          </a:p>
          <a:p>
            <a:r>
              <a:rPr lang="es-CL" sz="1800" dirty="0" smtClean="0"/>
              <a:t>Velocidad </a:t>
            </a:r>
            <a:r>
              <a:rPr lang="es-CL" sz="1800" dirty="0"/>
              <a:t>de transmisión</a:t>
            </a:r>
          </a:p>
          <a:p>
            <a:r>
              <a:rPr lang="es-CL" sz="1800" dirty="0"/>
              <a:t>• </a:t>
            </a:r>
            <a:r>
              <a:rPr lang="es-CL" sz="1800" i="1" dirty="0"/>
              <a:t>Standard</a:t>
            </a:r>
            <a:r>
              <a:rPr lang="es-CL" sz="1800" dirty="0"/>
              <a:t>: hasta 100 Kbits/s</a:t>
            </a:r>
          </a:p>
          <a:p>
            <a:r>
              <a:rPr lang="es-CL" sz="1800" dirty="0"/>
              <a:t>• </a:t>
            </a:r>
            <a:r>
              <a:rPr lang="es-CL" sz="1800" i="1" dirty="0"/>
              <a:t>Fast</a:t>
            </a:r>
            <a:r>
              <a:rPr lang="es-CL" sz="1800" dirty="0"/>
              <a:t>: hasta 400 Kbits/s</a:t>
            </a:r>
          </a:p>
          <a:p>
            <a:r>
              <a:rPr lang="es-CL" sz="1800" dirty="0"/>
              <a:t>• </a:t>
            </a:r>
            <a:r>
              <a:rPr lang="es-CL" sz="1800" i="1" dirty="0"/>
              <a:t>High-</a:t>
            </a:r>
            <a:r>
              <a:rPr lang="es-CL" sz="1800" i="1" dirty="0" err="1"/>
              <a:t>speed</a:t>
            </a:r>
            <a:r>
              <a:rPr lang="es-CL" sz="1800" dirty="0"/>
              <a:t>: hasta 3,4 Mbits/s</a:t>
            </a:r>
          </a:p>
          <a:p>
            <a:r>
              <a:rPr lang="es-CL" sz="1800" dirty="0"/>
              <a:t>Bus de comunicación </a:t>
            </a:r>
            <a:r>
              <a:rPr lang="es-CL" sz="1800" dirty="0" smtClean="0"/>
              <a:t>síncrono formado </a:t>
            </a:r>
            <a:r>
              <a:rPr lang="es-CL" sz="1800" dirty="0"/>
              <a:t>por 2 </a:t>
            </a:r>
            <a:r>
              <a:rPr lang="es-CL" sz="1800" dirty="0" smtClean="0"/>
              <a:t>hilos además de GND:</a:t>
            </a:r>
            <a:endParaRPr lang="es-CL" sz="1800" dirty="0"/>
          </a:p>
          <a:p>
            <a:r>
              <a:rPr lang="es-CL" sz="1800" dirty="0" smtClean="0"/>
              <a:t>• SDA (</a:t>
            </a:r>
            <a:r>
              <a:rPr lang="es-CL" sz="1800" i="1" dirty="0"/>
              <a:t>S</a:t>
            </a:r>
            <a:r>
              <a:rPr lang="es-CL" sz="1800" i="1" dirty="0" smtClean="0"/>
              <a:t>erial Data </a:t>
            </a:r>
            <a:r>
              <a:rPr lang="es-CL" sz="1800" i="1" dirty="0"/>
              <a:t>Line</a:t>
            </a:r>
            <a:r>
              <a:rPr lang="es-CL" sz="1800" dirty="0"/>
              <a:t>): datos</a:t>
            </a:r>
          </a:p>
          <a:p>
            <a:r>
              <a:rPr lang="en-US" sz="1800" dirty="0"/>
              <a:t>• SCL </a:t>
            </a:r>
            <a:r>
              <a:rPr lang="en-US" sz="1800" dirty="0" smtClean="0"/>
              <a:t>(</a:t>
            </a:r>
            <a:r>
              <a:rPr lang="en-US" sz="1800" i="1" dirty="0"/>
              <a:t>S</a:t>
            </a:r>
            <a:r>
              <a:rPr lang="en-US" sz="1800" i="1" dirty="0" smtClean="0"/>
              <a:t>erial Clock </a:t>
            </a:r>
            <a:r>
              <a:rPr lang="en-US" sz="1800" i="1" dirty="0"/>
              <a:t>line</a:t>
            </a:r>
            <a:r>
              <a:rPr lang="en-US" sz="1800" dirty="0"/>
              <a:t>): </a:t>
            </a:r>
            <a:r>
              <a:rPr lang="es-CL" sz="1800" dirty="0" smtClean="0"/>
              <a:t>reloj</a:t>
            </a:r>
          </a:p>
          <a:p>
            <a:r>
              <a:rPr lang="es-CL" sz="1800" dirty="0" smtClean="0"/>
              <a:t>El </a:t>
            </a:r>
            <a:r>
              <a:rPr lang="es-CL" sz="1800" dirty="0"/>
              <a:t>Maestro es el dispositivo que inicia la transferencia en el bus y genera la señal de Clock</a:t>
            </a:r>
            <a:r>
              <a:rPr lang="es-CL" sz="1800" dirty="0" smtClean="0"/>
              <a:t>.</a:t>
            </a:r>
          </a:p>
          <a:p>
            <a:r>
              <a:rPr lang="es-CL" sz="1800" dirty="0" smtClean="0"/>
              <a:t> El Esclavo es </a:t>
            </a:r>
            <a:r>
              <a:rPr lang="es-CL" sz="1800" dirty="0"/>
              <a:t>el dispositivo direccionado.</a:t>
            </a:r>
          </a:p>
          <a:p>
            <a:endParaRPr lang="en-US" dirty="0" smtClean="0"/>
          </a:p>
          <a:p>
            <a:endParaRPr lang="en-US" dirty="0" smtClean="0"/>
          </a:p>
          <a:p>
            <a:endParaRPr lang="es-CL" dirty="0" smtClean="0"/>
          </a:p>
          <a:p>
            <a:endParaRPr lang="es-CL" dirty="0"/>
          </a:p>
        </p:txBody>
      </p:sp>
      <p:sp>
        <p:nvSpPr>
          <p:cNvPr id="2" name="1 Título"/>
          <p:cNvSpPr>
            <a:spLocks noGrp="1"/>
          </p:cNvSpPr>
          <p:nvPr>
            <p:ph type="title"/>
          </p:nvPr>
        </p:nvSpPr>
        <p:spPr>
          <a:xfrm>
            <a:off x="457200" y="338328"/>
            <a:ext cx="8229600" cy="1146456"/>
          </a:xfrm>
        </p:spPr>
        <p:txBody>
          <a:bodyPr/>
          <a:lstStyle/>
          <a:p>
            <a:r>
              <a:rPr lang="es-CL" dirty="0" smtClean="0"/>
              <a:t>Protocolo I2C</a:t>
            </a:r>
            <a:endParaRPr lang="es-C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197403"/>
            <a:ext cx="5472608" cy="166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945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6075" y="1844824"/>
            <a:ext cx="7408333" cy="4281339"/>
          </a:xfrm>
        </p:spPr>
        <p:txBody>
          <a:bodyPr>
            <a:normAutofit/>
          </a:bodyPr>
          <a:lstStyle/>
          <a:p>
            <a:pPr marL="0" indent="0">
              <a:buNone/>
            </a:pPr>
            <a:endParaRPr lang="es-CL" b="1" dirty="0" smtClean="0"/>
          </a:p>
          <a:p>
            <a:r>
              <a:rPr lang="es-ES" b="1" dirty="0"/>
              <a:t>POL(Polaridad):</a:t>
            </a:r>
            <a:r>
              <a:rPr lang="es-ES" dirty="0"/>
              <a:t> Permite ajustar la polaridad de la salida del terminal de ALERTA</a:t>
            </a:r>
            <a:r>
              <a:rPr lang="es-ES" dirty="0" smtClean="0"/>
              <a:t>.</a:t>
            </a:r>
          </a:p>
          <a:p>
            <a:pPr marL="0" indent="0">
              <a:buNone/>
            </a:pPr>
            <a:endParaRPr lang="es-CL" b="1" dirty="0" smtClean="0"/>
          </a:p>
          <a:p>
            <a:r>
              <a:rPr lang="es-CL" b="1" dirty="0" smtClean="0"/>
              <a:t>TM </a:t>
            </a:r>
            <a:r>
              <a:rPr lang="es-CL" b="1" dirty="0"/>
              <a:t>(</a:t>
            </a:r>
            <a:r>
              <a:rPr lang="es-CL" b="1" dirty="0" err="1"/>
              <a:t>Thermostat</a:t>
            </a:r>
            <a:r>
              <a:rPr lang="es-CL" b="1" dirty="0"/>
              <a:t> </a:t>
            </a:r>
            <a:r>
              <a:rPr lang="es-CL" b="1" dirty="0" err="1"/>
              <a:t>mode</a:t>
            </a:r>
            <a:r>
              <a:rPr lang="es-CL" b="1" dirty="0"/>
              <a:t>)</a:t>
            </a:r>
            <a:r>
              <a:rPr lang="es-CL" dirty="0"/>
              <a:t>(Modo de termostato): </a:t>
            </a:r>
            <a:r>
              <a:rPr lang="es-ES" dirty="0"/>
              <a:t>indica al dispositivo si para operar en el modo de comparador (TM = 0) o en el modo de interrupción (TM = 1)</a:t>
            </a:r>
          </a:p>
          <a:p>
            <a:pPr marL="0" indent="0">
              <a:buNone/>
            </a:pPr>
            <a:endParaRPr lang="es-CL" b="1" dirty="0" smtClean="0"/>
          </a:p>
          <a:p>
            <a:endParaRPr lang="es-ES" b="1" dirty="0"/>
          </a:p>
          <a:p>
            <a:endParaRPr lang="es-ES" b="1" dirty="0"/>
          </a:p>
        </p:txBody>
      </p:sp>
      <p:sp>
        <p:nvSpPr>
          <p:cNvPr id="3" name="2 Título"/>
          <p:cNvSpPr>
            <a:spLocks noGrp="1"/>
          </p:cNvSpPr>
          <p:nvPr>
            <p:ph type="title"/>
          </p:nvPr>
        </p:nvSpPr>
        <p:spPr/>
        <p:txBody>
          <a:bodyPr/>
          <a:lstStyle/>
          <a:p>
            <a:r>
              <a:rPr lang="es-CL" dirty="0"/>
              <a:t>Registros de configuración</a:t>
            </a:r>
          </a:p>
        </p:txBody>
      </p:sp>
    </p:spTree>
    <p:extLst>
      <p:ext uri="{BB962C8B-B14F-4D97-AF65-F5344CB8AC3E}">
        <p14:creationId xmlns:p14="http://schemas.microsoft.com/office/powerpoint/2010/main" val="1925857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72067" y="836712"/>
            <a:ext cx="7408333" cy="5289451"/>
          </a:xfrm>
        </p:spPr>
        <p:txBody>
          <a:bodyPr/>
          <a:lstStyle/>
          <a:p>
            <a:endParaRPr lang="es-CL" dirty="0" smtClean="0"/>
          </a:p>
          <a:p>
            <a:endParaRPr lang="es-CL" dirty="0" smtClean="0"/>
          </a:p>
          <a:p>
            <a:endParaRPr lang="es-CL" dirty="0"/>
          </a:p>
          <a:p>
            <a:endParaRPr lang="es-CL" dirty="0" smtClean="0"/>
          </a:p>
          <a:p>
            <a:endParaRPr lang="es-CL" dirty="0"/>
          </a:p>
          <a:p>
            <a:endParaRPr lang="es-CL" dirty="0" smtClean="0"/>
          </a:p>
          <a:p>
            <a:endParaRPr lang="es-CL" dirty="0" smtClean="0"/>
          </a:p>
          <a:p>
            <a:endParaRPr lang="es-CL" dirty="0" smtClean="0"/>
          </a:p>
          <a:p>
            <a:endParaRPr lang="es-CL" dirty="0"/>
          </a:p>
          <a:p>
            <a:r>
              <a:rPr lang="es-CL" sz="2000" b="1" dirty="0"/>
              <a:t>SD (</a:t>
            </a:r>
            <a:r>
              <a:rPr lang="es-CL" sz="2000" b="1" dirty="0" err="1"/>
              <a:t>Shutdown</a:t>
            </a:r>
            <a:r>
              <a:rPr lang="es-CL" sz="2000" b="1" dirty="0"/>
              <a:t> </a:t>
            </a:r>
            <a:r>
              <a:rPr lang="es-CL" sz="2000" b="1" dirty="0" err="1"/>
              <a:t>Mode</a:t>
            </a:r>
            <a:r>
              <a:rPr lang="es-CL" sz="2000" b="1" dirty="0"/>
              <a:t>)</a:t>
            </a:r>
            <a:r>
              <a:rPr lang="es-CL" sz="2000" dirty="0"/>
              <a:t>(Modo de Apagado): Bit </a:t>
            </a:r>
            <a:r>
              <a:rPr lang="es-ES" sz="2000" dirty="0"/>
              <a:t>para ahorrar energía al máximo por el cierre de todos los circuitos de los dispositivos que no sea la interfaz en serie, lo que reduce el consumo de corriente a lo general menos de 0.5μA.</a:t>
            </a:r>
          </a:p>
          <a:p>
            <a:endParaRPr lang="es-CL" dirty="0"/>
          </a:p>
        </p:txBody>
      </p:sp>
      <p:pic>
        <p:nvPicPr>
          <p:cNvPr id="4" name="Imagen 3"/>
          <p:cNvPicPr>
            <a:picLocks noChangeAspect="1"/>
          </p:cNvPicPr>
          <p:nvPr/>
        </p:nvPicPr>
        <p:blipFill>
          <a:blip r:embed="rId2"/>
          <a:stretch>
            <a:fillRect/>
          </a:stretch>
        </p:blipFill>
        <p:spPr>
          <a:xfrm>
            <a:off x="2267744" y="836712"/>
            <a:ext cx="4333875" cy="3528392"/>
          </a:xfrm>
          <a:prstGeom prst="rect">
            <a:avLst/>
          </a:prstGeom>
        </p:spPr>
      </p:pic>
    </p:spTree>
    <p:extLst>
      <p:ext uri="{BB962C8B-B14F-4D97-AF65-F5344CB8AC3E}">
        <p14:creationId xmlns:p14="http://schemas.microsoft.com/office/powerpoint/2010/main" val="2407454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16832"/>
            <a:ext cx="7408333" cy="4536503"/>
          </a:xfrm>
        </p:spPr>
        <p:txBody>
          <a:bodyPr>
            <a:normAutofit/>
          </a:bodyPr>
          <a:lstStyle/>
          <a:p>
            <a:r>
              <a:rPr lang="es-CL" b="1" dirty="0"/>
              <a:t>CR (</a:t>
            </a:r>
            <a:r>
              <a:rPr lang="es-CL" b="1" dirty="0" err="1"/>
              <a:t>Conversion</a:t>
            </a:r>
            <a:r>
              <a:rPr lang="es-CL" b="1" dirty="0"/>
              <a:t> </a:t>
            </a:r>
            <a:r>
              <a:rPr lang="es-CL" b="1" dirty="0" err="1"/>
              <a:t>rate</a:t>
            </a:r>
            <a:r>
              <a:rPr lang="es-CL" b="1" dirty="0"/>
              <a:t>): </a:t>
            </a:r>
            <a:r>
              <a:rPr lang="es-ES" dirty="0"/>
              <a:t>Los bits de los tipos de conversión, CR1 y CR0, configuran el TMP102 para las </a:t>
            </a:r>
            <a:endParaRPr lang="es-ES" dirty="0" smtClean="0"/>
          </a:p>
          <a:p>
            <a:pPr marL="0" indent="0">
              <a:buNone/>
            </a:pPr>
            <a:r>
              <a:rPr lang="es-ES" dirty="0" smtClean="0"/>
              <a:t>   tasas </a:t>
            </a:r>
            <a:r>
              <a:rPr lang="es-ES" dirty="0"/>
              <a:t>de conversión de 8 Hz, 4 Hz, 1 Hz, o 0,25 Hz</a:t>
            </a:r>
            <a:r>
              <a:rPr lang="es-ES" dirty="0" smtClean="0"/>
              <a:t>.</a:t>
            </a:r>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r>
              <a:rPr lang="es-CL" b="1" dirty="0"/>
              <a:t>AL(</a:t>
            </a:r>
            <a:r>
              <a:rPr lang="es-CL" b="1" dirty="0" err="1"/>
              <a:t>Alert</a:t>
            </a:r>
            <a:r>
              <a:rPr lang="es-CL" b="1" dirty="0"/>
              <a:t>): </a:t>
            </a:r>
            <a:r>
              <a:rPr lang="es-ES" dirty="0"/>
              <a:t>Es una función de sólo lectura. Leyendo el bit AL proporcionará información sobre el estado del modo de comparación</a:t>
            </a:r>
          </a:p>
          <a:p>
            <a:endParaRPr lang="es-ES" dirty="0"/>
          </a:p>
          <a:p>
            <a:endParaRPr lang="es-ES" dirty="0"/>
          </a:p>
        </p:txBody>
      </p:sp>
      <p:sp>
        <p:nvSpPr>
          <p:cNvPr id="3" name="2 Título"/>
          <p:cNvSpPr>
            <a:spLocks noGrp="1"/>
          </p:cNvSpPr>
          <p:nvPr>
            <p:ph type="title"/>
          </p:nvPr>
        </p:nvSpPr>
        <p:spPr/>
        <p:txBody>
          <a:bodyPr/>
          <a:lstStyle/>
          <a:p>
            <a:r>
              <a:rPr lang="es-CL" dirty="0"/>
              <a:t>Registros de configuración</a:t>
            </a:r>
          </a:p>
        </p:txBody>
      </p:sp>
      <p:pic>
        <p:nvPicPr>
          <p:cNvPr id="7" name="Imagen 6"/>
          <p:cNvPicPr>
            <a:picLocks noChangeAspect="1"/>
          </p:cNvPicPr>
          <p:nvPr/>
        </p:nvPicPr>
        <p:blipFill>
          <a:blip r:embed="rId2"/>
          <a:stretch>
            <a:fillRect/>
          </a:stretch>
        </p:blipFill>
        <p:spPr>
          <a:xfrm>
            <a:off x="2528887" y="3212976"/>
            <a:ext cx="4086225" cy="1571625"/>
          </a:xfrm>
          <a:prstGeom prst="rect">
            <a:avLst/>
          </a:prstGeom>
        </p:spPr>
      </p:pic>
    </p:spTree>
    <p:extLst>
      <p:ext uri="{BB962C8B-B14F-4D97-AF65-F5344CB8AC3E}">
        <p14:creationId xmlns:p14="http://schemas.microsoft.com/office/powerpoint/2010/main" val="3823305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72067" y="1844824"/>
            <a:ext cx="7408333" cy="4281339"/>
          </a:xfrm>
        </p:spPr>
        <p:txBody>
          <a:bodyPr/>
          <a:lstStyle/>
          <a:p>
            <a:r>
              <a:rPr lang="es-CL" b="1"/>
              <a:t>EM(Modo Extendido):</a:t>
            </a:r>
            <a:r>
              <a:rPr lang="es-ES" b="1"/>
              <a:t> </a:t>
            </a:r>
            <a:r>
              <a:rPr lang="es-ES"/>
              <a:t>Bit para configurar al dispositivo para funcionar en modo normal (EM = 0) o el funcionamiento en modo extendido (EM = 1)</a:t>
            </a:r>
          </a:p>
          <a:p>
            <a:r>
              <a:rPr lang="es-ES"/>
              <a:t>En el modo Normal, el Registro de temperatura se limita a un formato de datos de 12 bits.</a:t>
            </a:r>
          </a:p>
          <a:p>
            <a:r>
              <a:rPr lang="es-CL"/>
              <a:t>En modo extendido permite la medición de temperaturas superiores a 128 ° C en formato de 13 bits</a:t>
            </a:r>
          </a:p>
          <a:p>
            <a:endParaRPr lang="es-ES" dirty="0"/>
          </a:p>
        </p:txBody>
      </p:sp>
      <p:sp>
        <p:nvSpPr>
          <p:cNvPr id="3" name="Título 2"/>
          <p:cNvSpPr>
            <a:spLocks noGrp="1"/>
          </p:cNvSpPr>
          <p:nvPr>
            <p:ph type="title"/>
          </p:nvPr>
        </p:nvSpPr>
        <p:spPr/>
        <p:txBody>
          <a:bodyPr/>
          <a:lstStyle/>
          <a:p>
            <a:endParaRPr lang="es-CL"/>
          </a:p>
        </p:txBody>
      </p:sp>
    </p:spTree>
    <p:extLst>
      <p:ext uri="{BB962C8B-B14F-4D97-AF65-F5344CB8AC3E}">
        <p14:creationId xmlns:p14="http://schemas.microsoft.com/office/powerpoint/2010/main" val="1275098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67569" y="2060848"/>
            <a:ext cx="7408862" cy="3795167"/>
          </a:xfrm>
          <a:prstGeom prst="rect">
            <a:avLst/>
          </a:prstGeom>
        </p:spPr>
      </p:pic>
      <p:sp>
        <p:nvSpPr>
          <p:cNvPr id="3" name="Título 2"/>
          <p:cNvSpPr>
            <a:spLocks noGrp="1"/>
          </p:cNvSpPr>
          <p:nvPr>
            <p:ph type="title"/>
          </p:nvPr>
        </p:nvSpPr>
        <p:spPr/>
        <p:txBody>
          <a:bodyPr/>
          <a:lstStyle/>
          <a:p>
            <a:r>
              <a:rPr lang="es-CL" dirty="0" smtClean="0"/>
              <a:t>Diagrama para la escritura</a:t>
            </a:r>
            <a:endParaRPr lang="es-CL" dirty="0"/>
          </a:p>
        </p:txBody>
      </p:sp>
    </p:spTree>
    <p:extLst>
      <p:ext uri="{BB962C8B-B14F-4D97-AF65-F5344CB8AC3E}">
        <p14:creationId xmlns:p14="http://schemas.microsoft.com/office/powerpoint/2010/main" val="549878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331640" y="1591057"/>
            <a:ext cx="7056783" cy="4862132"/>
          </a:xfrm>
          <a:prstGeom prst="rect">
            <a:avLst/>
          </a:prstGeom>
        </p:spPr>
      </p:pic>
      <p:sp>
        <p:nvSpPr>
          <p:cNvPr id="3" name="Título 2"/>
          <p:cNvSpPr>
            <a:spLocks noGrp="1"/>
          </p:cNvSpPr>
          <p:nvPr>
            <p:ph type="title"/>
          </p:nvPr>
        </p:nvSpPr>
        <p:spPr/>
        <p:txBody>
          <a:bodyPr/>
          <a:lstStyle/>
          <a:p>
            <a:r>
              <a:rPr lang="es-CL" dirty="0" smtClean="0"/>
              <a:t>Diagrama para la lectura</a:t>
            </a:r>
            <a:endParaRPr lang="es-CL" dirty="0"/>
          </a:p>
        </p:txBody>
      </p:sp>
    </p:spTree>
    <p:extLst>
      <p:ext uri="{BB962C8B-B14F-4D97-AF65-F5344CB8AC3E}">
        <p14:creationId xmlns:p14="http://schemas.microsoft.com/office/powerpoint/2010/main" val="49743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700808"/>
            <a:ext cx="8136904" cy="5040560"/>
          </a:xfrm>
        </p:spPr>
        <p:txBody>
          <a:bodyPr/>
          <a:lstStyle/>
          <a:p>
            <a:pPr>
              <a:lnSpc>
                <a:spcPct val="80000"/>
              </a:lnSpc>
              <a:buFontTx/>
              <a:buNone/>
            </a:pPr>
            <a:r>
              <a:rPr lang="es-ES" altLang="es-CL" b="1" dirty="0" smtClean="0"/>
              <a:t>Transmisión de bits</a:t>
            </a:r>
            <a:endParaRPr lang="es-ES" altLang="es-CL" b="1" dirty="0"/>
          </a:p>
          <a:p>
            <a:pPr>
              <a:lnSpc>
                <a:spcPct val="80000"/>
              </a:lnSpc>
              <a:buFontTx/>
              <a:buNone/>
            </a:pPr>
            <a:r>
              <a:rPr lang="es-ES" altLang="es-CL" dirty="0" smtClean="0"/>
              <a:t>Los bits de datos transitan por SDA</a:t>
            </a:r>
          </a:p>
          <a:p>
            <a:pPr>
              <a:lnSpc>
                <a:spcPct val="80000"/>
              </a:lnSpc>
              <a:buFontTx/>
              <a:buNone/>
            </a:pPr>
            <a:r>
              <a:rPr lang="es-ES" altLang="es-CL" dirty="0" smtClean="0"/>
              <a:t>Por </a:t>
            </a:r>
            <a:r>
              <a:rPr lang="es-ES" altLang="es-CL" dirty="0"/>
              <a:t>cada bit de información es necesario un pulso de SCL</a:t>
            </a:r>
          </a:p>
          <a:p>
            <a:pPr>
              <a:lnSpc>
                <a:spcPct val="80000"/>
              </a:lnSpc>
              <a:buFontTx/>
              <a:buNone/>
            </a:pPr>
            <a:r>
              <a:rPr lang="es-ES" altLang="es-CL" dirty="0" smtClean="0"/>
              <a:t>Los </a:t>
            </a:r>
            <a:r>
              <a:rPr lang="es-ES" altLang="es-CL" dirty="0"/>
              <a:t>datos sólo pueden cambiar cuando SCL está a nivel bajo</a:t>
            </a:r>
          </a:p>
          <a:p>
            <a:endParaRPr lang="es-CL" dirty="0"/>
          </a:p>
        </p:txBody>
      </p:sp>
      <p:sp>
        <p:nvSpPr>
          <p:cNvPr id="3" name="2 Título"/>
          <p:cNvSpPr>
            <a:spLocks noGrp="1"/>
          </p:cNvSpPr>
          <p:nvPr>
            <p:ph type="title"/>
          </p:nvPr>
        </p:nvSpPr>
        <p:spPr>
          <a:xfrm>
            <a:off x="457200" y="338328"/>
            <a:ext cx="8229600" cy="1074448"/>
          </a:xfrm>
        </p:spPr>
        <p:txBody>
          <a:bodyPr/>
          <a:lstStyle/>
          <a:p>
            <a:r>
              <a:rPr lang="es-CL" dirty="0" smtClean="0"/>
              <a:t>Funcionamiento I2C</a:t>
            </a:r>
            <a:endParaRPr lang="es-CL"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429000"/>
            <a:ext cx="7112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59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3507" y="1268760"/>
            <a:ext cx="7408333" cy="4497363"/>
          </a:xfrm>
        </p:spPr>
        <p:txBody>
          <a:bodyPr>
            <a:normAutofit/>
          </a:bodyPr>
          <a:lstStyle/>
          <a:p>
            <a:pPr marL="0" indent="0">
              <a:buNone/>
            </a:pPr>
            <a:r>
              <a:rPr lang="es-MX" altLang="es-CL" b="1" dirty="0" smtClean="0"/>
              <a:t>Transmisión de datos</a:t>
            </a:r>
          </a:p>
          <a:p>
            <a:r>
              <a:rPr lang="es-CL" altLang="es-CL" sz="1800" dirty="0"/>
              <a:t>Las transferencias de datos son de 8 bits</a:t>
            </a:r>
            <a:endParaRPr lang="es-MX" altLang="es-CL" sz="1800" dirty="0" smtClean="0"/>
          </a:p>
          <a:p>
            <a:r>
              <a:rPr lang="es-MX" altLang="es-CL" sz="1800" dirty="0" smtClean="0"/>
              <a:t>Los </a:t>
            </a:r>
            <a:r>
              <a:rPr lang="es-MX" altLang="es-CL" sz="1800" dirty="0"/>
              <a:t>datos transitan en la bajada del reloj</a:t>
            </a:r>
          </a:p>
          <a:p>
            <a:r>
              <a:rPr lang="es-MX" altLang="es-CL" sz="1800" dirty="0"/>
              <a:t>El dato es recibido en el borde de bajada del reloj</a:t>
            </a:r>
          </a:p>
          <a:p>
            <a:r>
              <a:rPr lang="es-MX" altLang="es-CL" sz="1800" dirty="0"/>
              <a:t>El bit más significativo se envía primero</a:t>
            </a:r>
          </a:p>
          <a:p>
            <a:r>
              <a:rPr lang="es-CL" sz="1800" dirty="0"/>
              <a:t>El maestro genera un pulso de SCL</a:t>
            </a:r>
            <a:endParaRPr lang="es-ES" altLang="es-CL" sz="1800" dirty="0"/>
          </a:p>
          <a:p>
            <a:r>
              <a:rPr lang="es-CL" sz="1800" dirty="0" smtClean="0"/>
              <a:t>Cada </a:t>
            </a:r>
            <a:r>
              <a:rPr lang="es-CL" sz="1800" dirty="0"/>
              <a:t>byte enviado requiere una respuesta de confirmación</a:t>
            </a:r>
          </a:p>
          <a:p>
            <a:r>
              <a:rPr lang="es-CL" sz="1800" b="1" dirty="0" smtClean="0"/>
              <a:t>ACK</a:t>
            </a:r>
            <a:r>
              <a:rPr lang="es-CL" sz="1800" dirty="0" smtClean="0"/>
              <a:t>(</a:t>
            </a:r>
            <a:r>
              <a:rPr lang="es-CL" sz="1800" dirty="0" err="1" smtClean="0"/>
              <a:t>acknowledge</a:t>
            </a:r>
            <a:r>
              <a:rPr lang="es-CL" sz="1800" dirty="0" smtClean="0"/>
              <a:t>): </a:t>
            </a:r>
            <a:r>
              <a:rPr lang="es-CL" sz="1800" dirty="0"/>
              <a:t>el destinatario (maestro o esclavo) mantiene SDA a nivel bajo durante </a:t>
            </a:r>
            <a:r>
              <a:rPr lang="es-CL" sz="1800" dirty="0" smtClean="0"/>
              <a:t>un tiempo </a:t>
            </a:r>
            <a:r>
              <a:rPr lang="es-CL" sz="1800" dirty="0"/>
              <a:t>de bit (si no lo hace </a:t>
            </a:r>
            <a:r>
              <a:rPr lang="es-CL" sz="1800" dirty="0" smtClean="0">
                <a:sym typeface="Wingdings" panose="05000000000000000000" pitchFamily="2" charset="2"/>
              </a:rPr>
              <a:t></a:t>
            </a:r>
            <a:r>
              <a:rPr lang="es-CL" sz="1800" dirty="0" smtClean="0"/>
              <a:t> </a:t>
            </a:r>
            <a:r>
              <a:rPr lang="es-CL" sz="1800" b="1" dirty="0"/>
              <a:t>NACK</a:t>
            </a:r>
            <a:r>
              <a:rPr lang="es-CL" sz="1800" dirty="0"/>
              <a:t>)</a:t>
            </a:r>
          </a:p>
          <a:p>
            <a:endParaRPr lang="es-CL" dirty="0"/>
          </a:p>
        </p:txBody>
      </p:sp>
      <p:sp>
        <p:nvSpPr>
          <p:cNvPr id="3" name="2 Título"/>
          <p:cNvSpPr>
            <a:spLocks noGrp="1"/>
          </p:cNvSpPr>
          <p:nvPr>
            <p:ph type="title"/>
          </p:nvPr>
        </p:nvSpPr>
        <p:spPr/>
        <p:txBody>
          <a:bodyPr/>
          <a:lstStyle/>
          <a:p>
            <a:r>
              <a:rPr lang="es-CL" dirty="0" smtClean="0"/>
              <a:t>Funcionamiento I2C</a:t>
            </a:r>
            <a:endParaRPr lang="es-C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293097"/>
            <a:ext cx="7586337" cy="256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05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1" y="1700808"/>
            <a:ext cx="7668840" cy="4425355"/>
          </a:xfrm>
        </p:spPr>
        <p:txBody>
          <a:bodyPr/>
          <a:lstStyle/>
          <a:p>
            <a:r>
              <a:rPr lang="es-CL" b="1" dirty="0"/>
              <a:t>Inicio de transmisión</a:t>
            </a:r>
          </a:p>
          <a:p>
            <a:r>
              <a:rPr lang="es-CL" dirty="0" smtClean="0"/>
              <a:t>La </a:t>
            </a:r>
            <a:r>
              <a:rPr lang="es-CL" dirty="0"/>
              <a:t>transmisión la inicia el maestro</a:t>
            </a:r>
          </a:p>
          <a:p>
            <a:r>
              <a:rPr lang="es-CL" dirty="0" smtClean="0"/>
              <a:t>Flanco </a:t>
            </a:r>
            <a:r>
              <a:rPr lang="es-CL" dirty="0"/>
              <a:t>de bajada en SDA con SCL a nivel alto</a:t>
            </a:r>
          </a:p>
          <a:p>
            <a:r>
              <a:rPr lang="es-CL" dirty="0" smtClean="0"/>
              <a:t>Cuando </a:t>
            </a:r>
            <a:r>
              <a:rPr lang="es-CL" dirty="0"/>
              <a:t>nadie accede al bus hay un nivel alto en SCL y SDA</a:t>
            </a:r>
          </a:p>
        </p:txBody>
      </p:sp>
      <p:sp>
        <p:nvSpPr>
          <p:cNvPr id="3" name="2 Título"/>
          <p:cNvSpPr>
            <a:spLocks noGrp="1"/>
          </p:cNvSpPr>
          <p:nvPr>
            <p:ph type="title"/>
          </p:nvPr>
        </p:nvSpPr>
        <p:spPr/>
        <p:txBody>
          <a:bodyPr/>
          <a:lstStyle/>
          <a:p>
            <a:r>
              <a:rPr lang="es-CL" dirty="0" smtClean="0"/>
              <a:t>Funcionamiento I2C</a:t>
            </a:r>
            <a:endParaRPr lang="es-CL"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722132"/>
            <a:ext cx="5976664" cy="2556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263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700808"/>
            <a:ext cx="7408333" cy="3450696"/>
          </a:xfrm>
        </p:spPr>
        <p:txBody>
          <a:bodyPr/>
          <a:lstStyle/>
          <a:p>
            <a:r>
              <a:rPr lang="es-CL" b="1" dirty="0"/>
              <a:t>Finalización de transmisión</a:t>
            </a:r>
          </a:p>
          <a:p>
            <a:r>
              <a:rPr lang="es-CL" dirty="0" smtClean="0"/>
              <a:t>La </a:t>
            </a:r>
            <a:r>
              <a:rPr lang="es-CL" dirty="0"/>
              <a:t>transmisión la finaliza el maestro</a:t>
            </a:r>
          </a:p>
          <a:p>
            <a:r>
              <a:rPr lang="es-CL" dirty="0" smtClean="0"/>
              <a:t>Flanco </a:t>
            </a:r>
            <a:r>
              <a:rPr lang="es-CL" dirty="0"/>
              <a:t>de subida en SDA con SCL a nivel alto</a:t>
            </a:r>
          </a:p>
        </p:txBody>
      </p:sp>
      <p:sp>
        <p:nvSpPr>
          <p:cNvPr id="3" name="2 Título"/>
          <p:cNvSpPr>
            <a:spLocks noGrp="1"/>
          </p:cNvSpPr>
          <p:nvPr>
            <p:ph type="title"/>
          </p:nvPr>
        </p:nvSpPr>
        <p:spPr/>
        <p:txBody>
          <a:bodyPr>
            <a:normAutofit/>
          </a:bodyPr>
          <a:lstStyle/>
          <a:p>
            <a:r>
              <a:rPr lang="es-CL" dirty="0" smtClean="0"/>
              <a:t>Funcionamiento I2C</a:t>
            </a:r>
            <a:endParaRPr lang="es-C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260" y="3212976"/>
            <a:ext cx="6285778" cy="279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0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700808"/>
            <a:ext cx="7408333" cy="3450696"/>
          </a:xfrm>
        </p:spPr>
        <p:txBody>
          <a:bodyPr/>
          <a:lstStyle/>
          <a:p>
            <a:r>
              <a:rPr lang="es-CL" b="1" dirty="0"/>
              <a:t>Intercambio de datos</a:t>
            </a:r>
          </a:p>
          <a:p>
            <a:r>
              <a:rPr lang="es-CL" i="1" dirty="0" smtClean="0"/>
              <a:t>Direccionamiento:</a:t>
            </a:r>
            <a:endParaRPr lang="es-CL" i="1" dirty="0"/>
          </a:p>
          <a:p>
            <a:pPr marL="0" indent="0">
              <a:buNone/>
            </a:pPr>
            <a:r>
              <a:rPr lang="es-CL" dirty="0" smtClean="0"/>
              <a:t>    Tras </a:t>
            </a:r>
            <a:r>
              <a:rPr lang="es-CL" dirty="0"/>
              <a:t>la condición de inicio el maestro envía:</a:t>
            </a:r>
          </a:p>
          <a:p>
            <a:pPr marL="0" indent="0">
              <a:buNone/>
            </a:pPr>
            <a:r>
              <a:rPr lang="es-CL" dirty="0" smtClean="0"/>
              <a:t>	• </a:t>
            </a:r>
            <a:r>
              <a:rPr lang="es-CL" dirty="0"/>
              <a:t>Dirección del </a:t>
            </a:r>
            <a:r>
              <a:rPr lang="es-CL" dirty="0" smtClean="0"/>
              <a:t>esclavo.</a:t>
            </a:r>
            <a:endParaRPr lang="es-CL" dirty="0"/>
          </a:p>
          <a:p>
            <a:pPr marL="0" indent="0">
              <a:buNone/>
            </a:pPr>
            <a:r>
              <a:rPr lang="pt-BR" dirty="0" smtClean="0"/>
              <a:t>	• </a:t>
            </a:r>
            <a:r>
              <a:rPr lang="pt-BR" dirty="0"/>
              <a:t>Comando de </a:t>
            </a:r>
            <a:r>
              <a:rPr lang="es-CL" dirty="0" smtClean="0"/>
              <a:t>lectura</a:t>
            </a:r>
            <a:r>
              <a:rPr lang="pt-BR" dirty="0" smtClean="0"/>
              <a:t> </a:t>
            </a:r>
            <a:r>
              <a:rPr lang="pt-BR" dirty="0"/>
              <a:t>o escritura (R=1 – W=0)</a:t>
            </a:r>
            <a:endParaRPr lang="es-CL" dirty="0"/>
          </a:p>
        </p:txBody>
      </p:sp>
      <p:sp>
        <p:nvSpPr>
          <p:cNvPr id="3" name="2 Título"/>
          <p:cNvSpPr>
            <a:spLocks noGrp="1"/>
          </p:cNvSpPr>
          <p:nvPr>
            <p:ph type="title"/>
          </p:nvPr>
        </p:nvSpPr>
        <p:spPr/>
        <p:txBody>
          <a:bodyPr/>
          <a:lstStyle/>
          <a:p>
            <a:r>
              <a:rPr lang="es-CL" dirty="0" smtClean="0"/>
              <a:t>Funcionamiento I2C</a:t>
            </a:r>
            <a:endParaRPr lang="es-C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05064"/>
            <a:ext cx="7988222" cy="2852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42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83568" y="1772816"/>
            <a:ext cx="7408333" cy="3450696"/>
          </a:xfrm>
        </p:spPr>
        <p:txBody>
          <a:bodyPr/>
          <a:lstStyle/>
          <a:p>
            <a:r>
              <a:rPr lang="es-CL" b="1" dirty="0"/>
              <a:t>Maestro envía datos a un </a:t>
            </a:r>
            <a:r>
              <a:rPr lang="es-CL" b="1" dirty="0" smtClean="0"/>
              <a:t>esclavo</a:t>
            </a:r>
          </a:p>
          <a:p>
            <a:endParaRPr lang="es-CL" dirty="0"/>
          </a:p>
        </p:txBody>
      </p:sp>
      <p:sp>
        <p:nvSpPr>
          <p:cNvPr id="3" name="2 Título"/>
          <p:cNvSpPr>
            <a:spLocks noGrp="1"/>
          </p:cNvSpPr>
          <p:nvPr>
            <p:ph type="title"/>
          </p:nvPr>
        </p:nvSpPr>
        <p:spPr/>
        <p:txBody>
          <a:bodyPr/>
          <a:lstStyle/>
          <a:p>
            <a:r>
              <a:rPr lang="es-CL" dirty="0" smtClean="0"/>
              <a:t>Funcionamiento I2C</a:t>
            </a:r>
            <a:endParaRPr lang="es-CL" dirty="0"/>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3"/>
            <a:ext cx="74866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6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700808"/>
            <a:ext cx="7408333" cy="3450696"/>
          </a:xfrm>
        </p:spPr>
        <p:txBody>
          <a:bodyPr/>
          <a:lstStyle/>
          <a:p>
            <a:r>
              <a:rPr lang="es-CL" b="1" dirty="0"/>
              <a:t>Maestro lee datos de un </a:t>
            </a:r>
            <a:r>
              <a:rPr lang="es-CL" b="1" dirty="0" smtClean="0"/>
              <a:t>esclavo</a:t>
            </a:r>
          </a:p>
          <a:p>
            <a:endParaRPr lang="es-CL" dirty="0"/>
          </a:p>
        </p:txBody>
      </p:sp>
      <p:sp>
        <p:nvSpPr>
          <p:cNvPr id="3" name="2 Título"/>
          <p:cNvSpPr>
            <a:spLocks noGrp="1"/>
          </p:cNvSpPr>
          <p:nvPr>
            <p:ph type="title"/>
          </p:nvPr>
        </p:nvSpPr>
        <p:spPr/>
        <p:txBody>
          <a:bodyPr/>
          <a:lstStyle/>
          <a:p>
            <a:r>
              <a:rPr lang="es-CL" dirty="0" smtClean="0"/>
              <a:t>Funcionamiento I2C</a:t>
            </a:r>
            <a:endParaRPr lang="es-C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08" y="2132856"/>
            <a:ext cx="7429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5333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418</TotalTime>
  <Words>975</Words>
  <Application>Microsoft Office PowerPoint</Application>
  <PresentationFormat>Presentación en pantalla (4:3)</PresentationFormat>
  <Paragraphs>130</Paragraphs>
  <Slides>25</Slides>
  <Notes>1</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Forma de onda</vt:lpstr>
      <vt:lpstr>Grupo 2 Comunicación I2C, TMP102 y comunicación con sensor TMP102 </vt:lpstr>
      <vt:lpstr>Protocolo I2C</vt:lpstr>
      <vt:lpstr>Funcionamiento I2C</vt:lpstr>
      <vt:lpstr>Funcionamiento I2C</vt:lpstr>
      <vt:lpstr>Funcionamiento I2C</vt:lpstr>
      <vt:lpstr>Funcionamiento I2C</vt:lpstr>
      <vt:lpstr>Funcionamiento I2C</vt:lpstr>
      <vt:lpstr>Funcionamiento I2C</vt:lpstr>
      <vt:lpstr>Funcionamiento I2C</vt:lpstr>
      <vt:lpstr>Ventajas</vt:lpstr>
      <vt:lpstr>Aplicaciones</vt:lpstr>
      <vt:lpstr>Sensor TMP102</vt:lpstr>
      <vt:lpstr>Aplicaciones</vt:lpstr>
      <vt:lpstr>Funcionamiento</vt:lpstr>
      <vt:lpstr>Funcionamiento</vt:lpstr>
      <vt:lpstr>Registros</vt:lpstr>
      <vt:lpstr>Presentación de PowerPoint</vt:lpstr>
      <vt:lpstr>Registros de configuración</vt:lpstr>
      <vt:lpstr>Presentación de PowerPoint</vt:lpstr>
      <vt:lpstr>Registros de configuración</vt:lpstr>
      <vt:lpstr>Presentación de PowerPoint</vt:lpstr>
      <vt:lpstr>Registros de configuración</vt:lpstr>
      <vt:lpstr>Presentación de PowerPoint</vt:lpstr>
      <vt:lpstr>Diagrama para la escritura</vt:lpstr>
      <vt:lpstr>Diagrama para la lectura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i2c, TMP102 y comunicación con sensor TMP102</dc:title>
  <dc:creator>Nicolas Garcia Farias</dc:creator>
  <cp:lastModifiedBy>Nicolas Garcia Farias</cp:lastModifiedBy>
  <cp:revision>39</cp:revision>
  <dcterms:created xsi:type="dcterms:W3CDTF">2014-04-29T22:55:38Z</dcterms:created>
  <dcterms:modified xsi:type="dcterms:W3CDTF">2014-05-10T20:51:48Z</dcterms:modified>
</cp:coreProperties>
</file>