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98" r:id="rId2"/>
    <p:sldId id="286" r:id="rId3"/>
    <p:sldId id="287" r:id="rId4"/>
    <p:sldId id="289" r:id="rId5"/>
    <p:sldId id="290" r:id="rId6"/>
    <p:sldId id="291" r:id="rId7"/>
    <p:sldId id="292" r:id="rId8"/>
    <p:sldId id="299" r:id="rId9"/>
    <p:sldId id="293" r:id="rId10"/>
    <p:sldId id="294" r:id="rId11"/>
    <p:sldId id="300" r:id="rId12"/>
    <p:sldId id="295" r:id="rId13"/>
    <p:sldId id="296" r:id="rId14"/>
    <p:sldId id="297" r:id="rId15"/>
    <p:sldId id="271" r:id="rId16"/>
  </p:sldIdLst>
  <p:sldSz cx="9144000" cy="5143500" type="screen16x9"/>
  <p:notesSz cx="6858000" cy="9144000"/>
  <p:embeddedFontLst>
    <p:embeddedFont>
      <p:font typeface="Avenir Next LT Pro" panose="020B0504020202020204" pitchFamily="34" charset="77"/>
      <p:regular r:id="rId18"/>
      <p:bold r:id="rId19"/>
      <p:italic r:id="rId20"/>
      <p:boldItalic r:id="rId21"/>
    </p:embeddedFont>
    <p:embeddedFont>
      <p:font typeface="Sora" pitchFamily="2" charset="0"/>
      <p:regular r:id="rId22"/>
      <p:bold r:id="rId23"/>
    </p:embeddedFont>
    <p:embeddedFont>
      <p:font typeface="Sora ExtraBold" pitchFamily="2" charset="0"/>
      <p:bold r:id="rId24"/>
    </p:embeddedFont>
    <p:embeddedFont>
      <p:font typeface="Sora SemiBold" pitchFamily="2" charset="0"/>
      <p:regular r:id="rId25"/>
      <p:bold r:id="rId26"/>
    </p:embeddedFont>
    <p:embeddedFont>
      <p:font typeface="Trebuchet MS" panose="020B070302020209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62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573" autoAdjust="0"/>
  </p:normalViewPr>
  <p:slideViewPr>
    <p:cSldViewPr snapToGrid="0">
      <p:cViewPr varScale="1">
        <p:scale>
          <a:sx n="151" d="100"/>
          <a:sy n="151" d="100"/>
        </p:scale>
        <p:origin x="6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9776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feed4a6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1feed4a6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016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689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0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036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220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374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Google Shape;3368;g262027a19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9" name="Google Shape;3369;g262027a19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21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98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945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82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42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115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1506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253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d09bfd1d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d09bfd1d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2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ctrTitle" idx="4294967295"/>
          </p:nvPr>
        </p:nvSpPr>
        <p:spPr>
          <a:xfrm>
            <a:off x="2992911" y="-4272"/>
            <a:ext cx="5500688" cy="13303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algn="r"/>
            <a:r>
              <a:rPr lang="es-MX" sz="3600" dirty="0">
                <a:solidFill>
                  <a:srgbClr val="FF8623"/>
                </a:solidFill>
                <a:latin typeface="Sora ExtraBold" pitchFamily="2" charset="0"/>
                <a:cs typeface="Sora ExtraBold" pitchFamily="2" charset="0"/>
              </a:rPr>
              <a:t>OFICINA REGIONAL</a:t>
            </a:r>
            <a:endParaRPr lang="es-MX" sz="3600" dirty="0">
              <a:latin typeface="Sora ExtraBold" pitchFamily="2" charset="0"/>
              <a:cs typeface="Sora ExtraBold" pitchFamily="2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17247" y="925943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Visión 2025-2030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615572" y="2564783"/>
            <a:ext cx="42193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200" dirty="0">
                <a:solidFill>
                  <a:srgbClr val="FF8623"/>
                </a:solidFill>
                <a:latin typeface="Sora SemiBold" pitchFamily="2" charset="0"/>
                <a:cs typeface="Sora SemiBold" pitchFamily="2" charset="0"/>
              </a:rPr>
              <a:t>“</a:t>
            </a:r>
            <a:r>
              <a:rPr lang="es-MX" sz="18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 Porque no seremos cocodrilos…</a:t>
            </a:r>
          </a:p>
          <a:p>
            <a:pPr algn="ctr"/>
            <a:r>
              <a:rPr lang="es-MX" sz="1800" dirty="0">
                <a:solidFill>
                  <a:schemeClr val="bg1"/>
                </a:solidFill>
                <a:latin typeface="Sora" pitchFamily="2" charset="0"/>
                <a:cs typeface="Sora" pitchFamily="2" charset="0"/>
              </a:rPr>
              <a:t>es momento de evolucionar </a:t>
            </a:r>
            <a:r>
              <a:rPr lang="es-MX" sz="2200" dirty="0">
                <a:solidFill>
                  <a:srgbClr val="FF8623"/>
                </a:solidFill>
                <a:latin typeface="Sora SemiBold" pitchFamily="2" charset="0"/>
                <a:cs typeface="Sora SemiBold" pitchFamily="2" charset="0"/>
              </a:rPr>
              <a:t>”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75" y="1911385"/>
            <a:ext cx="1878949" cy="187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3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278792" y="1600704"/>
            <a:ext cx="6689551" cy="113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790"/>
              </a:spcBef>
            </a:pPr>
            <a:r>
              <a:rPr lang="es-ES" sz="1500" b="1" spc="-2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Plan</a:t>
            </a:r>
            <a:r>
              <a:rPr lang="es-ES" sz="1500" b="1" spc="-10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2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de</a:t>
            </a:r>
            <a:r>
              <a:rPr lang="es-ES" sz="1500" b="1" spc="-9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2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Carrera</a:t>
            </a:r>
            <a:r>
              <a:rPr lang="es-ES" sz="1500" b="1" spc="-7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2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Integr</a:t>
            </a:r>
            <a:r>
              <a:rPr lang="es-ES" sz="1500" b="1" spc="-20" dirty="0">
                <a:solidFill>
                  <a:srgbClr val="000000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al para Consultores</a:t>
            </a:r>
            <a:endParaRPr lang="es-ES" sz="1500" b="1" dirty="0"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Diseñar un plan integral que combine conocimientos técnicos sobre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con habilidades blandas como liderazgo, comunicación y trabajo en equipo, impulsando el desarrollo profesional de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y colaboradores.</a:t>
            </a:r>
          </a:p>
          <a:p>
            <a:pPr marL="63500" marR="86360">
              <a:lnSpc>
                <a:spcPct val="121000"/>
              </a:lnSpc>
              <a:spcBef>
                <a:spcPts val="28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84800" y="3588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chemeClr val="bg1">
                    <a:lumMod val="85000"/>
                  </a:schemeClr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Estrategias Específicas</a:t>
            </a:r>
          </a:p>
        </p:txBody>
      </p:sp>
      <p:pic>
        <p:nvPicPr>
          <p:cNvPr id="5122" name="Picture 2" descr="Numbers &amp; More 3D Icon Pack - 16 Free Download Sign &amp; Symbols 3D Icons |  IconSc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60" y="1557162"/>
            <a:ext cx="838654" cy="83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377888" y="2743323"/>
            <a:ext cx="574087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Capacitación Técnica: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Universidad </a:t>
            </a:r>
            <a:r>
              <a:rPr lang="es-MX" sz="10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como base para adquirir conocimientos específicos del sistema.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Desarrollo de Habilidades Blandas: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Cursos en liderazgo, negociación y pensamiento analítico, disponibles en plataformas como </a:t>
            </a:r>
            <a:r>
              <a:rPr lang="es-MX" sz="1000" dirty="0" err="1">
                <a:latin typeface="Sora" pitchFamily="2" charset="0"/>
                <a:cs typeface="Sora" pitchFamily="2" charset="0"/>
              </a:rPr>
              <a:t>Platzi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y </a:t>
            </a:r>
            <a:r>
              <a:rPr lang="es-MX" sz="1000" dirty="0" err="1">
                <a:latin typeface="Sora" pitchFamily="2" charset="0"/>
                <a:cs typeface="Sora" pitchFamily="2" charset="0"/>
              </a:rPr>
              <a:t>Edutin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Duración del Plan: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Un año con formación progresiva para garantizar resultados efectivos.</a:t>
            </a:r>
          </a:p>
          <a:p>
            <a:endParaRPr lang="es-MX" sz="1000" dirty="0">
              <a:latin typeface="Sora" pitchFamily="2" charset="0"/>
              <a:cs typeface="Sora" pitchFamily="2" charset="0"/>
            </a:endParaRPr>
          </a:p>
          <a:p>
            <a:r>
              <a:rPr lang="es-MX" sz="1000" dirty="0">
                <a:latin typeface="Sora" pitchFamily="2" charset="0"/>
                <a:cs typeface="Sora" pitchFamily="2" charset="0"/>
              </a:rPr>
              <a:t> 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mejor preparados para liderar, adaptarse a cambios y contribuir al éxito del ecosistema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.</a:t>
            </a:r>
          </a:p>
          <a:p>
            <a:endParaRPr lang="es-MX" sz="1000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21" y="2783340"/>
            <a:ext cx="1325548" cy="264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2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278792" y="1302833"/>
            <a:ext cx="66895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790"/>
              </a:spcBef>
            </a:pPr>
            <a:r>
              <a:rPr lang="es-ES" sz="1500" b="1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Recursos</a:t>
            </a:r>
            <a:r>
              <a:rPr lang="es-ES" sz="1500" b="1" spc="-1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500" b="1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Humano</a:t>
            </a:r>
            <a:endParaRPr lang="es-ES" sz="1500" b="1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Proveer a los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servicios especializados de reclutamiento y capacitación para agilizar la selección de perfiles clave como COP, COM y consultores, optimizando tiempo y recursos.</a:t>
            </a:r>
          </a:p>
          <a:p>
            <a:r>
              <a:rPr lang="es-MX" sz="1200" b="1" i="1" dirty="0">
                <a:latin typeface="Sora" pitchFamily="2" charset="0"/>
                <a:cs typeface="Sora" pitchFamily="2" charset="0"/>
              </a:rPr>
              <a:t>E06_00_Servicios_Recursos_Humanos.docx</a:t>
            </a:r>
            <a:endParaRPr lang="es-ES" sz="1200" b="1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84800" y="3588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chemeClr val="bg1">
                    <a:lumMod val="85000"/>
                  </a:schemeClr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Estrategias Específicas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60" y="1257137"/>
            <a:ext cx="861332" cy="86133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47851" y="2624626"/>
            <a:ext cx="740455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Reclutamiento Integral: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Búsqueda de talento, entrevistas preliminares y análisis psicométricos con IA para encontrar los mejores perfiles.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Capacitación Personalizada: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Evaluación de colaboradores actuales con recomendaciones específicas para fortalecer sus habilidades.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Soporte del Corporativo: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Uso de servicios especializados del corporativo para la aplicación y análisis de exámenes psicométricos.</a:t>
            </a:r>
          </a:p>
          <a:p>
            <a:r>
              <a:rPr lang="es-MX" sz="1000" dirty="0">
                <a:latin typeface="Sora" pitchFamily="2" charset="0"/>
                <a:cs typeface="Sora" pitchFamily="2" charset="0"/>
              </a:rPr>
              <a:t> </a:t>
            </a: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Equipos más capacitados, eficientes y alineados con las necesidades de los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12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532790" y="1446327"/>
            <a:ext cx="6972579" cy="184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765"/>
              </a:spcBef>
            </a:pPr>
            <a:r>
              <a:rPr lang="es-ES" sz="1200" b="1" dirty="0" err="1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Customer</a:t>
            </a:r>
            <a:r>
              <a:rPr lang="es-ES" sz="1200" b="1" spc="-8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200" b="1" spc="-10" dirty="0" err="1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Success</a:t>
            </a:r>
            <a:endParaRPr lang="es-ES" sz="12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r>
              <a:rPr lang="es-ES" sz="1200" dirty="0">
                <a:latin typeface="Sora" pitchFamily="2" charset="0"/>
                <a:cs typeface="Sora" pitchFamily="2" charset="0"/>
              </a:rPr>
              <a:t>Estructurar los procedimientos del éxito del cliente de manera sencilla y eficiente</a:t>
            </a:r>
            <a:r>
              <a:rPr lang="es-ES" sz="1200" b="1" dirty="0">
                <a:latin typeface="Sora" pitchFamily="2" charset="0"/>
                <a:cs typeface="Sora" pitchFamily="2" charset="0"/>
              </a:rPr>
              <a:t> </a:t>
            </a:r>
            <a:r>
              <a:rPr lang="es-ES" sz="1200" dirty="0">
                <a:latin typeface="Sora" pitchFamily="2" charset="0"/>
                <a:cs typeface="Sora" pitchFamily="2" charset="0"/>
              </a:rPr>
              <a:t>entendiendo y difundiendo los procesos del CS:</a:t>
            </a:r>
            <a:endParaRPr lang="es-MX" sz="1200" b="1" dirty="0">
              <a:latin typeface="Sora" pitchFamily="2" charset="0"/>
              <a:cs typeface="Sora" pitchFamily="2" charset="0"/>
            </a:endParaRPr>
          </a:p>
          <a:p>
            <a:pPr marL="63500">
              <a:spcBef>
                <a:spcPts val="765"/>
              </a:spcBef>
            </a:pPr>
            <a:endParaRPr lang="es-ES" sz="1200" b="1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r>
              <a:rPr lang="es-ES" sz="120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endParaRPr lang="es-ES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3500" marR="128905" algn="just">
              <a:lnSpc>
                <a:spcPct val="121000"/>
              </a:lnSpc>
              <a:spcBef>
                <a:spcPts val="28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R="448945">
              <a:lnSpc>
                <a:spcPct val="178000"/>
              </a:lnSpc>
              <a:spcBef>
                <a:spcPts val="110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84800" y="3588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chemeClr val="bg1">
                    <a:lumMod val="85000"/>
                  </a:schemeClr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Estrategias Específicas</a:t>
            </a:r>
          </a:p>
        </p:txBody>
      </p:sp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72584"/>
              </p:ext>
            </p:extLst>
          </p:nvPr>
        </p:nvGraphicFramePr>
        <p:xfrm>
          <a:off x="950301" y="1507007"/>
          <a:ext cx="530154" cy="61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792960" imgH="3264691" progId="CorelDraw.Graphic.22">
                  <p:embed/>
                </p:oleObj>
              </mc:Choice>
              <mc:Fallback>
                <p:oleObj name="CorelDRAW" r:id="rId4" imgW="2792960" imgH="326469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0301" y="1507007"/>
                        <a:ext cx="530154" cy="6196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ángulo 6"/>
          <p:cNvSpPr/>
          <p:nvPr/>
        </p:nvSpPr>
        <p:spPr>
          <a:xfrm>
            <a:off x="3054927" y="2651738"/>
            <a:ext cx="67333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Segmentación del Cliente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Medir el éxito de los Clientes (</a:t>
            </a:r>
            <a:r>
              <a:rPr lang="es-ES" sz="1100" dirty="0" err="1">
                <a:latin typeface="Sora" pitchFamily="2" charset="0"/>
                <a:cs typeface="Sora" pitchFamily="2" charset="0"/>
              </a:rPr>
              <a:t>KPIs</a:t>
            </a:r>
            <a:r>
              <a:rPr lang="es-ES" sz="1100" dirty="0">
                <a:latin typeface="Sora" pitchFamily="2" charset="0"/>
                <a:cs typeface="Sora" pitchFamily="2" charset="0"/>
              </a:rPr>
              <a:t>)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Solucionar proactivamente posibles problemas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Formación y Capacitación Continua de los Usuarios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Identificación de Oportunidades de Venta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Fidelización del Cliente en el Centro de la Estrategia Comercial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Vocero del Cliente Dentro de la Organización </a:t>
            </a:r>
            <a:r>
              <a:rPr lang="es-ES" sz="1100" dirty="0" err="1">
                <a:latin typeface="Sora" pitchFamily="2" charset="0"/>
                <a:cs typeface="Sora" pitchFamily="2" charset="0"/>
              </a:rPr>
              <a:t>Microsip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ES" sz="1100" dirty="0">
                <a:latin typeface="Sora" pitchFamily="2" charset="0"/>
                <a:cs typeface="Sora" pitchFamily="2" charset="0"/>
              </a:rPr>
              <a:t>Recuperación de la Base Instalada Abandonada</a:t>
            </a:r>
            <a:endParaRPr lang="es-MX" sz="1100" b="1" dirty="0">
              <a:latin typeface="Sora" pitchFamily="2" charset="0"/>
              <a:cs typeface="Sora" pitchFamily="2" charset="0"/>
            </a:endParaRPr>
          </a:p>
        </p:txBody>
      </p:sp>
      <p:graphicFrame>
        <p:nvGraphicFramePr>
          <p:cNvPr id="9" name="Objeto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199679"/>
              </p:ext>
            </p:extLst>
          </p:nvPr>
        </p:nvGraphicFramePr>
        <p:xfrm>
          <a:off x="472438" y="2359399"/>
          <a:ext cx="2374670" cy="347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4488215" imgH="6574772" progId="CorelDraw.Graphic.22">
                  <p:embed/>
                </p:oleObj>
              </mc:Choice>
              <mc:Fallback>
                <p:oleObj name="CorelDRAW" r:id="rId6" imgW="4488215" imgH="6574772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438" y="2359399"/>
                        <a:ext cx="2374670" cy="3477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8619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6019476" y="470239"/>
            <a:ext cx="3036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rgbClr val="FF8623"/>
                </a:solidFill>
                <a:effectLst/>
                <a:latin typeface="Avenir Next LT Pro" panose="020B05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r>
              <a:rPr lang="es-ES" sz="2000" b="1" dirty="0">
                <a:solidFill>
                  <a:srgbClr val="FF8623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Equipo de una</a:t>
            </a:r>
            <a:r>
              <a:rPr lang="es-ES" sz="2000" b="1" spc="-55" dirty="0">
                <a:solidFill>
                  <a:srgbClr val="FF8623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2000" b="1" spc="-25" dirty="0">
                <a:solidFill>
                  <a:srgbClr val="FF8623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OR…</a:t>
            </a:r>
            <a:endParaRPr lang="es-ES" sz="2000" b="1" dirty="0">
              <a:solidFill>
                <a:srgbClr val="FF8623"/>
              </a:solidFill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EAC247-6CF1-472F-9545-E786A17E3B44}"/>
              </a:ext>
            </a:extLst>
          </p:cNvPr>
          <p:cNvSpPr txBox="1"/>
          <p:nvPr/>
        </p:nvSpPr>
        <p:spPr>
          <a:xfrm>
            <a:off x="463926" y="3288985"/>
            <a:ext cx="8592194" cy="83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 marR="128905" algn="just">
              <a:lnSpc>
                <a:spcPct val="121000"/>
              </a:lnSpc>
              <a:spcBef>
                <a:spcPts val="285"/>
              </a:spcBef>
              <a:spcAft>
                <a:spcPts val="0"/>
              </a:spcAft>
            </a:pPr>
            <a:endParaRPr lang="es-ES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R="448945">
              <a:lnSpc>
                <a:spcPct val="178000"/>
              </a:lnSpc>
              <a:spcBef>
                <a:spcPts val="1105"/>
              </a:spcBef>
              <a:spcAft>
                <a:spcPts val="0"/>
              </a:spcAft>
            </a:pPr>
            <a:endParaRPr lang="es-ES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50EE03-3023-479F-A46A-05B02C99999C}"/>
              </a:ext>
            </a:extLst>
          </p:cNvPr>
          <p:cNvSpPr txBox="1"/>
          <p:nvPr/>
        </p:nvSpPr>
        <p:spPr>
          <a:xfrm>
            <a:off x="1553708" y="3305894"/>
            <a:ext cx="6218691" cy="204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Veremos en donde encajan las funciones de un CUSTOMER SUCCESS MANAGER (CSM)</a:t>
            </a:r>
          </a:p>
          <a:p>
            <a:pPr algn="ctr">
              <a:spcBef>
                <a:spcPts val="235"/>
              </a:spcBef>
            </a:pPr>
            <a:r>
              <a:rPr lang="es-ES" sz="1800" dirty="0">
                <a:solidFill>
                  <a:schemeClr val="bg1"/>
                </a:solidFill>
                <a:effectLst/>
                <a:latin typeface="Avenir Next LT Pro" panose="020B05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</a:t>
            </a:r>
            <a:endParaRPr lang="es-ES" sz="1800" dirty="0">
              <a:solidFill>
                <a:schemeClr val="bg1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algn="ctr"/>
            <a:endParaRPr lang="es-ES" sz="1800" b="1" dirty="0">
              <a:solidFill>
                <a:schemeClr val="bg1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3500" marR="128905" algn="ctr">
              <a:lnSpc>
                <a:spcPct val="121000"/>
              </a:lnSpc>
              <a:spcBef>
                <a:spcPts val="285"/>
              </a:spcBef>
              <a:spcAft>
                <a:spcPts val="0"/>
              </a:spcAft>
            </a:pPr>
            <a:endParaRPr lang="es-ES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R="448945" algn="ctr">
              <a:lnSpc>
                <a:spcPct val="178000"/>
              </a:lnSpc>
              <a:spcBef>
                <a:spcPts val="1105"/>
              </a:spcBef>
              <a:spcAft>
                <a:spcPts val="0"/>
              </a:spcAft>
            </a:pPr>
            <a:endParaRPr lang="es-ES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961973"/>
              </p:ext>
            </p:extLst>
          </p:nvPr>
        </p:nvGraphicFramePr>
        <p:xfrm>
          <a:off x="1441798" y="1289136"/>
          <a:ext cx="6096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3059892" imgH="5266944" progId="CorelDraw.Graphic.22">
                  <p:embed/>
                </p:oleObj>
              </mc:Choice>
              <mc:Fallback>
                <p:oleObj name="CorelDRAW" r:id="rId4" imgW="23059892" imgH="5266944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1798" y="1289136"/>
                        <a:ext cx="6096000" cy="1393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3501244" y="1413732"/>
            <a:ext cx="20504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Director y Sucesor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546451" y="2242350"/>
            <a:ext cx="139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b="1" dirty="0">
                <a:solidFill>
                  <a:schemeClr val="bg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COP (CSM)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3012147" y="2136110"/>
            <a:ext cx="1397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Soporte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Senior</a:t>
            </a:r>
            <a:endParaRPr lang="es-ES" sz="1500" b="1" dirty="0">
              <a:solidFill>
                <a:schemeClr val="bg1"/>
              </a:solidFill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4565175" y="2121595"/>
            <a:ext cx="1397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Soporte</a:t>
            </a:r>
          </a:p>
          <a:p>
            <a:pPr algn="ctr"/>
            <a:r>
              <a:rPr lang="es-ES" sz="1500" b="1" dirty="0">
                <a:solidFill>
                  <a:schemeClr val="bg1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Junior</a:t>
            </a:r>
            <a:endParaRPr lang="es-ES" sz="1500" b="1" dirty="0">
              <a:solidFill>
                <a:schemeClr val="bg1"/>
              </a:solidFill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6102285" y="2230451"/>
            <a:ext cx="13973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500" b="1" dirty="0">
                <a:solidFill>
                  <a:schemeClr val="bg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Marketing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754820"/>
              </p:ext>
            </p:extLst>
          </p:nvPr>
        </p:nvGraphicFramePr>
        <p:xfrm>
          <a:off x="2161308" y="1850360"/>
          <a:ext cx="4696691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17577745" imgH="816173" progId="CorelDraw.Graphic.22">
                  <p:embed/>
                </p:oleObj>
              </mc:Choice>
              <mc:Fallback>
                <p:oleObj name="CorelDRAW" r:id="rId6" imgW="17577745" imgH="81617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61308" y="1850360"/>
                        <a:ext cx="4696691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597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3090993" y="1608289"/>
            <a:ext cx="5180065" cy="3200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1070"/>
              </a:spcBef>
            </a:pPr>
            <a:r>
              <a:rPr lang="es-ES" sz="1500" b="1" dirty="0">
                <a:solidFill>
                  <a:schemeClr val="tx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Nosotros</a:t>
            </a:r>
            <a:r>
              <a:rPr lang="es-ES" sz="1500" b="1" spc="-20" dirty="0">
                <a:solidFill>
                  <a:schemeClr val="tx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dirty="0">
                <a:solidFill>
                  <a:schemeClr val="tx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también nos EVALUAREMOS…</a:t>
            </a:r>
            <a:endParaRPr lang="es-ES" sz="1200" b="1" dirty="0">
              <a:solidFill>
                <a:schemeClr val="tx1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3500" marR="86360">
              <a:lnSpc>
                <a:spcPct val="121000"/>
              </a:lnSpc>
              <a:spcBef>
                <a:spcPts val="290"/>
              </a:spcBef>
              <a:spcAft>
                <a:spcPts val="0"/>
              </a:spcAft>
            </a:pP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Se</a:t>
            </a:r>
            <a:r>
              <a:rPr lang="es-ES" sz="1200" spc="-7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propone</a:t>
            </a:r>
            <a:r>
              <a:rPr lang="es-ES" sz="1200" spc="-7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también</a:t>
            </a:r>
            <a:r>
              <a:rPr lang="es-ES" sz="1200" spc="-6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una</a:t>
            </a:r>
            <a:r>
              <a:rPr lang="es-ES" sz="1200" spc="-6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evaluación</a:t>
            </a:r>
            <a:r>
              <a:rPr lang="es-ES" sz="1200" spc="-6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</a:t>
            </a:r>
            <a:r>
              <a:rPr lang="es-ES" sz="1200" spc="-4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la</a:t>
            </a:r>
            <a:r>
              <a:rPr lang="es-ES" sz="1200" spc="-7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Oficina</a:t>
            </a:r>
            <a:r>
              <a:rPr lang="es-ES" sz="1200" spc="-7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Regional</a:t>
            </a:r>
            <a:r>
              <a:rPr lang="es-ES" sz="1200" spc="-8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en</a:t>
            </a:r>
            <a:r>
              <a:rPr lang="es-ES" sz="1200" spc="-6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base</a:t>
            </a:r>
            <a:r>
              <a:rPr lang="es-ES" sz="1200" spc="-7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al</a:t>
            </a:r>
            <a:r>
              <a:rPr lang="es-ES" sz="1200" spc="-8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Cumplimiento</a:t>
            </a:r>
            <a:r>
              <a:rPr lang="es-ES" sz="1200" spc="-6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</a:t>
            </a:r>
            <a:r>
              <a:rPr lang="es-ES" sz="1200" spc="-4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las</a:t>
            </a:r>
            <a:r>
              <a:rPr lang="es-ES" sz="1200" spc="-5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Estrategias</a:t>
            </a:r>
            <a:r>
              <a:rPr lang="es-ES" sz="1200" spc="-8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spc="-1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Especificas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y</a:t>
            </a:r>
            <a:r>
              <a:rPr lang="es-ES" sz="1200" spc="-8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la</a:t>
            </a:r>
            <a:r>
              <a:rPr lang="es-ES" sz="1200" spc="-5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evaluación</a:t>
            </a:r>
            <a:r>
              <a:rPr lang="es-ES" sz="1200" spc="-6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del</a:t>
            </a:r>
            <a:r>
              <a:rPr lang="es-ES" sz="1200" spc="-5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éxito</a:t>
            </a:r>
            <a:r>
              <a:rPr lang="es-ES" sz="1200" spc="-6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</a:t>
            </a:r>
            <a:r>
              <a:rPr lang="es-ES" sz="1200" spc="-4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los</a:t>
            </a:r>
            <a:r>
              <a:rPr lang="es-ES" sz="1200" spc="-85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200" dirty="0"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clientes.</a:t>
            </a:r>
          </a:p>
          <a:p>
            <a:pPr marL="63500" marR="86360">
              <a:lnSpc>
                <a:spcPct val="121000"/>
              </a:lnSpc>
              <a:spcBef>
                <a:spcPts val="290"/>
              </a:spcBef>
              <a:spcAft>
                <a:spcPts val="0"/>
              </a:spcAft>
            </a:pPr>
            <a:endParaRPr lang="es-ES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63500">
              <a:spcBef>
                <a:spcPts val="785"/>
              </a:spcBef>
            </a:pPr>
            <a:r>
              <a:rPr lang="es-ES" sz="1500" b="1" dirty="0">
                <a:solidFill>
                  <a:schemeClr val="tx1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¿</a:t>
            </a:r>
            <a:r>
              <a:rPr lang="es-ES" sz="1500" b="1" dirty="0">
                <a:solidFill>
                  <a:schemeClr val="tx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QUÉ</a:t>
            </a:r>
            <a:r>
              <a:rPr lang="es-ES" sz="1500" b="1" spc="-90" dirty="0">
                <a:solidFill>
                  <a:schemeClr val="tx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>
                <a:solidFill>
                  <a:schemeClr val="tx1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sigue…?</a:t>
            </a:r>
            <a:endParaRPr lang="es-ES" sz="1500" b="1" dirty="0">
              <a:solidFill>
                <a:schemeClr val="tx1"/>
              </a:solidFill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pPr marL="63500">
              <a:spcBef>
                <a:spcPts val="785"/>
              </a:spcBef>
            </a:pPr>
            <a:r>
              <a:rPr lang="es-ES" sz="1200" b="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En coordinación con el Corporativo se estructurarán los </a:t>
            </a:r>
            <a:r>
              <a:rPr lang="es-ES" sz="120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¿</a:t>
            </a:r>
            <a:r>
              <a:rPr lang="es-ES" sz="1200" b="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CÓMOS?, los procesos simplificados para lograr la implementación eficiente mediante nuestro equipo de trabajo</a:t>
            </a:r>
            <a:endParaRPr lang="es-ES" sz="1200" b="1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 </a:t>
            </a: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63500" marR="128905">
              <a:lnSpc>
                <a:spcPct val="121000"/>
              </a:lnSpc>
              <a:spcBef>
                <a:spcPts val="28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R="448945">
              <a:lnSpc>
                <a:spcPct val="178000"/>
              </a:lnSpc>
              <a:spcBef>
                <a:spcPts val="110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090993" y="965169"/>
            <a:ext cx="2978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>
              <a:spcBef>
                <a:spcPts val="1110"/>
              </a:spcBef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¿ CÓMO</a:t>
            </a:r>
            <a:r>
              <a:rPr lang="es-ES" sz="2000" b="1" spc="-11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lograr</a:t>
            </a:r>
            <a:r>
              <a:rPr lang="es-ES" sz="2000" spc="-10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spc="-2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esto </a:t>
            </a:r>
            <a:r>
              <a:rPr lang="es-ES" sz="2000" b="1" spc="-20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?</a:t>
            </a:r>
            <a:endParaRPr lang="es-ES" sz="2000" b="1" dirty="0">
              <a:solidFill>
                <a:srgbClr val="FF8623"/>
              </a:solidFill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</p:txBody>
      </p:sp>
      <p:pic>
        <p:nvPicPr>
          <p:cNvPr id="9218" name="Picture 2" descr="Data Analysis 3D Illustration - Free Download Business 3D Illustrations |  IconScou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531"/>
          <a:stretch/>
        </p:blipFill>
        <p:spPr bwMode="auto">
          <a:xfrm>
            <a:off x="665553" y="1473703"/>
            <a:ext cx="2008374" cy="1897286"/>
          </a:xfrm>
          <a:prstGeom prst="rect">
            <a:avLst/>
          </a:prstGeom>
          <a:noFill/>
          <a:effectLst>
            <a:reflection stA="28000" endPos="52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816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549348" y="1370770"/>
            <a:ext cx="382829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>
              <a:spcBef>
                <a:spcPts val="1110"/>
              </a:spcBef>
            </a:pPr>
            <a:r>
              <a:rPr lang="es-ES" sz="3000" b="1" dirty="0">
                <a:solidFill>
                  <a:schemeClr val="bg1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¡ Muchas Gracias !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/>
          <a:srcRect b="16010"/>
          <a:stretch/>
        </p:blipFill>
        <p:spPr>
          <a:xfrm>
            <a:off x="3477891" y="1649228"/>
            <a:ext cx="1971207" cy="1655607"/>
          </a:xfrm>
          <a:prstGeom prst="rect">
            <a:avLst/>
          </a:prstGeom>
          <a:effectLst>
            <a:reflection stA="36000" endPos="65000" dist="50800" dir="5400000" sy="-100000" algn="bl" rotWithShape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2393106" y="1063678"/>
            <a:ext cx="630820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s-ES" sz="1600" b="1" dirty="0">
              <a:solidFill>
                <a:srgbClr val="000000"/>
              </a:solidFill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pPr>
              <a:spcAft>
                <a:spcPts val="600"/>
              </a:spcAft>
            </a:pPr>
            <a:endParaRPr lang="es-ES" sz="16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Estructurar un grupo de trabajo donde se estandaricen los diferentes procesos que requiere una dirección regional para cumplir con las nuevas funciones y una visión al 2030.</a:t>
            </a:r>
          </a:p>
          <a:p>
            <a:pPr>
              <a:spcAft>
                <a:spcPts val="600"/>
              </a:spcAft>
            </a:pPr>
            <a:endParaRPr lang="es-ES" sz="16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>
              <a:spcAft>
                <a:spcPts val="600"/>
              </a:spcAft>
            </a:pPr>
            <a:r>
              <a:rPr lang="es-ES" sz="16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Debe existir una coordinación con los lineamientos estratégicos del corporativo, para tener una “Alineación Total” y aportar valor a la organización.</a:t>
            </a:r>
            <a:endParaRPr lang="es-ES" sz="16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endParaRPr lang="es-ES" sz="1600" dirty="0"/>
          </a:p>
        </p:txBody>
      </p:sp>
      <p:sp>
        <p:nvSpPr>
          <p:cNvPr id="2" name="Rectángulo 1"/>
          <p:cNvSpPr/>
          <p:nvPr/>
        </p:nvSpPr>
        <p:spPr>
          <a:xfrm>
            <a:off x="2414014" y="1144740"/>
            <a:ext cx="63385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OBJETIVO del grupo de directores regionales :</a:t>
            </a:r>
          </a:p>
        </p:txBody>
      </p:sp>
      <p:sp>
        <p:nvSpPr>
          <p:cNvPr id="3" name="AutoShape 2" descr="Target 3D Illustration - Free Download Food &amp; Drink 3D Illustrations |  IconScou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lum bright="2000"/>
          </a:blip>
          <a:srcRect b="10512"/>
          <a:stretch/>
        </p:blipFill>
        <p:spPr>
          <a:xfrm>
            <a:off x="220888" y="725715"/>
            <a:ext cx="2331431" cy="2086380"/>
          </a:xfrm>
          <a:prstGeom prst="rect">
            <a:avLst/>
          </a:prstGeom>
          <a:effectLst>
            <a:reflection stA="31000" endPos="6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687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7609412-353E-4DC5-B6DB-6928FF77744F}"/>
              </a:ext>
            </a:extLst>
          </p:cNvPr>
          <p:cNvSpPr txBox="1"/>
          <p:nvPr/>
        </p:nvSpPr>
        <p:spPr>
          <a:xfrm>
            <a:off x="350002" y="1910217"/>
            <a:ext cx="4332839" cy="191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433070" lvl="0" indent="-171450">
              <a:lnSpc>
                <a:spcPct val="121000"/>
              </a:lnSpc>
              <a:spcBef>
                <a:spcPts val="3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Ser una organización que liderea la trasformación digital de las empresas en México para contribuir a su desarrollo económico sostenible.</a:t>
            </a: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171450" marR="433070" lvl="0" indent="-171450">
              <a:lnSpc>
                <a:spcPct val="121000"/>
              </a:lnSpc>
              <a:spcBef>
                <a:spcPts val="3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Aportar valor </a:t>
            </a:r>
            <a:r>
              <a:rPr lang="es-ES" sz="120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 </a:t>
            </a: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la organización </a:t>
            </a:r>
            <a:r>
              <a:rPr lang="es-ES" sz="1200" dirty="0" err="1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Microsip</a:t>
            </a: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.</a:t>
            </a: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171450" marR="433070" lvl="0" indent="-171450">
              <a:lnSpc>
                <a:spcPct val="121000"/>
              </a:lnSpc>
              <a:spcBef>
                <a:spcPts val="3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Consolidar una red profesional de Partners y Afiliados que busque el éxito de los clientes.</a:t>
            </a: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6" name="Rectángulo 5"/>
          <p:cNvSpPr/>
          <p:nvPr/>
        </p:nvSpPr>
        <p:spPr>
          <a:xfrm>
            <a:off x="5170733" y="368227"/>
            <a:ext cx="307488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7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Back to </a:t>
            </a:r>
            <a:r>
              <a:rPr lang="es-ES" sz="2700" b="1" dirty="0" err="1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basics</a:t>
            </a:r>
            <a:r>
              <a:rPr lang="es-ES" sz="27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…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15135" y="1533352"/>
            <a:ext cx="1164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Visión 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471401" y="1538291"/>
            <a:ext cx="12250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Misión 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4345495" y="1939093"/>
            <a:ext cx="4459072" cy="2064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4950" indent="-171450">
              <a:lnSpc>
                <a:spcPct val="121000"/>
              </a:lnSpc>
              <a:spcBef>
                <a:spcPts val="31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La dirección regional es una organización enfocada en buscar el éxito de los clientes con el uso eficiente del ERP </a:t>
            </a:r>
            <a:r>
              <a:rPr lang="es-ES" sz="1200" dirty="0" err="1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Microsip</a:t>
            </a:r>
            <a:r>
              <a:rPr lang="es-ES" sz="1200" dirty="0">
                <a:solidFill>
                  <a:srgbClr val="000000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a través del reclutamiento, desarrollo y profesionalización de una red de Partners y Afiliados, que puedan prestar un servicio de excelencia al usuario final, garantizándoles una rentabilidad y una realización personal a través de consolidarse como empresarios de sus negocios.</a:t>
            </a: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30305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2729365" y="1248976"/>
            <a:ext cx="6102576" cy="257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</a:pPr>
            <a:endParaRPr lang="es-ES" sz="1800" dirty="0">
              <a:solidFill>
                <a:schemeClr val="bg1">
                  <a:lumMod val="95000"/>
                </a:schemeClr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Muestra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profesionalismo en todo lo que hace.</a:t>
            </a: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Trata a todos con respecto.</a:t>
            </a: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Promueve el trabajo en equipo.</a:t>
            </a: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El bien del partner es el bien del regional.</a:t>
            </a: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Honestidad e integridad.</a:t>
            </a: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 alegre.</a:t>
            </a:r>
          </a:p>
          <a:p>
            <a:pPr marL="285750" lvl="0" indent="-285750">
              <a:spcBef>
                <a:spcPts val="290"/>
              </a:spcBef>
              <a:spcAft>
                <a:spcPts val="0"/>
              </a:spcAft>
              <a:buClr>
                <a:srgbClr val="FF8623"/>
              </a:buClr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Atiende al cliente sobre todas las cosas</a:t>
            </a:r>
            <a:r>
              <a:rPr lang="es-ES" sz="1800" dirty="0">
                <a:solidFill>
                  <a:schemeClr val="bg1">
                    <a:lumMod val="95000"/>
                  </a:schemeClr>
                </a:solidFill>
                <a:effectLst/>
                <a:latin typeface="Avenir Next LT Pro" panose="020B05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 .</a:t>
            </a:r>
            <a:endParaRPr lang="es-ES" sz="1800" dirty="0">
              <a:solidFill>
                <a:schemeClr val="bg1">
                  <a:lumMod val="95000"/>
                </a:schemeClr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2729364" y="1099720"/>
            <a:ext cx="12731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Valores:</a:t>
            </a:r>
          </a:p>
        </p:txBody>
      </p:sp>
      <p:pic>
        <p:nvPicPr>
          <p:cNvPr id="2050" name="Picture 2" descr="3d People PNGs for Free Downloa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1"/>
          <a:stretch/>
        </p:blipFill>
        <p:spPr bwMode="auto">
          <a:xfrm>
            <a:off x="-657229" y="849085"/>
            <a:ext cx="3904343" cy="3787200"/>
          </a:xfrm>
          <a:prstGeom prst="rect">
            <a:avLst/>
          </a:prstGeom>
          <a:noFill/>
          <a:effectLst>
            <a:reflection stA="3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90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034534" y="1384747"/>
            <a:ext cx="5830724" cy="285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1110"/>
              </a:spcBef>
              <a:spcAft>
                <a:spcPts val="0"/>
              </a:spcAft>
            </a:pPr>
            <a:r>
              <a:rPr lang="es-ES" sz="2000" spc="-10" dirty="0">
                <a:solidFill>
                  <a:srgbClr val="FF8623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Dejando</a:t>
            </a:r>
            <a:r>
              <a:rPr lang="es-ES" sz="2000" spc="-105" dirty="0">
                <a:solidFill>
                  <a:srgbClr val="FF8623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b="1" spc="-10" dirty="0">
                <a:solidFill>
                  <a:srgbClr val="FF8623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CLARO</a:t>
            </a:r>
            <a:r>
              <a:rPr lang="es-ES" sz="2000" b="1" spc="-105" dirty="0">
                <a:solidFill>
                  <a:srgbClr val="FF8623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spc="-10" dirty="0">
                <a:solidFill>
                  <a:srgbClr val="FF8623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nuestro</a:t>
            </a:r>
            <a:r>
              <a:rPr lang="es-ES" sz="2000" spc="-100" dirty="0">
                <a:solidFill>
                  <a:srgbClr val="FF8623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b="1" spc="-20" dirty="0">
                <a:solidFill>
                  <a:srgbClr val="FF8623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QUÉ</a:t>
            </a:r>
            <a:r>
              <a:rPr lang="es-ES" sz="2000" spc="-20" dirty="0">
                <a:solidFill>
                  <a:srgbClr val="FF8623"/>
                </a:solidFill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:</a:t>
            </a:r>
          </a:p>
          <a:p>
            <a:pPr marL="63500">
              <a:spcBef>
                <a:spcPts val="1110"/>
              </a:spcBef>
              <a:spcAft>
                <a:spcPts val="0"/>
              </a:spcAft>
            </a:pP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63500">
              <a:spcBef>
                <a:spcPts val="1110"/>
              </a:spcBef>
              <a:spcAft>
                <a:spcPts val="0"/>
              </a:spcAft>
            </a:pP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Dar</a:t>
            </a:r>
            <a:r>
              <a:rPr lang="es-ES" sz="1800" spc="-9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VALOR</a:t>
            </a:r>
            <a:r>
              <a:rPr lang="es-ES" sz="1800" spc="-9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</a:t>
            </a:r>
            <a:r>
              <a:rPr lang="es-ES" sz="1800" spc="-8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los</a:t>
            </a:r>
            <a:r>
              <a:rPr lang="es-ES" sz="1800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Partners</a:t>
            </a:r>
            <a:r>
              <a:rPr lang="es-ES" sz="1800" spc="-10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con</a:t>
            </a:r>
            <a:r>
              <a:rPr lang="es-ES" sz="1800" spc="-1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el</a:t>
            </a:r>
            <a:r>
              <a:rPr lang="es-ES" sz="1800" spc="-8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objetivo</a:t>
            </a:r>
            <a:r>
              <a:rPr lang="es-ES" sz="1800" spc="-1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</a:t>
            </a:r>
            <a:r>
              <a:rPr lang="es-ES" sz="1800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garantizar</a:t>
            </a:r>
            <a:r>
              <a:rPr lang="es-ES" sz="1800" spc="-9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el</a:t>
            </a:r>
            <a:r>
              <a:rPr lang="es-ES" sz="1800" spc="-8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éxito</a:t>
            </a:r>
            <a:r>
              <a:rPr lang="es-ES" sz="1800" spc="-1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</a:t>
            </a:r>
            <a:r>
              <a:rPr lang="es-ES" sz="1800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nuestros</a:t>
            </a:r>
            <a:r>
              <a:rPr lang="es-ES" sz="1800" spc="-10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3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clientes.</a:t>
            </a:r>
          </a:p>
          <a:p>
            <a:pPr marL="63500">
              <a:spcBef>
                <a:spcPts val="1110"/>
              </a:spcBef>
              <a:spcAft>
                <a:spcPts val="0"/>
              </a:spcAft>
            </a:pP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63500">
              <a:spcBef>
                <a:spcPts val="315"/>
              </a:spcBef>
              <a:spcAft>
                <a:spcPts val="0"/>
              </a:spcAft>
            </a:pP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Nuestros</a:t>
            </a:r>
            <a:r>
              <a:rPr lang="es-ES" sz="1700" i="1" spc="-10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Clientes</a:t>
            </a:r>
            <a:r>
              <a:rPr lang="es-ES" sz="1700" i="1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son</a:t>
            </a:r>
            <a:r>
              <a:rPr lang="es-ES" sz="1700" i="1" spc="-9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los</a:t>
            </a:r>
            <a:r>
              <a:rPr lang="es-ES" sz="1700" i="1" spc="-8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Usuarios</a:t>
            </a:r>
            <a:r>
              <a:rPr lang="es-ES" sz="1700" i="1" spc="-10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Finales</a:t>
            </a:r>
            <a:r>
              <a:rPr lang="es-ES" sz="1700" i="1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y</a:t>
            </a:r>
            <a:r>
              <a:rPr lang="es-ES" sz="1700" i="1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los</a:t>
            </a:r>
            <a:r>
              <a:rPr lang="es-ES" sz="1700" i="1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Partners</a:t>
            </a:r>
            <a:r>
              <a:rPr lang="es-ES" sz="1700" i="1" spc="-1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cuidan</a:t>
            </a:r>
            <a:r>
              <a:rPr lang="es-ES" sz="1700" i="1" spc="-9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</a:t>
            </a:r>
            <a:r>
              <a:rPr lang="es-ES" sz="1700" i="1" spc="-7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nuestros</a:t>
            </a:r>
            <a:r>
              <a:rPr lang="es-ES" sz="1700" i="1" spc="-95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700" i="1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clientes.</a:t>
            </a:r>
            <a:endParaRPr lang="es-ES" sz="17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>
              <a:spcBef>
                <a:spcPts val="385"/>
              </a:spcBef>
            </a:pPr>
            <a:r>
              <a:rPr lang="es-ES" sz="18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 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144" y="412290"/>
            <a:ext cx="1944914" cy="1944914"/>
          </a:xfrm>
          <a:prstGeom prst="rect">
            <a:avLst/>
          </a:prstGeom>
          <a:effectLst>
            <a:reflection stA="56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31342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962181" y="2629589"/>
            <a:ext cx="6202108" cy="1805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450215" lvl="0" indent="-342900">
              <a:spcBef>
                <a:spcPts val="15"/>
              </a:spcBef>
              <a:spcAft>
                <a:spcPts val="0"/>
              </a:spcAft>
              <a:buClr>
                <a:srgbClr val="FF8623"/>
              </a:buClr>
              <a:buFont typeface="Symbol" panose="05050102010706020507" pitchFamily="18" charset="2"/>
              <a:buChar char=""/>
            </a:pPr>
            <a:r>
              <a:rPr lang="es-ES" sz="1800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Filosofía CS (CUSTOMER SUCCESS) .</a:t>
            </a: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342900" marR="450215" lvl="0" indent="-342900">
              <a:spcBef>
                <a:spcPts val="15"/>
              </a:spcBef>
              <a:spcAft>
                <a:spcPts val="0"/>
              </a:spcAft>
              <a:buClr>
                <a:srgbClr val="FF8623"/>
              </a:buClr>
              <a:buFont typeface="Symbol" panose="05050102010706020507" pitchFamily="18" charset="2"/>
              <a:buChar char=""/>
            </a:pPr>
            <a:r>
              <a:rPr lang="es-ES" sz="1800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Administración Eficiente.</a:t>
            </a: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342900" marR="450215" lvl="0" indent="-342900">
              <a:spcBef>
                <a:spcPts val="15"/>
              </a:spcBef>
              <a:spcAft>
                <a:spcPts val="0"/>
              </a:spcAft>
              <a:buClr>
                <a:srgbClr val="FF8623"/>
              </a:buClr>
              <a:buFont typeface="Symbol" panose="05050102010706020507" pitchFamily="18" charset="2"/>
              <a:buChar char=""/>
            </a:pPr>
            <a:r>
              <a:rPr lang="es-ES" sz="1800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Soporte y Capacitación.</a:t>
            </a: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342900" marR="450215" lvl="0" indent="-342900">
              <a:spcBef>
                <a:spcPts val="15"/>
              </a:spcBef>
              <a:spcAft>
                <a:spcPts val="0"/>
              </a:spcAft>
              <a:buClr>
                <a:srgbClr val="FF8623"/>
              </a:buClr>
              <a:buFont typeface="Symbol" panose="05050102010706020507" pitchFamily="18" charset="2"/>
              <a:buChar char=""/>
            </a:pPr>
            <a:r>
              <a:rPr lang="es-ES" sz="1800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Consolidación de Mercado (Marketing).</a:t>
            </a: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342900" marR="450215" lvl="0" indent="-342900">
              <a:spcBef>
                <a:spcPts val="15"/>
              </a:spcBef>
              <a:spcAft>
                <a:spcPts val="0"/>
              </a:spcAft>
              <a:buClr>
                <a:srgbClr val="FF8623"/>
              </a:buClr>
              <a:buFont typeface="Symbol" panose="05050102010706020507" pitchFamily="18" charset="2"/>
              <a:buChar char=""/>
            </a:pPr>
            <a:r>
              <a:rPr lang="es-ES" sz="1800" spc="-1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Reclutamiento y desarrollo.</a:t>
            </a:r>
            <a:endParaRPr lang="es-ES" sz="1800" dirty="0">
              <a:solidFill>
                <a:schemeClr val="bg1"/>
              </a:solidFill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>
              <a:spcBef>
                <a:spcPts val="385"/>
              </a:spcBef>
              <a:buClr>
                <a:srgbClr val="FF8623"/>
              </a:buClr>
            </a:pPr>
            <a:r>
              <a:rPr lang="es-ES" sz="1800" dirty="0">
                <a:solidFill>
                  <a:schemeClr val="bg1"/>
                </a:solidFill>
                <a:effectLst/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 </a:t>
            </a:r>
          </a:p>
        </p:txBody>
      </p:sp>
      <p:sp>
        <p:nvSpPr>
          <p:cNvPr id="3" name="Rectángulo 2"/>
          <p:cNvSpPr/>
          <p:nvPr/>
        </p:nvSpPr>
        <p:spPr>
          <a:xfrm>
            <a:off x="2237949" y="1023324"/>
            <a:ext cx="29780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3500">
              <a:spcBef>
                <a:spcPts val="1110"/>
              </a:spcBef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¿ CÓMO</a:t>
            </a:r>
            <a:r>
              <a:rPr lang="es-ES" sz="2000" b="1" spc="-11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lograr</a:t>
            </a:r>
            <a:r>
              <a:rPr lang="es-ES" sz="2000" spc="-10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2000" spc="-20" dirty="0">
                <a:solidFill>
                  <a:srgbClr val="FF8623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esto </a:t>
            </a:r>
            <a:r>
              <a:rPr lang="es-ES" sz="2000" b="1" spc="-20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?</a:t>
            </a:r>
            <a:endParaRPr lang="es-ES" sz="2000" b="1" dirty="0">
              <a:solidFill>
                <a:srgbClr val="FF8623"/>
              </a:solidFill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8623" y="1548133"/>
            <a:ext cx="8427319" cy="862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 marR="448945">
              <a:lnSpc>
                <a:spcPct val="178000"/>
              </a:lnSpc>
              <a:spcBef>
                <a:spcPts val="1105"/>
              </a:spcBef>
            </a:pPr>
            <a:r>
              <a:rPr lang="es-ES" sz="1800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</a:t>
            </a:r>
            <a:r>
              <a:rPr lang="es-ES" sz="1800" spc="-13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través</a:t>
            </a:r>
            <a:r>
              <a:rPr lang="es-ES" sz="1800" spc="-12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</a:t>
            </a:r>
            <a:r>
              <a:rPr lang="es-ES" sz="1800" spc="-12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estrategias</a:t>
            </a:r>
            <a:r>
              <a:rPr lang="es-ES" sz="1800" b="1" spc="-105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especificas</a:t>
            </a:r>
            <a:r>
              <a:rPr lang="es-ES" sz="1800" b="1" spc="-10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orientadas</a:t>
            </a:r>
            <a:r>
              <a:rPr lang="es-ES" sz="1800" b="1" spc="-1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al</a:t>
            </a:r>
            <a:r>
              <a:rPr lang="es-ES" sz="1800" b="1" spc="-12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éxito</a:t>
            </a:r>
            <a:r>
              <a:rPr lang="es-ES" sz="1800" b="1" spc="-105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del</a:t>
            </a:r>
            <a:r>
              <a:rPr lang="es-ES" sz="1800" b="1" spc="-145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ES" sz="1800" b="1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cliente</a:t>
            </a:r>
            <a:r>
              <a:rPr lang="es-ES" sz="1800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.</a:t>
            </a:r>
            <a:endParaRPr lang="es-ES" sz="1800" dirty="0">
              <a:solidFill>
                <a:schemeClr val="bg1"/>
              </a:solidFill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64770" marR="450215"/>
            <a:r>
              <a:rPr lang="es-ES" sz="1800" spc="-10" dirty="0">
                <a:solidFill>
                  <a:schemeClr val="bg1"/>
                </a:solidFill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Clasificadas en 5 PILARES:</a:t>
            </a:r>
          </a:p>
        </p:txBody>
      </p:sp>
    </p:spTree>
    <p:extLst>
      <p:ext uri="{BB962C8B-B14F-4D97-AF65-F5344CB8AC3E}">
        <p14:creationId xmlns:p14="http://schemas.microsoft.com/office/powerpoint/2010/main" val="233954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378857" y="1724413"/>
            <a:ext cx="7004277" cy="2172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785"/>
              </a:spcBef>
            </a:pP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Institucionalización y Sucesión:</a:t>
            </a:r>
          </a:p>
          <a:p>
            <a:pPr marL="63500">
              <a:spcBef>
                <a:spcPts val="785"/>
              </a:spcBef>
            </a:pPr>
            <a:endParaRPr lang="es-ES" sz="1500" b="1" dirty="0"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r>
              <a:rPr lang="es-ES" sz="1200" b="1" i="1" dirty="0">
                <a:latin typeface="Sora" pitchFamily="2" charset="0"/>
                <a:cs typeface="Sora" pitchFamily="2" charset="0"/>
              </a:rPr>
              <a:t>E01_00_Plan_de_Sucesión.docx</a:t>
            </a:r>
            <a:endParaRPr lang="es-MX" sz="1200" dirty="0">
              <a:latin typeface="Sora" pitchFamily="2" charset="0"/>
              <a:cs typeface="Sora" pitchFamily="2" charset="0"/>
            </a:endParaRP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Garantizar que el liderazgo en las Oficinas Regionales continúe de manera sólida y eficiente, formando sucesores capacitados.</a:t>
            </a:r>
          </a:p>
          <a:p>
            <a:r>
              <a:rPr lang="es-MX" sz="1200" b="1" dirty="0">
                <a:latin typeface="Sora" pitchFamily="2" charset="0"/>
                <a:cs typeface="Sora" pitchFamily="2" charset="0"/>
              </a:rPr>
              <a:t>Año 1-2: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Identificar y fortalecer habilidades del sucesor con capacitación personalizada y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mentoría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directa.</a:t>
            </a:r>
          </a:p>
          <a:p>
            <a:r>
              <a:rPr lang="es-MX" sz="1200" b="1" dirty="0">
                <a:latin typeface="Sora" pitchFamily="2" charset="0"/>
                <a:cs typeface="Sora" pitchFamily="2" charset="0"/>
              </a:rPr>
              <a:t>Año 2-5: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Transferir responsabilidades de forma gradual, asegurando una transición suave y efectiva.</a:t>
            </a:r>
          </a:p>
          <a:p>
            <a:pPr marL="63500">
              <a:spcBef>
                <a:spcPts val="290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89" y="1700671"/>
            <a:ext cx="815068" cy="81506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384800" y="3588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Estrategias Específicas</a:t>
            </a:r>
          </a:p>
        </p:txBody>
      </p:sp>
    </p:spTree>
    <p:extLst>
      <p:ext uri="{BB962C8B-B14F-4D97-AF65-F5344CB8AC3E}">
        <p14:creationId xmlns:p14="http://schemas.microsoft.com/office/powerpoint/2010/main" val="329025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378857" y="990126"/>
            <a:ext cx="700427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785"/>
              </a:spcBef>
            </a:pP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Reclutamiento:</a:t>
            </a:r>
            <a:endParaRPr lang="es-ES" sz="1500" b="1" dirty="0"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Crear un proceso integral para atraer, filtrar y acompañar nuevos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, asegurando su desarrollo y éxito en el ecosistema.</a:t>
            </a:r>
          </a:p>
          <a:p>
            <a:r>
              <a:rPr lang="es-ES" sz="1200" b="1" i="1" dirty="0">
                <a:latin typeface="Sora" pitchFamily="2" charset="0"/>
                <a:cs typeface="Sora" pitchFamily="2" charset="0"/>
              </a:rPr>
              <a:t>E02_00_Reclutamiento_Partners.docx</a:t>
            </a:r>
            <a:endParaRPr lang="es-MX" sz="1200" dirty="0">
              <a:latin typeface="Sora" pitchFamily="2" charset="0"/>
              <a:cs typeface="Sora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60" y="950099"/>
            <a:ext cx="836839" cy="836839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5384800" y="3588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rgbClr val="FF8623"/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Estrategias Específicas</a:t>
            </a:r>
          </a:p>
        </p:txBody>
      </p:sp>
      <p:graphicFrame>
        <p:nvGraphicFramePr>
          <p:cNvPr id="2" name="Objeto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9687"/>
              </p:ext>
            </p:extLst>
          </p:nvPr>
        </p:nvGraphicFramePr>
        <p:xfrm>
          <a:off x="1842658" y="2062784"/>
          <a:ext cx="5705386" cy="1307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5" imgW="29181268" imgH="6679975" progId="CorelDraw.Graphic.22">
                  <p:embed/>
                </p:oleObj>
              </mc:Choice>
              <mc:Fallback>
                <p:oleObj name="CorelDRAW" r:id="rId5" imgW="29181268" imgH="6679975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2658" y="2062784"/>
                        <a:ext cx="5705386" cy="13074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/>
          <p:cNvSpPr/>
          <p:nvPr/>
        </p:nvSpPr>
        <p:spPr>
          <a:xfrm>
            <a:off x="1006288" y="3504385"/>
            <a:ext cx="767632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marR="433070" indent="-171450">
              <a:lnSpc>
                <a:spcPct val="115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s-MX" sz="1000" b="1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Generación de demanda: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Campañas digitales y contenido orgánico dirigido a emprendedores y </a:t>
            </a:r>
            <a:r>
              <a:rPr lang="es-MX" sz="1000" spc="-20" dirty="0" err="1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freelancers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.</a:t>
            </a:r>
            <a:endParaRPr lang="es-MX" sz="1000" dirty="0"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234950" marR="433070" indent="-171450">
              <a:lnSpc>
                <a:spcPct val="115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s-MX" sz="1000" b="1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Evaluación y filtro: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Entrevistas, demostraciones y formalización con documentación.</a:t>
            </a:r>
            <a:endParaRPr lang="es-MX" sz="1000" dirty="0"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234950" marR="433070" indent="-171450">
              <a:lnSpc>
                <a:spcPct val="115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s-MX" sz="1000" b="1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Crecimiento y acompañamiento: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Capacitación, integración en la Universidad </a:t>
            </a:r>
            <a:r>
              <a:rPr lang="es-MX" sz="1000" spc="-20" dirty="0" err="1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Microsip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y soporte continuo.</a:t>
            </a:r>
            <a:endParaRPr lang="es-MX" sz="1000" dirty="0"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234950" marR="433070" indent="-171450">
              <a:lnSpc>
                <a:spcPct val="115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s-MX" sz="1000" b="1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Logro de ventas: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Apoyo directo para su primera implementación exitosa.</a:t>
            </a:r>
            <a:endParaRPr lang="es-MX" sz="1000" dirty="0"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L="234950" marR="433070" indent="-171450">
              <a:lnSpc>
                <a:spcPct val="115000"/>
              </a:lnSpc>
              <a:spcBef>
                <a:spcPts val="285"/>
              </a:spcBef>
              <a:buFont typeface="Arial" panose="020B0604020202020204" pitchFamily="34" charset="0"/>
              <a:buChar char="•"/>
            </a:pPr>
            <a:r>
              <a:rPr lang="es-MX" sz="1000" b="1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Evaluación continua: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Uso de métricas de </a:t>
            </a:r>
            <a:r>
              <a:rPr lang="es-MX" sz="1000" spc="-20" dirty="0" err="1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Customer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</a:t>
            </a:r>
            <a:r>
              <a:rPr lang="es-MX" sz="1000" spc="-20" dirty="0" err="1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Success</a:t>
            </a:r>
            <a:r>
              <a:rPr lang="es-MX" sz="1000" spc="-20" dirty="0">
                <a:latin typeface="Sora" pitchFamily="2" charset="0"/>
                <a:ea typeface="Trebuchet MS" panose="020B0603020202020204" pitchFamily="34" charset="0"/>
                <a:cs typeface="Sora" pitchFamily="2" charset="0"/>
              </a:rPr>
              <a:t> y seguimiento directivo.</a:t>
            </a:r>
            <a:endParaRPr lang="es-MX" sz="10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FB937A8-BB62-41F5-A73A-95B2F240D7BB}"/>
              </a:ext>
            </a:extLst>
          </p:cNvPr>
          <p:cNvSpPr txBox="1"/>
          <p:nvPr/>
        </p:nvSpPr>
        <p:spPr>
          <a:xfrm>
            <a:off x="1422767" y="915269"/>
            <a:ext cx="7301409" cy="3014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790"/>
              </a:spcBef>
            </a:pPr>
            <a:r>
              <a:rPr lang="es-ES" sz="1500" b="1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Evaluación</a:t>
            </a:r>
            <a:r>
              <a:rPr lang="es-ES" sz="1500" b="1" spc="-12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de</a:t>
            </a:r>
            <a:r>
              <a:rPr lang="es-ES" sz="1500" b="1" spc="-10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los</a:t>
            </a:r>
            <a:r>
              <a:rPr lang="es-ES" sz="1500" b="1" spc="-9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 err="1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Partners</a:t>
            </a: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:</a:t>
            </a:r>
            <a:endParaRPr lang="es-ES" sz="1500" b="1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r>
              <a:rPr lang="es-ES" sz="1200" dirty="0">
                <a:latin typeface="Sora" pitchFamily="2" charset="0"/>
                <a:cs typeface="Sora" pitchFamily="2" charset="0"/>
              </a:rPr>
              <a:t>Se propone el COVA (contribución de valor), que es una forma clara de mediar al </a:t>
            </a:r>
            <a:r>
              <a:rPr lang="es-ES" sz="1200" dirty="0" err="1">
                <a:latin typeface="Sora" pitchFamily="2" charset="0"/>
                <a:cs typeface="Sora" pitchFamily="2" charset="0"/>
              </a:rPr>
              <a:t>Partner</a:t>
            </a:r>
            <a:r>
              <a:rPr lang="es-ES" sz="1200" dirty="0">
                <a:latin typeface="Sora" pitchFamily="2" charset="0"/>
                <a:cs typeface="Sora" pitchFamily="2" charset="0"/>
              </a:rPr>
              <a:t> </a:t>
            </a:r>
            <a:r>
              <a:rPr lang="es-ES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ES" sz="1200" dirty="0">
                <a:latin typeface="Sora" pitchFamily="2" charset="0"/>
                <a:cs typeface="Sora" pitchFamily="2" charset="0"/>
              </a:rPr>
              <a:t> en base al plan de carrera considerando su capacitación en la Universidad </a:t>
            </a:r>
            <a:r>
              <a:rPr lang="es-ES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ES" sz="1200" dirty="0">
                <a:latin typeface="Sora" pitchFamily="2" charset="0"/>
                <a:cs typeface="Sora" pitchFamily="2" charset="0"/>
              </a:rPr>
              <a:t>, su crecimiento personal, su aportación a la marca, sus ventas y el éxito de sus clientes.</a:t>
            </a:r>
            <a:endParaRPr lang="es-MX" sz="1200" dirty="0">
              <a:latin typeface="Sora" pitchFamily="2" charset="0"/>
              <a:cs typeface="Sora" pitchFamily="2" charset="0"/>
            </a:endParaRPr>
          </a:p>
          <a:p>
            <a:r>
              <a:rPr lang="es-ES" sz="1200" b="1" i="1" dirty="0">
                <a:latin typeface="Sora" pitchFamily="2" charset="0"/>
                <a:cs typeface="Sora" pitchFamily="2" charset="0"/>
              </a:rPr>
              <a:t>E03_00_Evaluación_Partners.docx</a:t>
            </a:r>
            <a:endParaRPr lang="es-MX" sz="1200" dirty="0">
              <a:latin typeface="Sora" pitchFamily="2" charset="0"/>
              <a:cs typeface="Sora" pitchFamily="2" charset="0"/>
            </a:endParaRPr>
          </a:p>
          <a:p>
            <a:pPr marL="63500">
              <a:spcBef>
                <a:spcPts val="790"/>
              </a:spcBef>
            </a:pPr>
            <a:endParaRPr lang="es-ES" sz="1500" b="1" spc="-10" dirty="0"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pPr marL="63500">
              <a:spcBef>
                <a:spcPts val="790"/>
              </a:spcBef>
            </a:pP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Difusión</a:t>
            </a:r>
            <a:r>
              <a:rPr lang="es-ES" sz="1500" b="1" spc="-12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de</a:t>
            </a:r>
            <a:r>
              <a:rPr lang="es-ES" sz="1500" b="1" spc="-11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Información</a:t>
            </a:r>
            <a:r>
              <a:rPr lang="es-ES" sz="1500" b="1" spc="-1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a</a:t>
            </a:r>
            <a:r>
              <a:rPr lang="es-ES" sz="1500" b="1" spc="-11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 err="1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Partners</a:t>
            </a:r>
            <a:r>
              <a:rPr lang="es-ES" sz="1500" b="1" spc="-9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y</a:t>
            </a:r>
            <a:r>
              <a:rPr lang="es-ES" sz="1500" b="1" spc="-95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 </a:t>
            </a:r>
            <a:r>
              <a:rPr lang="es-ES" sz="1500" b="1" spc="-10" dirty="0">
                <a:effectLst/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Clientes:</a:t>
            </a:r>
            <a:endParaRPr lang="es-ES" sz="1500" b="1" dirty="0">
              <a:effectLst/>
              <a:latin typeface="Sora ExtraBold" pitchFamily="2" charset="0"/>
              <a:ea typeface="Trebuchet MS" panose="020B0603020202020204" pitchFamily="34" charset="0"/>
              <a:cs typeface="Sora ExtraBold" pitchFamily="2" charset="0"/>
            </a:endParaRP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Mantener informados a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 y Usuarios Finales para impulsar ventas, fortalecer la marca y garantizar institucionalidad.</a:t>
            </a:r>
            <a:br>
              <a:rPr lang="es-MX" sz="1200" dirty="0">
                <a:latin typeface="Sora" pitchFamily="2" charset="0"/>
                <a:cs typeface="Sora" pitchFamily="2" charset="0"/>
              </a:rPr>
            </a:br>
            <a:r>
              <a:rPr lang="es-ES" sz="1200" b="1" i="1" dirty="0">
                <a:latin typeface="Sora" pitchFamily="2" charset="0"/>
                <a:cs typeface="Sora" pitchFamily="2" charset="0"/>
              </a:rPr>
              <a:t>E04_00_Estrategias_Digitales_de_Comunicación_para Partners_UF.docx</a:t>
            </a:r>
            <a:endParaRPr lang="es-MX" sz="1200" dirty="0">
              <a:latin typeface="Sora" pitchFamily="2" charset="0"/>
              <a:cs typeface="Sora" pitchFamily="2" charset="0"/>
            </a:endParaRPr>
          </a:p>
          <a:p>
            <a:pPr marL="63500" marR="128905">
              <a:lnSpc>
                <a:spcPct val="121000"/>
              </a:lnSpc>
              <a:spcBef>
                <a:spcPts val="28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  <a:p>
            <a:pPr marR="448945">
              <a:lnSpc>
                <a:spcPct val="178000"/>
              </a:lnSpc>
              <a:spcBef>
                <a:spcPts val="1105"/>
              </a:spcBef>
              <a:spcAft>
                <a:spcPts val="0"/>
              </a:spcAft>
            </a:pPr>
            <a:endParaRPr lang="es-ES" sz="1200" dirty="0">
              <a:effectLst/>
              <a:latin typeface="Sora" pitchFamily="2" charset="0"/>
              <a:ea typeface="Trebuchet MS" panose="020B0603020202020204" pitchFamily="34" charset="0"/>
              <a:cs typeface="Sora" pitchFamily="2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5384800" y="358827"/>
            <a:ext cx="33393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000" b="1" dirty="0">
                <a:solidFill>
                  <a:schemeClr val="bg1">
                    <a:lumMod val="85000"/>
                  </a:schemeClr>
                </a:solidFill>
                <a:latin typeface="Sora ExtraBold" pitchFamily="2" charset="0"/>
                <a:ea typeface="Trebuchet MS" panose="020B0603020202020204" pitchFamily="34" charset="0"/>
                <a:cs typeface="Sora ExtraBold" pitchFamily="2" charset="0"/>
              </a:rPr>
              <a:t>Estrategias Específicas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14" y="867312"/>
            <a:ext cx="870854" cy="87085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4" y="2242963"/>
            <a:ext cx="908460" cy="90846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047851" y="3317350"/>
            <a:ext cx="740455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000" b="1" dirty="0" err="1">
                <a:latin typeface="Sora" pitchFamily="2" charset="0"/>
                <a:cs typeface="Sora" pitchFamily="2" charset="0"/>
              </a:rPr>
              <a:t>Partners</a:t>
            </a:r>
            <a:r>
              <a:rPr lang="es-MX" sz="1000" b="1" dirty="0">
                <a:latin typeface="Sora" pitchFamily="2" charset="0"/>
                <a:cs typeface="Sora" pitchFamily="2" charset="0"/>
              </a:rPr>
              <a:t>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Juntas virtuales quincenales, grupos de WhatsApp y capacitaciones en línea para mantener alineación y comunicación efectiva.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Usuarios Finales: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</a:t>
            </a:r>
            <a:r>
              <a:rPr lang="es-MX" sz="1000" dirty="0" err="1">
                <a:latin typeface="Sora" pitchFamily="2" charset="0"/>
                <a:cs typeface="Sora" pitchFamily="2" charset="0"/>
              </a:rPr>
              <a:t>Webinarios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, videos, </a:t>
            </a:r>
            <a:r>
              <a:rPr lang="es-MX" sz="1000" dirty="0" err="1">
                <a:latin typeface="Sora" pitchFamily="2" charset="0"/>
                <a:cs typeface="Sora" pitchFamily="2" charset="0"/>
              </a:rPr>
              <a:t>Reels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y WhatsApp Marketing para informar sobre lanzamientos y nuevas funcionalidades.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s-MX" sz="1000" b="1" dirty="0">
                <a:latin typeface="Sora" pitchFamily="2" charset="0"/>
                <a:cs typeface="Sora" pitchFamily="2" charset="0"/>
              </a:rPr>
              <a:t>Canales y Herramientas:</a:t>
            </a:r>
            <a:r>
              <a:rPr lang="es-MX" sz="1000" dirty="0">
                <a:latin typeface="Sora" pitchFamily="2" charset="0"/>
                <a:cs typeface="Sora" pitchFamily="2" charset="0"/>
              </a:rPr>
              <a:t> Redes sociales (Facebook, Instagram, LinkedIn), CRM.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s-MX" sz="1000" dirty="0">
              <a:latin typeface="Sora" pitchFamily="2" charset="0"/>
              <a:cs typeface="Sora" pitchFamily="2" charset="0"/>
            </a:endParaRP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Comunicación fluida y estratégica que posiciona la marca y apoya </a:t>
            </a:r>
          </a:p>
          <a:p>
            <a:r>
              <a:rPr lang="es-MX" sz="1200" dirty="0">
                <a:latin typeface="Sora" pitchFamily="2" charset="0"/>
                <a:cs typeface="Sora" pitchFamily="2" charset="0"/>
              </a:rPr>
              <a:t>el crecimiento del ecosistema </a:t>
            </a:r>
            <a:r>
              <a:rPr lang="es-MX" sz="1200" dirty="0" err="1">
                <a:latin typeface="Sora" pitchFamily="2" charset="0"/>
                <a:cs typeface="Sora" pitchFamily="2" charset="0"/>
              </a:rPr>
              <a:t>Microsip</a:t>
            </a:r>
            <a:r>
              <a:rPr lang="es-MX" sz="1200" dirty="0">
                <a:latin typeface="Sora" pitchFamily="2" charset="0"/>
                <a:cs typeface="Sora" pitchFamily="2" charset="0"/>
              </a:rPr>
              <a:t>.</a:t>
            </a:r>
          </a:p>
          <a:p>
            <a:pPr lvl="0"/>
            <a:endParaRPr lang="es-MX" sz="1000" dirty="0">
              <a:latin typeface="Sora" pitchFamily="2" charset="0"/>
              <a:cs typeface="S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3330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1065</Words>
  <Application>Microsoft Macintosh PowerPoint</Application>
  <PresentationFormat>Presentación en pantalla (16:9)</PresentationFormat>
  <Paragraphs>119</Paragraphs>
  <Slides>15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4" baseType="lpstr">
      <vt:lpstr>Sora SemiBold</vt:lpstr>
      <vt:lpstr>Sora</vt:lpstr>
      <vt:lpstr>Symbol</vt:lpstr>
      <vt:lpstr>Sora ExtraBold</vt:lpstr>
      <vt:lpstr>Arial</vt:lpstr>
      <vt:lpstr>Avenir Next LT Pro</vt:lpstr>
      <vt:lpstr>Trebuchet MS</vt:lpstr>
      <vt:lpstr>Simple Light</vt:lpstr>
      <vt:lpstr>CorelDRAW</vt:lpstr>
      <vt:lpstr>OFICINA REGIONAL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</dc:title>
  <dc:creator>COP</dc:creator>
  <cp:lastModifiedBy>Arturo Ortiz</cp:lastModifiedBy>
  <cp:revision>48</cp:revision>
  <dcterms:modified xsi:type="dcterms:W3CDTF">2024-12-03T17:34:32Z</dcterms:modified>
</cp:coreProperties>
</file>