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4"/>
    <p:sldMasterId id="2147483699" r:id="rId5"/>
    <p:sldMasterId id="2147483721" r:id="rId6"/>
  </p:sldMasterIdLst>
  <p:notesMasterIdLst>
    <p:notesMasterId r:id="rId16"/>
  </p:notesMasterIdLst>
  <p:sldIdLst>
    <p:sldId id="398" r:id="rId7"/>
    <p:sldId id="399" r:id="rId8"/>
    <p:sldId id="400" r:id="rId9"/>
    <p:sldId id="825" r:id="rId10"/>
    <p:sldId id="826" r:id="rId11"/>
    <p:sldId id="827" r:id="rId12"/>
    <p:sldId id="815" r:id="rId13"/>
    <p:sldId id="828" r:id="rId14"/>
    <p:sldId id="81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D3985-C975-4CF1-93FA-3CAC6DF215F2}" v="6" dt="2024-09-16T11:32:27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Couto Ribeiro" userId="S::rm559579@fiap.com.br::ad6bb0db-fc92-4762-91d5-04645849bbfa" providerId="AD" clId="Web-{8CDD3985-C975-4CF1-93FA-3CAC6DF215F2}"/>
    <pc:docChg chg="modSld">
      <pc:chgData name="Gabriel Couto Ribeiro" userId="S::rm559579@fiap.com.br::ad6bb0db-fc92-4762-91d5-04645849bbfa" providerId="AD" clId="Web-{8CDD3985-C975-4CF1-93FA-3CAC6DF215F2}" dt="2024-09-16T11:32:27.834" v="5" actId="14100"/>
      <pc:docMkLst>
        <pc:docMk/>
      </pc:docMkLst>
      <pc:sldChg chg="modSp">
        <pc:chgData name="Gabriel Couto Ribeiro" userId="S::rm559579@fiap.com.br::ad6bb0db-fc92-4762-91d5-04645849bbfa" providerId="AD" clId="Web-{8CDD3985-C975-4CF1-93FA-3CAC6DF215F2}" dt="2024-09-16T11:24:44.180" v="4" actId="14100"/>
        <pc:sldMkLst>
          <pc:docMk/>
          <pc:sldMk cId="1475698290" sldId="400"/>
        </pc:sldMkLst>
        <pc:spChg chg="mod">
          <ac:chgData name="Gabriel Couto Ribeiro" userId="S::rm559579@fiap.com.br::ad6bb0db-fc92-4762-91d5-04645849bbfa" providerId="AD" clId="Web-{8CDD3985-C975-4CF1-93FA-3CAC6DF215F2}" dt="2024-09-16T11:24:44.180" v="4" actId="14100"/>
          <ac:spMkLst>
            <pc:docMk/>
            <pc:sldMk cId="1475698290" sldId="400"/>
            <ac:spMk id="8" creationId="{AA7E6ED8-641F-BE2B-A6B8-49A16EE106E1}"/>
          </ac:spMkLst>
        </pc:spChg>
      </pc:sldChg>
      <pc:sldChg chg="modSp">
        <pc:chgData name="Gabriel Couto Ribeiro" userId="S::rm559579@fiap.com.br::ad6bb0db-fc92-4762-91d5-04645849bbfa" providerId="AD" clId="Web-{8CDD3985-C975-4CF1-93FA-3CAC6DF215F2}" dt="2024-09-16T11:12:05.844" v="1" actId="1076"/>
        <pc:sldMkLst>
          <pc:docMk/>
          <pc:sldMk cId="2905412552" sldId="825"/>
        </pc:sldMkLst>
        <pc:spChg chg="mod">
          <ac:chgData name="Gabriel Couto Ribeiro" userId="S::rm559579@fiap.com.br::ad6bb0db-fc92-4762-91d5-04645849bbfa" providerId="AD" clId="Web-{8CDD3985-C975-4CF1-93FA-3CAC6DF215F2}" dt="2024-09-16T11:12:03.141" v="0" actId="14100"/>
          <ac:spMkLst>
            <pc:docMk/>
            <pc:sldMk cId="2905412552" sldId="825"/>
            <ac:spMk id="9" creationId="{225765AD-71F7-DC36-6CE8-E9873BEE1F3F}"/>
          </ac:spMkLst>
        </pc:spChg>
        <pc:picChg chg="mod">
          <ac:chgData name="Gabriel Couto Ribeiro" userId="S::rm559579@fiap.com.br::ad6bb0db-fc92-4762-91d5-04645849bbfa" providerId="AD" clId="Web-{8CDD3985-C975-4CF1-93FA-3CAC6DF215F2}" dt="2024-09-16T11:12:05.844" v="1" actId="1076"/>
          <ac:picMkLst>
            <pc:docMk/>
            <pc:sldMk cId="2905412552" sldId="825"/>
            <ac:picMk id="7" creationId="{1B2EA5B7-9156-9056-49CD-4D498C657F6C}"/>
          </ac:picMkLst>
        </pc:picChg>
      </pc:sldChg>
      <pc:sldChg chg="modSp">
        <pc:chgData name="Gabriel Couto Ribeiro" userId="S::rm559579@fiap.com.br::ad6bb0db-fc92-4762-91d5-04645849bbfa" providerId="AD" clId="Web-{8CDD3985-C975-4CF1-93FA-3CAC6DF215F2}" dt="2024-09-16T11:13:00.705" v="3" actId="14100"/>
        <pc:sldMkLst>
          <pc:docMk/>
          <pc:sldMk cId="160695172" sldId="827"/>
        </pc:sldMkLst>
        <pc:spChg chg="mod">
          <ac:chgData name="Gabriel Couto Ribeiro" userId="S::rm559579@fiap.com.br::ad6bb0db-fc92-4762-91d5-04645849bbfa" providerId="AD" clId="Web-{8CDD3985-C975-4CF1-93FA-3CAC6DF215F2}" dt="2024-09-16T11:13:00.705" v="3" actId="14100"/>
          <ac:spMkLst>
            <pc:docMk/>
            <pc:sldMk cId="160695172" sldId="827"/>
            <ac:spMk id="2" creationId="{C0D41A67-6D24-3E91-D51F-A72C7A2BEB24}"/>
          </ac:spMkLst>
        </pc:spChg>
      </pc:sldChg>
      <pc:sldChg chg="modSp">
        <pc:chgData name="Gabriel Couto Ribeiro" userId="S::rm559579@fiap.com.br::ad6bb0db-fc92-4762-91d5-04645849bbfa" providerId="AD" clId="Web-{8CDD3985-C975-4CF1-93FA-3CAC6DF215F2}" dt="2024-09-16T11:32:27.834" v="5" actId="14100"/>
        <pc:sldMkLst>
          <pc:docMk/>
          <pc:sldMk cId="640959817" sldId="828"/>
        </pc:sldMkLst>
        <pc:spChg chg="mod">
          <ac:chgData name="Gabriel Couto Ribeiro" userId="S::rm559579@fiap.com.br::ad6bb0db-fc92-4762-91d5-04645849bbfa" providerId="AD" clId="Web-{8CDD3985-C975-4CF1-93FA-3CAC6DF215F2}" dt="2024-09-16T11:32:27.834" v="5" actId="14100"/>
          <ac:spMkLst>
            <pc:docMk/>
            <pc:sldMk cId="640959817" sldId="828"/>
            <ac:spMk id="2" creationId="{796C8AA8-C3FA-2B50-C01C-439554D2CA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16/09/2024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16/09/2024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1975645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73528"/>
            <a:ext cx="11183471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9"/>
            <a:ext cx="19915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838199" y="3357951"/>
            <a:ext cx="10699379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2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16/09/2024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9367" y="56109"/>
            <a:ext cx="7933267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5851" y="1834008"/>
            <a:ext cx="9640296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16/09/2024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9367" y="56109"/>
            <a:ext cx="7933267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7969" y="1800417"/>
            <a:ext cx="506899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44368" y="1800417"/>
            <a:ext cx="536363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16/09/2024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9367" y="56109"/>
            <a:ext cx="7933267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16/09/2024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16/09/2024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6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4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194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16/09/2024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3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16/09/2024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06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16/09/2024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944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755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942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438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16/09/2024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91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1975645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73528"/>
            <a:ext cx="11183471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9"/>
            <a:ext cx="19915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838199" y="3357951"/>
            <a:ext cx="10699379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272410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16/09/2024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16/09/2024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16/09/2024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0438690" y="329330"/>
            <a:ext cx="1329476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11139112" y="6165304"/>
            <a:ext cx="1052888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z="1800" smtClean="0"/>
              <a:pPr algn="ctr"/>
              <a:t>‹#›</a:t>
            </a:fld>
            <a:endParaRPr lang="en-US" sz="180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5"/>
            <a:ext cx="3260035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3"/>
            <a:ext cx="12192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11176002" y="279400"/>
            <a:ext cx="7111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82657BA-2130-B375-1F00-E74DA7AB2F3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0438690" y="329330"/>
            <a:ext cx="1329476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97D25DA0-EA19-0241-B345-E1DA9BD00A59}"/>
              </a:ext>
            </a:extLst>
          </p:cNvPr>
          <p:cNvSpPr/>
          <p:nvPr userDrawn="1"/>
        </p:nvSpPr>
        <p:spPr>
          <a:xfrm>
            <a:off x="11139112" y="6165304"/>
            <a:ext cx="1052888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z="1800" smtClean="0"/>
              <a:pPr algn="ctr"/>
              <a:t>‹#›</a:t>
            </a:fld>
            <a:endParaRPr lang="en-US" sz="180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F820ED1-4D5D-3EEB-5CAB-ABE52A7619C4}"/>
              </a:ext>
            </a:extLst>
          </p:cNvPr>
          <p:cNvSpPr/>
          <p:nvPr userDrawn="1"/>
        </p:nvSpPr>
        <p:spPr>
          <a:xfrm>
            <a:off x="0" y="6525345"/>
            <a:ext cx="3260035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850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AJPCEuwzQf" TargetMode="Externa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1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2582" y="2758270"/>
            <a:ext cx="4986835" cy="13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7471" y="1053673"/>
            <a:ext cx="8617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60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3600" cap="all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3600" cap="all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3600" cap="all">
                <a:solidFill>
                  <a:srgbClr val="91A3AD"/>
                </a:solidFill>
                <a:latin typeface="Gotham HTF Light"/>
              </a:rPr>
              <a:t> &amp; </a:t>
            </a:r>
            <a:r>
              <a:rPr lang="pt-BR" sz="3600" cap="all" err="1">
                <a:solidFill>
                  <a:srgbClr val="91A3AD"/>
                </a:solidFill>
                <a:latin typeface="Gotham HTF Light"/>
              </a:rPr>
              <a:t>computer</a:t>
            </a:r>
            <a:r>
              <a:rPr lang="pt-BR" sz="3600" cap="all">
                <a:solidFill>
                  <a:srgbClr val="91A3AD"/>
                </a:solidFill>
                <a:latin typeface="Gotham HTF Light"/>
              </a:rPr>
              <a:t> systems </a:t>
            </a:r>
          </a:p>
          <a:p>
            <a:pPr algn="ctr"/>
            <a:endParaRPr lang="en-US" sz="360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559496" y="3105836"/>
            <a:ext cx="90730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>
                <a:solidFill>
                  <a:srgbClr val="ED265B"/>
                </a:solidFill>
                <a:latin typeface="Gotham HTF Medium"/>
              </a:rPr>
              <a:t>Checkpoint 01 </a:t>
            </a:r>
          </a:p>
          <a:p>
            <a:pPr algn="ctr"/>
            <a:r>
              <a:rPr lang="pt-BR" sz="5400">
                <a:solidFill>
                  <a:srgbClr val="ED265B"/>
                </a:solidFill>
                <a:latin typeface="Gotham HTF Medium"/>
              </a:rPr>
              <a:t>O Caso da Vinheria Agnello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03512" y="5949281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91A3AD"/>
                  </a:solidFill>
                  <a:latin typeface="Gotham HTF Light"/>
                  <a:cs typeface="Gotham HTF Light"/>
                </a:rPr>
                <a:t>Prof. Dr. Fábio H. Cabrini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91A3AD"/>
                  </a:solidFill>
                  <a:latin typeface="Gotham HTF Light"/>
                  <a:cs typeface="Gotham HTF Light"/>
                </a:rPr>
                <a:t>proffabio.cabrini@fiap.com.br</a:t>
              </a:r>
              <a:endParaRPr lang="pt-BR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1752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pic>
        <p:nvPicPr>
          <p:cNvPr id="2" name="Imagem 1" descr="Garrafa de vinho">
            <a:extLst>
              <a:ext uri="{FF2B5EF4-FFF2-40B4-BE49-F238E27FC236}">
                <a16:creationId xmlns:a16="http://schemas.microsoft.com/office/drawing/2014/main" id="{3B7BC6E4-90B7-2BD2-E953-4D30C68027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556792"/>
            <a:ext cx="5112568" cy="339417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8884C8-A976-6ED6-9B46-8AAA9B0D85A4}"/>
              </a:ext>
            </a:extLst>
          </p:cNvPr>
          <p:cNvSpPr txBox="1"/>
          <p:nvPr/>
        </p:nvSpPr>
        <p:spPr>
          <a:xfrm>
            <a:off x="7140116" y="5015628"/>
            <a:ext cx="38884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/>
              <a:t>Fonte: https://www.vivaovinho.com.br/www-tbfoto-com-brvinheria-percussi-spsp-05062013foto-t/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7E6ED8-641F-BE2B-A6B8-49A16EE106E1}"/>
              </a:ext>
            </a:extLst>
          </p:cNvPr>
          <p:cNvSpPr txBox="1"/>
          <p:nvPr/>
        </p:nvSpPr>
        <p:spPr>
          <a:xfrm>
            <a:off x="364975" y="1196752"/>
            <a:ext cx="6004194" cy="4682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O caso apresenta uma Vinheria tradicional, que opera como loja física, e que está demandando o desenvolvimento de um portal de e-commerce, para começar a vender também na Internet, mas com uma exigência básica: que a loja virtual consiga criar uma experiência do usuário similar à do atendimento presencial em sua loja física.</a:t>
            </a:r>
            <a:endParaRPr lang="pt-BR" sz="2800">
              <a:latin typeface="Gotham HTF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349737" y="400801"/>
            <a:ext cx="10785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Fatores que influenciam a qualidade do vinho</a:t>
            </a:r>
          </a:p>
        </p:txBody>
      </p:sp>
      <p:sp>
        <p:nvSpPr>
          <p:cNvPr id="4" name="Espaço Reservado para Conteúdo 6">
            <a:extLst>
              <a:ext uri="{FF2B5EF4-FFF2-40B4-BE49-F238E27FC236}">
                <a16:creationId xmlns:a16="http://schemas.microsoft.com/office/drawing/2014/main" id="{55FB9BCE-978B-9C4D-0F81-61B376DC67AA}"/>
              </a:ext>
            </a:extLst>
          </p:cNvPr>
          <p:cNvSpPr txBox="1">
            <a:spLocks/>
          </p:cNvSpPr>
          <p:nvPr/>
        </p:nvSpPr>
        <p:spPr>
          <a:xfrm>
            <a:off x="1991544" y="1126526"/>
            <a:ext cx="9793088" cy="49767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b="1">
                <a:latin typeface="Gotham HTF"/>
              </a:rPr>
              <a:t>Luminosidade: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>
                <a:latin typeface="Gotham HTF"/>
              </a:rPr>
              <a:t>A iluminação deve ser muito suave. Os vinhos agradecem lugares com penumbra, especialmente os brancos e espumantes, que sofrem mais com o contato com a luz.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>
                <a:latin typeface="Gotham HTF"/>
              </a:rPr>
              <a:t>Raios ultravioletas, por exemplo, causam alterações nos compostos orgânicos, iniciando reações químicas que podem gerar resultados desagradáveis.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b="1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b="1">
                <a:latin typeface="Gotham HTF"/>
              </a:rPr>
              <a:t>Temperatura: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>
                <a:latin typeface="Gotham HTF"/>
              </a:rPr>
              <a:t>O calor excessivo rapidamente termina com a vida do vinho e as flutuações térmicas de mais de 3°C podem causar o aparecimento de aromas indesejados.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>
                <a:latin typeface="Gotham HTF"/>
              </a:rPr>
              <a:t>A situação perfeita seria que ficassem constantemente sob uma temperatura de cerca de 13°C (segundo estudo de Alexander Pandell, PhD, Universidade da Califórnia).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80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b="1">
                <a:latin typeface="Gotham HTF"/>
              </a:rPr>
              <a:t>Umidade: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>
                <a:latin typeface="Gotham HTF"/>
              </a:rPr>
              <a:t>A falta de umidade pode levar, por exemplo, ao ressecamento do vedante, provocando uma má vedação da garrafa, com risco de oxidação do líquido.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>
                <a:latin typeface="Gotham HTF"/>
              </a:rPr>
              <a:t>Já o excesso de umidade pode danificar os rótulos, bem como promover a proliferação de fungos.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>
                <a:latin typeface="Gotham HTF"/>
              </a:rPr>
              <a:t>O ideal é que seja próxima a 70% (com variação em torno de 60% a 80%).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800">
              <a:latin typeface="Gotham HTF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D202710-1378-404B-9409-ED6EEE1E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1" y="3068960"/>
            <a:ext cx="1587733" cy="14076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1332A50-C1B7-579B-987A-C9D4C9E2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873973"/>
            <a:ext cx="1281039" cy="1511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2EA5B7-9156-9056-49CD-4D498C657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58" y="1685650"/>
            <a:ext cx="1511926" cy="137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1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0D41A67-6D24-3E91-D51F-A72C7A2BEB24}"/>
              </a:ext>
            </a:extLst>
          </p:cNvPr>
          <p:cNvSpPr txBox="1"/>
          <p:nvPr/>
        </p:nvSpPr>
        <p:spPr>
          <a:xfrm>
            <a:off x="479376" y="133350"/>
            <a:ext cx="9721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Descrição do Desafio</a:t>
            </a: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EA75D3A9-C1BC-8254-7ED7-38D17E562260}"/>
              </a:ext>
            </a:extLst>
          </p:cNvPr>
          <p:cNvSpPr txBox="1">
            <a:spLocks/>
          </p:cNvSpPr>
          <p:nvPr/>
        </p:nvSpPr>
        <p:spPr>
          <a:xfrm>
            <a:off x="191344" y="940635"/>
            <a:ext cx="11737304" cy="49767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>
                <a:latin typeface="Gotham HTF"/>
              </a:rPr>
              <a:t>Vocês foram contratados pela Vinheria Agnello para desenvolver um sistema de monitoramento a ser instalado no ambiente em que os vinhos são armazenados. O dono a Vinheria informou que a qualidade do vinho é influenciada diretamente pelas condições de temperatura, umidade e luminosidade do ambiente. Neste primeiro momento, você propôs ao dono da Vinheria um projeto em etapas, de modo que seu 1° desafio é: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00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pt-BR" sz="2000">
                <a:latin typeface="Gotham HTF"/>
              </a:rPr>
              <a:t>Elaborar um sistema usando Arduino que faça a captura das informações de luminosidade do ambiente.  Para isso </a:t>
            </a:r>
            <a:r>
              <a:rPr lang="pt-BR" sz="2000">
                <a:highlight>
                  <a:srgbClr val="FFFF00"/>
                </a:highlight>
                <a:latin typeface="Gotham HTF"/>
              </a:rPr>
              <a:t>pesquise sobre o LDR e sobre conversores analógico para digital do Arduino</a:t>
            </a:r>
            <a:r>
              <a:rPr lang="pt-BR" sz="2000">
                <a:latin typeface="Gotham HTF"/>
              </a:rPr>
              <a:t>. Verifique como eles funcionam e como poderiam ser usados no projeto.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pt-BR" sz="200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pt-BR" sz="2000">
                <a:latin typeface="Gotham HTF"/>
              </a:rPr>
              <a:t>De posse dos dados coletados, implemente um sistema de alarme, utilizando LEDs, para sinalizar quando o a ambiente estiver OK, ou quando alguma grandeza estiver fora dos limites estipulados.  </a:t>
            </a:r>
            <a:r>
              <a:rPr lang="pt-BR" sz="2000">
                <a:highlight>
                  <a:srgbClr val="FFFF00"/>
                </a:highlight>
                <a:latin typeface="Gotham HTF"/>
              </a:rPr>
              <a:t>Use um LED verde para indicar que está OK, um LED amarelo para indica que está em níveis de alerta e um LED Vermelho para indicar que tem algum problema.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pt-BR" sz="200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pt-BR" sz="2000">
                <a:latin typeface="Gotham HTF"/>
              </a:rPr>
              <a:t>Quando a luminosidade estiver </a:t>
            </a:r>
            <a:r>
              <a:rPr lang="pt-BR" sz="2000">
                <a:highlight>
                  <a:srgbClr val="FFFF00"/>
                </a:highlight>
                <a:latin typeface="Gotham HTF"/>
              </a:rPr>
              <a:t>em nível de alerta, deve soar uma buzina (</a:t>
            </a:r>
            <a:r>
              <a:rPr lang="pt-BR" sz="2000" err="1">
                <a:highlight>
                  <a:srgbClr val="FFFF00"/>
                </a:highlight>
                <a:latin typeface="Gotham HTF"/>
              </a:rPr>
              <a:t>buzzer</a:t>
            </a:r>
            <a:r>
              <a:rPr lang="pt-BR" sz="2000">
                <a:highlight>
                  <a:srgbClr val="FFFF00"/>
                </a:highlight>
                <a:latin typeface="Gotham HTF"/>
              </a:rPr>
              <a:t>) por 3 segundos</a:t>
            </a:r>
            <a:r>
              <a:rPr lang="pt-BR" sz="2000">
                <a:latin typeface="Gotham HTF"/>
              </a:rPr>
              <a:t>. A buzina volta a soar caso a luminosidade permaneça em nível de alerta.</a:t>
            </a:r>
          </a:p>
        </p:txBody>
      </p:sp>
    </p:spTree>
    <p:extLst>
      <p:ext uri="{BB962C8B-B14F-4D97-AF65-F5344CB8AC3E}">
        <p14:creationId xmlns:p14="http://schemas.microsoft.com/office/powerpoint/2010/main" val="201774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0D41A67-6D24-3E91-D51F-A72C7A2BEB24}"/>
              </a:ext>
            </a:extLst>
          </p:cNvPr>
          <p:cNvSpPr txBox="1"/>
          <p:nvPr/>
        </p:nvSpPr>
        <p:spPr>
          <a:xfrm>
            <a:off x="479618" y="162105"/>
            <a:ext cx="8057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Entregas</a:t>
            </a:r>
            <a:r>
              <a:rPr lang="pt-BR" sz="4000" b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do Projeto (GitHub)</a:t>
            </a: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EA75D3A9-C1BC-8254-7ED7-38D17E562260}"/>
              </a:ext>
            </a:extLst>
          </p:cNvPr>
          <p:cNvSpPr txBox="1">
            <a:spLocks/>
          </p:cNvSpPr>
          <p:nvPr/>
        </p:nvSpPr>
        <p:spPr>
          <a:xfrm>
            <a:off x="479376" y="940635"/>
            <a:ext cx="11449272" cy="49767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3200">
                <a:latin typeface="Gotham HTF"/>
              </a:rPr>
              <a:t> Projeto e simulação no </a:t>
            </a:r>
            <a:r>
              <a:rPr lang="pt-BR" sz="3200" err="1">
                <a:latin typeface="Gotham HTF"/>
              </a:rPr>
              <a:t>Tinkercad</a:t>
            </a:r>
            <a:r>
              <a:rPr lang="pt-BR" sz="3200">
                <a:latin typeface="Gotham HTF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320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3200">
                <a:latin typeface="Gotham HTF"/>
              </a:rPr>
              <a:t>Código Comentado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320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3200">
                <a:latin typeface="Gotham HTF"/>
              </a:rPr>
              <a:t> Arquivo README contendo a descrição do projeto, suas dependências e como reproduzi-lo;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320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3200">
                <a:latin typeface="Gotham HTF"/>
              </a:rPr>
              <a:t> Link público do vídeo de no máximo 3 minutos explicando como o projeto foi  implementado, quais foram as dificuldades encontradas e como foram resolvidas.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320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16069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911424" y="18864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Avaliação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911424" y="918472"/>
            <a:ext cx="10153128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2400">
                <a:solidFill>
                  <a:srgbClr val="ED265B"/>
                </a:solidFill>
                <a:latin typeface="Gotham HTF Light"/>
                <a:cs typeface="Gotham HTF Light"/>
              </a:rPr>
              <a:t> um total de 10 </a:t>
            </a:r>
            <a:r>
              <a:rPr lang="en-US" sz="240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240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err="1">
                <a:solidFill>
                  <a:srgbClr val="ED265B"/>
                </a:solidFill>
                <a:latin typeface="Gotham HTF Light"/>
                <a:cs typeface="Gotham HTF Light"/>
              </a:rPr>
              <a:t>Simulação</a:t>
            </a:r>
            <a:r>
              <a:rPr lang="en-US" sz="2400">
                <a:solidFill>
                  <a:srgbClr val="ED265B"/>
                </a:solidFill>
                <a:latin typeface="Gotham HTF Light"/>
                <a:cs typeface="Gotham HTF Light"/>
              </a:rPr>
              <a:t> – 5 </a:t>
            </a:r>
            <a:r>
              <a:rPr lang="en-US" sz="240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240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Gotham HTF Light"/>
                <a:cs typeface="Gotham HTF Light"/>
              </a:rPr>
              <a:t>1 </a:t>
            </a:r>
            <a:r>
              <a:rPr lang="en-US" sz="2400" err="1">
                <a:latin typeface="Gotham HTF Light"/>
                <a:cs typeface="Gotham HTF Light"/>
              </a:rPr>
              <a:t>Projeto</a:t>
            </a:r>
            <a:r>
              <a:rPr lang="en-US" sz="2400">
                <a:latin typeface="Gotham HTF Light"/>
                <a:cs typeface="Gotham HTF Light"/>
              </a:rPr>
              <a:t> no </a:t>
            </a:r>
            <a:r>
              <a:rPr lang="en-US" sz="2400" err="1">
                <a:latin typeface="Gotham HTF Light"/>
                <a:cs typeface="Gotham HTF Light"/>
              </a:rPr>
              <a:t>Tinkercad</a:t>
            </a:r>
            <a:r>
              <a:rPr lang="en-US" sz="240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Gotham HTF Light"/>
                <a:cs typeface="Gotham HTF Light"/>
              </a:rPr>
              <a:t>1 Código </a:t>
            </a:r>
            <a:r>
              <a:rPr lang="en-US" sz="2400" err="1">
                <a:latin typeface="Gotham HTF Light"/>
                <a:cs typeface="Gotham HTF Light"/>
              </a:rPr>
              <a:t>fonte</a:t>
            </a:r>
            <a:r>
              <a:rPr lang="en-US" sz="2400">
                <a:latin typeface="Gotham HTF Light"/>
                <a:cs typeface="Gotham HTF Light"/>
              </a:rPr>
              <a:t> </a:t>
            </a:r>
            <a:r>
              <a:rPr lang="en-US" sz="2400" err="1">
                <a:latin typeface="Gotham HTF Light"/>
                <a:cs typeface="Gotham HTF Light"/>
              </a:rPr>
              <a:t>comentado</a:t>
            </a:r>
            <a:r>
              <a:rPr lang="en-US" sz="240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Gotham HTF Light"/>
                <a:cs typeface="Gotham HTF Light"/>
              </a:rPr>
              <a:t>2 </a:t>
            </a:r>
            <a:r>
              <a:rPr lang="en-US" sz="2400" err="1">
                <a:latin typeface="Gotham HTF Light"/>
                <a:cs typeface="Gotham HTF Light"/>
              </a:rPr>
              <a:t>pontos</a:t>
            </a:r>
            <a:r>
              <a:rPr lang="en-US" sz="2400">
                <a:latin typeface="Gotham HTF Light"/>
                <a:cs typeface="Gotham HTF Light"/>
              </a:rPr>
              <a:t> pela </a:t>
            </a:r>
            <a:r>
              <a:rPr lang="en-US" sz="2400" err="1">
                <a:latin typeface="Gotham HTF Light"/>
                <a:cs typeface="Gotham HTF Light"/>
              </a:rPr>
              <a:t>clareza</a:t>
            </a:r>
            <a:r>
              <a:rPr lang="en-US" sz="2400">
                <a:latin typeface="Gotham HTF Light"/>
                <a:cs typeface="Gotham HTF Light"/>
              </a:rPr>
              <a:t> do video </a:t>
            </a:r>
            <a:r>
              <a:rPr lang="en-US" sz="2400" err="1">
                <a:latin typeface="Gotham HTF Light"/>
                <a:cs typeface="Gotham HTF Light"/>
              </a:rPr>
              <a:t>explicativo</a:t>
            </a:r>
            <a:r>
              <a:rPr lang="en-US" sz="2400">
                <a:latin typeface="Gotham HTF Light"/>
                <a:cs typeface="Gotham HTF Light"/>
              </a:rPr>
              <a:t> (</a:t>
            </a:r>
            <a:r>
              <a:rPr lang="en-US" sz="2400" err="1">
                <a:latin typeface="Gotham HTF Light"/>
                <a:cs typeface="Gotham HTF Light"/>
              </a:rPr>
              <a:t>Simulação</a:t>
            </a:r>
            <a:r>
              <a:rPr lang="en-US" sz="2400">
                <a:latin typeface="Gotham HTF Light"/>
                <a:cs typeface="Gotham HTF Light"/>
              </a:rPr>
              <a:t>);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Gotham HTF Light"/>
                <a:cs typeface="Gotham HTF Light"/>
              </a:rPr>
              <a:t>1 </a:t>
            </a:r>
            <a:r>
              <a:rPr lang="en-US" sz="2400" err="1">
                <a:latin typeface="Gotham HTF Light"/>
                <a:cs typeface="Gotham HTF Light"/>
              </a:rPr>
              <a:t>ponto</a:t>
            </a:r>
            <a:r>
              <a:rPr lang="en-US" sz="2400">
                <a:latin typeface="Gotham HTF Light"/>
                <a:cs typeface="Gotham HTF Light"/>
              </a:rPr>
              <a:t> pela </a:t>
            </a:r>
            <a:r>
              <a:rPr lang="en-US" sz="2400" err="1">
                <a:latin typeface="Gotham HTF Light"/>
                <a:cs typeface="Gotham HTF Light"/>
              </a:rPr>
              <a:t>clareza</a:t>
            </a:r>
            <a:r>
              <a:rPr lang="en-US" sz="2400">
                <a:latin typeface="Gotham HTF Light"/>
                <a:cs typeface="Gotham HTF Light"/>
              </a:rPr>
              <a:t> do README;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2400">
                <a:solidFill>
                  <a:srgbClr val="ED145B"/>
                </a:solidFill>
                <a:latin typeface="Gotham HTF Light"/>
                <a:cs typeface="Gotham HTF Light"/>
              </a:rPr>
              <a:t> – 5 </a:t>
            </a:r>
            <a:r>
              <a:rPr lang="en-US" sz="240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240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Gotham HTF Light"/>
                <a:cs typeface="Gotham HTF Light"/>
              </a:rPr>
              <a:t>5 </a:t>
            </a:r>
            <a:r>
              <a:rPr lang="en-US" sz="2400" err="1">
                <a:latin typeface="Gotham HTF Light"/>
                <a:cs typeface="Gotham HTF Light"/>
              </a:rPr>
              <a:t>pontos</a:t>
            </a:r>
            <a:r>
              <a:rPr lang="en-US" sz="2400">
                <a:latin typeface="Gotham HTF Light"/>
                <a:cs typeface="Gotham HTF Light"/>
              </a:rPr>
              <a:t> pela </a:t>
            </a:r>
            <a:r>
              <a:rPr lang="en-US" sz="2400" err="1">
                <a:latin typeface="Gotham HTF Light"/>
                <a:cs typeface="Gotham HTF Light"/>
              </a:rPr>
              <a:t>demonstração</a:t>
            </a:r>
            <a:r>
              <a:rPr lang="en-US" sz="2400">
                <a:latin typeface="Gotham HTF Light"/>
                <a:cs typeface="Gotham HTF Light"/>
              </a:rPr>
              <a:t> do </a:t>
            </a:r>
            <a:r>
              <a:rPr lang="en-US" sz="2400" err="1">
                <a:latin typeface="Gotham HTF Light"/>
                <a:cs typeface="Gotham HTF Light"/>
              </a:rPr>
              <a:t>projeto</a:t>
            </a:r>
            <a:r>
              <a:rPr lang="en-US" sz="2400">
                <a:latin typeface="Gotham HTF Light"/>
                <a:cs typeface="Gotham HTF Light"/>
              </a:rPr>
              <a:t> </a:t>
            </a:r>
            <a:r>
              <a:rPr lang="en-US" sz="2400" err="1">
                <a:latin typeface="Gotham HTF Light"/>
                <a:cs typeface="Gotham HTF Light"/>
              </a:rPr>
              <a:t>funcionando</a:t>
            </a:r>
            <a:r>
              <a:rPr lang="en-US" sz="2400">
                <a:latin typeface="Gotham HTF Light"/>
                <a:cs typeface="Gotham HTF Light"/>
              </a:rPr>
              <a:t> e pela </a:t>
            </a:r>
            <a:r>
              <a:rPr lang="en-US" sz="2400" err="1">
                <a:latin typeface="Gotham HTF Light"/>
                <a:cs typeface="Gotham HTF Light"/>
              </a:rPr>
              <a:t>explicação</a:t>
            </a:r>
            <a:r>
              <a:rPr lang="en-US" sz="2400">
                <a:latin typeface="Gotham HTF Light"/>
                <a:cs typeface="Gotham HTF Light"/>
              </a:rPr>
              <a:t> da </a:t>
            </a:r>
            <a:r>
              <a:rPr lang="en-US" sz="2400" err="1">
                <a:latin typeface="Gotham HTF Light"/>
                <a:cs typeface="Gotham HTF Light"/>
              </a:rPr>
              <a:t>implementação</a:t>
            </a:r>
            <a:r>
              <a:rPr lang="en-US" sz="240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011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551384" y="133350"/>
            <a:ext cx="9721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como faremos isso?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275184" y="1004288"/>
            <a:ext cx="11089232" cy="355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2800" err="1">
                <a:latin typeface="Gotham HTF Light"/>
                <a:cs typeface="Gotham HTF Light"/>
              </a:rPr>
              <a:t>Em</a:t>
            </a:r>
            <a:r>
              <a:rPr lang="en-US" sz="2800">
                <a:latin typeface="Gotham HTF Light"/>
                <a:cs typeface="Gotham HTF Light"/>
              </a:rPr>
              <a:t> </a:t>
            </a:r>
            <a:r>
              <a:rPr lang="en-US" sz="2800" err="1">
                <a:latin typeface="Gotham HTF Light"/>
                <a:cs typeface="Gotham HTF Light"/>
              </a:rPr>
              <a:t>grupo</a:t>
            </a:r>
            <a:r>
              <a:rPr lang="en-US" sz="2800">
                <a:latin typeface="Gotham HTF Light"/>
                <a:cs typeface="Gotham HTF Light"/>
              </a:rPr>
              <a:t> de </a:t>
            </a:r>
            <a:r>
              <a:rPr lang="en-US" sz="2800" err="1">
                <a:latin typeface="Gotham HTF Light"/>
                <a:cs typeface="Gotham HTF Light"/>
              </a:rPr>
              <a:t>até</a:t>
            </a:r>
            <a:r>
              <a:rPr lang="en-US" sz="2800">
                <a:latin typeface="Gotham HTF Light"/>
                <a:cs typeface="Gotham HTF Light"/>
              </a:rPr>
              <a:t> 4 </a:t>
            </a:r>
            <a:r>
              <a:rPr lang="en-US" sz="2800" err="1">
                <a:latin typeface="Gotham HTF Light"/>
                <a:cs typeface="Gotham HTF Light"/>
              </a:rPr>
              <a:t>pessoas</a:t>
            </a:r>
            <a:r>
              <a:rPr lang="en-US" sz="2800">
                <a:latin typeface="Gotham HTF Light"/>
                <a:cs typeface="Gotham HTF Light"/>
              </a:rPr>
              <a:t> (5 </a:t>
            </a:r>
            <a:r>
              <a:rPr lang="en-US" sz="2800" err="1">
                <a:latin typeface="Gotham HTF Light"/>
                <a:cs typeface="Gotham HTF Light"/>
              </a:rPr>
              <a:t>ou</a:t>
            </a:r>
            <a:r>
              <a:rPr lang="en-US" sz="2800">
                <a:latin typeface="Gotham HTF Light"/>
                <a:cs typeface="Gotham HTF Light"/>
              </a:rPr>
              <a:t> 3 </a:t>
            </a:r>
            <a:r>
              <a:rPr lang="en-US" sz="2800" err="1">
                <a:latin typeface="Gotham HTF Light"/>
                <a:cs typeface="Gotham HTF Light"/>
              </a:rPr>
              <a:t>pessoas</a:t>
            </a:r>
            <a:r>
              <a:rPr lang="en-US" sz="2800">
                <a:latin typeface="Gotham HTF Light"/>
                <a:cs typeface="Gotham HTF Light"/>
              </a:rPr>
              <a:t> </a:t>
            </a:r>
            <a:r>
              <a:rPr lang="en-US" sz="2800" err="1">
                <a:latin typeface="Gotham HTF Light"/>
                <a:cs typeface="Gotham HTF Light"/>
              </a:rPr>
              <a:t>só</a:t>
            </a:r>
            <a:r>
              <a:rPr lang="en-US" sz="2800">
                <a:latin typeface="Gotham HTF Light"/>
                <a:cs typeface="Gotham HTF Light"/>
              </a:rPr>
              <a:t> é </a:t>
            </a:r>
            <a:r>
              <a:rPr lang="en-US" sz="2800" err="1">
                <a:latin typeface="Gotham HTF Light"/>
                <a:cs typeface="Gotham HTF Light"/>
              </a:rPr>
              <a:t>liberado</a:t>
            </a:r>
            <a:r>
              <a:rPr lang="en-US" sz="2800">
                <a:latin typeface="Gotham HTF Light"/>
                <a:cs typeface="Gotham HTF Light"/>
              </a:rPr>
              <a:t> </a:t>
            </a:r>
            <a:r>
              <a:rPr lang="en-US" sz="2800" err="1">
                <a:latin typeface="Gotham HTF Light"/>
                <a:cs typeface="Gotham HTF Light"/>
              </a:rPr>
              <a:t>em</a:t>
            </a:r>
            <a:r>
              <a:rPr lang="en-US" sz="2800">
                <a:latin typeface="Gotham HTF Light"/>
                <a:cs typeface="Gotham HTF Light"/>
              </a:rPr>
              <a:t> </a:t>
            </a:r>
            <a:r>
              <a:rPr lang="en-US" sz="2800" err="1">
                <a:latin typeface="Gotham HTF Light"/>
                <a:cs typeface="Gotham HTF Light"/>
              </a:rPr>
              <a:t>caso</a:t>
            </a:r>
            <a:r>
              <a:rPr lang="en-US" sz="2800">
                <a:latin typeface="Gotham HTF Light"/>
                <a:cs typeface="Gotham HTF Light"/>
              </a:rPr>
              <a:t> de </a:t>
            </a:r>
            <a:r>
              <a:rPr lang="en-US" sz="2800" err="1">
                <a:latin typeface="Gotham HTF Light"/>
                <a:cs typeface="Gotham HTF Light"/>
              </a:rPr>
              <a:t>excessão</a:t>
            </a:r>
            <a:r>
              <a:rPr lang="en-US" sz="2800">
                <a:latin typeface="Gotham HTF Light"/>
                <a:cs typeface="Gotham HTF Light"/>
              </a:rPr>
              <a:t>);</a:t>
            </a:r>
          </a:p>
          <a:p>
            <a:pPr marL="457200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2800" err="1">
                <a:latin typeface="Gotham HTF Light"/>
                <a:cs typeface="Gotham HTF Light"/>
              </a:rPr>
              <a:t>Entrega</a:t>
            </a:r>
            <a:r>
              <a:rPr lang="en-US" sz="2800">
                <a:latin typeface="Gotham HTF Light"/>
                <a:cs typeface="Gotham HTF Light"/>
              </a:rPr>
              <a:t> via </a:t>
            </a:r>
            <a:r>
              <a:rPr lang="en-US" sz="2800" err="1">
                <a:latin typeface="Gotham HTF Light"/>
                <a:cs typeface="Gotham HTF Light"/>
              </a:rPr>
              <a:t>formulário</a:t>
            </a:r>
            <a:r>
              <a:rPr lang="en-US" sz="2800">
                <a:latin typeface="Gotham HTF Light"/>
                <a:cs typeface="Gotham HTF Light"/>
              </a:rPr>
              <a:t>:  </a:t>
            </a:r>
            <a:r>
              <a:rPr lang="en-US" sz="2800">
                <a:latin typeface="Gotham HTF Light"/>
                <a:cs typeface="Gotham HTF Light"/>
                <a:hlinkClick r:id="rId2"/>
              </a:rPr>
              <a:t>https://forms.office.com/r/AJPCEuwzQf</a:t>
            </a:r>
            <a:endParaRPr lang="en-US" sz="280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2800">
                <a:latin typeface="Gotham HTF Light"/>
                <a:cs typeface="Gotham HTF Light"/>
              </a:rPr>
              <a:t>Data do </a:t>
            </a:r>
            <a:r>
              <a:rPr lang="en-US" sz="2800" err="1">
                <a:latin typeface="Gotham HTF Light"/>
                <a:cs typeface="Gotham HTF Light"/>
              </a:rPr>
              <a:t>Hands-ON</a:t>
            </a:r>
            <a:r>
              <a:rPr lang="en-US" sz="2800">
                <a:latin typeface="Gotham HTF Light"/>
                <a:cs typeface="Gotham HTF Light"/>
              </a:rPr>
              <a:t>: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>
              <a:latin typeface="Gotham HTF Light"/>
              <a:cs typeface="Gotham HTF Light"/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3F14E89E-A3C8-2AC8-27BB-E59C4B6CB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82459"/>
              </p:ext>
            </p:extLst>
          </p:nvPr>
        </p:nvGraphicFramePr>
        <p:xfrm>
          <a:off x="5375920" y="3789040"/>
          <a:ext cx="52802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193265431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707347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400">
                          <a:solidFill>
                            <a:schemeClr val="bg1"/>
                          </a:solidFill>
                        </a:rPr>
                        <a:t>Turmas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8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>
                          <a:solidFill>
                            <a:schemeClr val="bg1"/>
                          </a:solidFill>
                        </a:rPr>
                        <a:t>1ESPA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solidFill>
                            <a:schemeClr val="bg1"/>
                          </a:solidFill>
                        </a:rPr>
                        <a:t>07/10/2024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5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95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effectLst/>
              </a:rPr>
              <a:t>Copyright © 2024 </a:t>
            </a:r>
            <a:r>
              <a:rPr lang="pt-BR" b="1">
                <a:effectLst/>
              </a:rPr>
              <a:t>Prof</a:t>
            </a:r>
            <a:r>
              <a:rPr lang="pt-BR">
                <a:effectLst/>
              </a:rPr>
              <a:t>. </a:t>
            </a:r>
            <a:r>
              <a:rPr lang="pt-BR" b="1"/>
              <a:t>Fabio / Prof. Flavio / Prof. Lucas / Prof. Yan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ff1aa9-29aa-433d-9d96-5825ace599da" xsi:nil="true"/>
    <lcf76f155ced4ddcb4097134ff3c332f xmlns="43a0042c-e646-4e41-86b5-b9ac71f582f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485E5153EC1C4BBE7F115F6FBA4879" ma:contentTypeVersion="12" ma:contentTypeDescription="Crie um novo documento." ma:contentTypeScope="" ma:versionID="5b9160fa94d148a320582794ce9eb99f">
  <xsd:schema xmlns:xsd="http://www.w3.org/2001/XMLSchema" xmlns:xs="http://www.w3.org/2001/XMLSchema" xmlns:p="http://schemas.microsoft.com/office/2006/metadata/properties" xmlns:ns2="43a0042c-e646-4e41-86b5-b9ac71f582ff" xmlns:ns3="dbff1aa9-29aa-433d-9d96-5825ace599da" targetNamespace="http://schemas.microsoft.com/office/2006/metadata/properties" ma:root="true" ma:fieldsID="1fccd7d33bef786e7e7b3314c08765b8" ns2:_="" ns3:_="">
    <xsd:import namespace="43a0042c-e646-4e41-86b5-b9ac71f582ff"/>
    <xsd:import namespace="dbff1aa9-29aa-433d-9d96-5825ace59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0042c-e646-4e41-86b5-b9ac71f582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f1aa9-29aa-433d-9d96-5825ace59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0a45db5-699f-49c2-93c0-cb6edccf6194}" ma:internalName="TaxCatchAll" ma:showField="CatchAllData" ma:web="dbff1aa9-29aa-433d-9d96-5825ace59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0DDBD-3271-404A-93F4-6BA5D8B345CD}">
  <ds:schemaRefs>
    <ds:schemaRef ds:uri="43a0042c-e646-4e41-86b5-b9ac71f582ff"/>
    <ds:schemaRef ds:uri="dbff1aa9-29aa-433d-9d96-5825ace599d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887955-C248-4A87-9840-079C35EE39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B3788F-120C-4A3F-B79C-404411F73715}">
  <ds:schemaRefs>
    <ds:schemaRef ds:uri="43a0042c-e646-4e41-86b5-b9ac71f582ff"/>
    <ds:schemaRef ds:uri="dbff1aa9-29aa-433d-9d96-5825ace59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Personalizar design</vt:lpstr>
      <vt:lpstr>Office Theme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Copyright © 2024 Prof. Fabio / Prof. Flavio / Prof. Lucas / Prof. Yan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revision>1</cp:revision>
  <dcterms:created xsi:type="dcterms:W3CDTF">2018-08-18T04:32:45Z</dcterms:created>
  <dcterms:modified xsi:type="dcterms:W3CDTF">2024-09-16T11:32:28Z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  <property fmtid="{D5CDD505-2E9C-101B-9397-08002B2CF9AE}" pid="10" name="ContentTypeId">
    <vt:lpwstr>0x01010009485E5153EC1C4BBE7F115F6FBA4879</vt:lpwstr>
  </property>
  <property fmtid="{D5CDD505-2E9C-101B-9397-08002B2CF9AE}" pid="11" name="MediaServiceImageTags">
    <vt:lpwstr/>
  </property>
</Properties>
</file>