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BCDE8-5DBB-479E-B3DC-C311DF072CE9}" type="datetimeFigureOut">
              <a:rPr lang="pt-PT" smtClean="0"/>
              <a:t>20/01/2023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A2FDB-8B41-447F-9609-8DC0ECB382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421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923D-6DD0-4D81-AF04-55DB141EC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03" y="1244961"/>
            <a:ext cx="10572000" cy="2971051"/>
          </a:xfrm>
        </p:spPr>
        <p:txBody>
          <a:bodyPr/>
          <a:lstStyle/>
          <a:p>
            <a:r>
              <a:rPr lang="pt-PT" sz="3600" dirty="0"/>
              <a:t>Base de dados para armazenar informações contidas num ficheiro Genbank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11413-1ABB-4845-8571-F57BA72B7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873" y="5209825"/>
            <a:ext cx="10572000" cy="1315262"/>
          </a:xfrm>
        </p:spPr>
        <p:txBody>
          <a:bodyPr>
            <a:normAutofit fontScale="85000" lnSpcReduction="20000"/>
          </a:bodyPr>
          <a:lstStyle/>
          <a:p>
            <a:r>
              <a:rPr lang="pt-PT" b="1" dirty="0"/>
              <a:t>Autores:                                              Realizado no âmbito da disciplina:</a:t>
            </a:r>
          </a:p>
          <a:p>
            <a:r>
              <a:rPr lang="pt-PT" dirty="0"/>
              <a:t>José Lemos                                          Introdução aos Algoritmos, à Programação e às Bases de Dados</a:t>
            </a:r>
          </a:p>
          <a:p>
            <a:r>
              <a:rPr lang="pt-PT" dirty="0"/>
              <a:t>Paulo Seixal                                         2022/2023</a:t>
            </a:r>
          </a:p>
          <a:p>
            <a:r>
              <a:rPr lang="pt-PT" dirty="0"/>
              <a:t>Rúben Fernandes</a:t>
            </a:r>
          </a:p>
          <a:p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EC750-3655-4754-BC95-1885F442B920}"/>
              </a:ext>
            </a:extLst>
          </p:cNvPr>
          <p:cNvSpPr txBox="1"/>
          <p:nvPr/>
        </p:nvSpPr>
        <p:spPr>
          <a:xfrm>
            <a:off x="650203" y="1997476"/>
            <a:ext cx="9439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Mestrado de Bioinformática</a:t>
            </a:r>
          </a:p>
        </p:txBody>
      </p:sp>
      <p:pic>
        <p:nvPicPr>
          <p:cNvPr id="4098" name="Picture 2" descr="Notícias | DEM">
            <a:extLst>
              <a:ext uri="{FF2B5EF4-FFF2-40B4-BE49-F238E27FC236}">
                <a16:creationId xmlns:a16="http://schemas.microsoft.com/office/drawing/2014/main" id="{337F22DD-FBF4-4EA0-B0E7-F61D1A8AD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561" y="-40488"/>
            <a:ext cx="2612439" cy="137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53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C7B1BDC-9C3E-4792-9BC9-F9C317B808E9}"/>
              </a:ext>
            </a:extLst>
          </p:cNvPr>
          <p:cNvSpPr/>
          <p:nvPr/>
        </p:nvSpPr>
        <p:spPr>
          <a:xfrm>
            <a:off x="7602970" y="3212795"/>
            <a:ext cx="4265872" cy="1935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FB7B00-129D-42A6-A1CA-CBF0BFFC30A6}"/>
              </a:ext>
            </a:extLst>
          </p:cNvPr>
          <p:cNvSpPr/>
          <p:nvPr/>
        </p:nvSpPr>
        <p:spPr>
          <a:xfrm>
            <a:off x="4305668" y="3429000"/>
            <a:ext cx="2432481" cy="1658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676950-32C1-481B-9361-4698C3DB89FD}"/>
              </a:ext>
            </a:extLst>
          </p:cNvPr>
          <p:cNvSpPr/>
          <p:nvPr/>
        </p:nvSpPr>
        <p:spPr>
          <a:xfrm>
            <a:off x="256359" y="3232581"/>
            <a:ext cx="3184488" cy="2050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8CDA9-A914-4A9D-9A99-C43E6902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 e 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389C8-06CC-4AE0-9FC6-CC2A2D04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0767" y="3151195"/>
            <a:ext cx="3530278" cy="19358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PT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pt-P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pt-PT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modelo poderá ser direcionado para locais onde manipulam e armazenam este tipo de ficheiros, de forma a facilitar a procura e a transferência da informação por parte de utilizadores (bioinformáticos, investigadores, académicos, etc.)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1B7DE-98B7-455E-B1C9-32FCDB627CB9}"/>
              </a:ext>
            </a:extLst>
          </p:cNvPr>
          <p:cNvSpPr txBox="1"/>
          <p:nvPr/>
        </p:nvSpPr>
        <p:spPr>
          <a:xfrm>
            <a:off x="377012" y="3740840"/>
            <a:ext cx="29431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ficheiros em formato GenBank </a:t>
            </a:r>
          </a:p>
          <a:p>
            <a:pPr marL="0" indent="0" algn="ctr">
              <a:buNone/>
            </a:pPr>
            <a:r>
              <a:rPr lang="pt-PT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 muita informação </a:t>
            </a:r>
          </a:p>
          <a:p>
            <a:pPr marL="0" indent="0" algn="ctr">
              <a:buNone/>
            </a:pPr>
            <a:r>
              <a:rPr lang="pt-PT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associada a várias sequencias </a:t>
            </a:r>
          </a:p>
          <a:p>
            <a:pPr marL="0" indent="0" algn="ctr">
              <a:buNone/>
            </a:pPr>
            <a:r>
              <a:rPr lang="pt-PT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biológicas de vários organismos.</a:t>
            </a:r>
          </a:p>
          <a:p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9844D-9C84-4927-B604-40EF7A3A16BB}"/>
              </a:ext>
            </a:extLst>
          </p:cNvPr>
          <p:cNvSpPr txBox="1"/>
          <p:nvPr/>
        </p:nvSpPr>
        <p:spPr>
          <a:xfrm>
            <a:off x="4337161" y="3848562"/>
            <a:ext cx="2369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pt-PT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que torna difícil a </a:t>
            </a:r>
          </a:p>
          <a:p>
            <a:pPr marL="0" indent="0" algn="ctr">
              <a:buNone/>
            </a:pPr>
            <a:r>
              <a:rPr lang="pt-PT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procura, organização</a:t>
            </a:r>
          </a:p>
          <a:p>
            <a:pPr marL="0" indent="0" algn="ctr">
              <a:buNone/>
            </a:pPr>
            <a:r>
              <a:rPr lang="pt-PT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comparação da informação</a:t>
            </a:r>
            <a:r>
              <a:rPr lang="pt-PT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pt-PT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544D6E9-1484-43DF-8B0E-BB78978C3A2E}"/>
              </a:ext>
            </a:extLst>
          </p:cNvPr>
          <p:cNvSpPr/>
          <p:nvPr/>
        </p:nvSpPr>
        <p:spPr>
          <a:xfrm>
            <a:off x="3544784" y="4062731"/>
            <a:ext cx="656947" cy="390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23BEA6F-2E56-4B71-BFAF-CE622E698F1C}"/>
              </a:ext>
            </a:extLst>
          </p:cNvPr>
          <p:cNvSpPr/>
          <p:nvPr/>
        </p:nvSpPr>
        <p:spPr>
          <a:xfrm>
            <a:off x="6842086" y="4062731"/>
            <a:ext cx="656947" cy="390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592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601E-5D4F-48D2-8D73-F05BEA18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068A-80DE-4273-BF99-F6FBA2D3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PT" sz="1600" b="1" dirty="0"/>
              <a:t>Para que serve um ficheiro Genbank?</a:t>
            </a:r>
          </a:p>
          <a:p>
            <a:pPr marL="0" indent="0">
              <a:buNone/>
            </a:pPr>
            <a:r>
              <a:rPr lang="pt-PT" sz="1600" dirty="0"/>
              <a:t>Armazenamento de informação</a:t>
            </a:r>
          </a:p>
          <a:p>
            <a:pPr marL="0" indent="0">
              <a:buNone/>
            </a:pPr>
            <a:r>
              <a:rPr lang="pt-PT" sz="1600" dirty="0"/>
              <a:t> de sequências biológicas.</a:t>
            </a:r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r>
              <a:rPr lang="pt-PT" sz="1600" b="1" dirty="0"/>
              <a:t>Pelo que é composto um ficheiro Genbank?</a:t>
            </a:r>
          </a:p>
          <a:p>
            <a:pPr marL="0" indent="0">
              <a:buNone/>
            </a:pPr>
            <a:r>
              <a:rPr lang="pt-PT" sz="1600" dirty="0"/>
              <a:t>LOCUS;                                          KEYWORDS;                                </a:t>
            </a:r>
          </a:p>
          <a:p>
            <a:pPr marL="0" indent="0">
              <a:buNone/>
            </a:pPr>
            <a:r>
              <a:rPr lang="pt-PT" sz="1600" dirty="0"/>
              <a:t>DEFENITION;                                  SOURCE;</a:t>
            </a:r>
          </a:p>
          <a:p>
            <a:pPr marL="0" indent="0">
              <a:buNone/>
            </a:pPr>
            <a:r>
              <a:rPr lang="pt-PT" sz="1600" dirty="0"/>
              <a:t>ACESSION;                                    REFERENCE;</a:t>
            </a:r>
          </a:p>
          <a:p>
            <a:pPr marL="0" indent="0">
              <a:buNone/>
            </a:pPr>
            <a:r>
              <a:rPr lang="pt-PT" sz="1600" dirty="0"/>
              <a:t>VERSION;                                       FEATURES;</a:t>
            </a:r>
          </a:p>
          <a:p>
            <a:pPr marL="0" indent="0">
              <a:buNone/>
            </a:pPr>
            <a:r>
              <a:rPr lang="pt-PT" sz="1600" dirty="0"/>
              <a:t>ORIGIN;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DC40D5-7A79-4079-A69E-EED523C4A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123" y="2074806"/>
            <a:ext cx="3341504" cy="191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D2A9520-56C3-4DDD-8B2A-49C998384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4" y="2074806"/>
            <a:ext cx="2787911" cy="370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AFBD0F9-1A81-4928-8370-07FE92ED0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6" r="-1436" b="1502"/>
          <a:stretch/>
        </p:blipFill>
        <p:spPr bwMode="auto">
          <a:xfrm>
            <a:off x="8713123" y="4168140"/>
            <a:ext cx="3441091" cy="161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0E4C64-75A2-487A-9FDA-F984E3068317}"/>
              </a:ext>
            </a:extLst>
          </p:cNvPr>
          <p:cNvSpPr txBox="1"/>
          <p:nvPr/>
        </p:nvSpPr>
        <p:spPr>
          <a:xfrm>
            <a:off x="5726097" y="5801129"/>
            <a:ext cx="2722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i="1" dirty="0"/>
              <a:t>Exemplo de um ficheiro GenBank.</a:t>
            </a:r>
          </a:p>
        </p:txBody>
      </p:sp>
    </p:spTree>
    <p:extLst>
      <p:ext uri="{BB962C8B-B14F-4D97-AF65-F5344CB8AC3E}">
        <p14:creationId xmlns:p14="http://schemas.microsoft.com/office/powerpoint/2010/main" val="67250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D448-A7F6-40FF-BFBE-87C47768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977"/>
            <a:ext cx="10571998" cy="970450"/>
          </a:xfrm>
        </p:spPr>
        <p:txBody>
          <a:bodyPr/>
          <a:lstStyle/>
          <a:p>
            <a:r>
              <a:rPr lang="pt-PT" dirty="0"/>
              <a:t>Modelo conceptual, modelo lógico e as suas entidades e atributos </a:t>
            </a:r>
          </a:p>
        </p:txBody>
      </p:sp>
      <p:pic>
        <p:nvPicPr>
          <p:cNvPr id="4" name="Imagem 11">
            <a:extLst>
              <a:ext uri="{FF2B5EF4-FFF2-40B4-BE49-F238E27FC236}">
                <a16:creationId xmlns:a16="http://schemas.microsoft.com/office/drawing/2014/main" id="{22DC35AD-54E8-4466-AF04-0E86D478B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46"/>
          <a:stretch/>
        </p:blipFill>
        <p:spPr>
          <a:xfrm>
            <a:off x="1016049" y="2233734"/>
            <a:ext cx="5483108" cy="4018974"/>
          </a:xfrm>
          <a:prstGeom prst="rect">
            <a:avLst/>
          </a:prstGeom>
        </p:spPr>
      </p:pic>
      <p:pic>
        <p:nvPicPr>
          <p:cNvPr id="5" name="Imagem 10">
            <a:extLst>
              <a:ext uri="{FF2B5EF4-FFF2-40B4-BE49-F238E27FC236}">
                <a16:creationId xmlns:a16="http://schemas.microsoft.com/office/drawing/2014/main" id="{1EE5F63B-D39D-4E83-A046-62E914F6C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00" y="2035880"/>
            <a:ext cx="4097097" cy="42168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6A8FCC-C183-4A50-880A-553F97E64C46}"/>
              </a:ext>
            </a:extLst>
          </p:cNvPr>
          <p:cNvSpPr txBox="1"/>
          <p:nvPr/>
        </p:nvSpPr>
        <p:spPr>
          <a:xfrm>
            <a:off x="1016049" y="6513749"/>
            <a:ext cx="3719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i="1" dirty="0"/>
              <a:t>Modelo conceptual construído no TerraER 3.14.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32272-90E4-4E5E-916B-256B2E3DE155}"/>
              </a:ext>
            </a:extLst>
          </p:cNvPr>
          <p:cNvSpPr txBox="1"/>
          <p:nvPr/>
        </p:nvSpPr>
        <p:spPr>
          <a:xfrm>
            <a:off x="7205668" y="6513749"/>
            <a:ext cx="3794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i="1" dirty="0"/>
              <a:t>Modelo lógico construído no 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21857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017C-6C12-4442-BFE7-C4D26138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Físico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87B28F7-8108-4BE8-8958-9EC49C78D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967" y="2262331"/>
            <a:ext cx="6463608" cy="396462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87CF7E-5E38-4EA5-9681-D749FC072460}"/>
              </a:ext>
            </a:extLst>
          </p:cNvPr>
          <p:cNvSpPr txBox="1"/>
          <p:nvPr/>
        </p:nvSpPr>
        <p:spPr>
          <a:xfrm>
            <a:off x="654425" y="3925546"/>
            <a:ext cx="424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Obtido através do </a:t>
            </a:r>
            <a:r>
              <a:rPr lang="pt-PT" i="1" dirty="0"/>
              <a:t>forward engineering </a:t>
            </a:r>
            <a:r>
              <a:rPr lang="pt-PT" dirty="0"/>
              <a:t>do modelo lógico, na ferramenta 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177154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886C-A99E-48A5-B2FE-22E836ED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/>
              <a:t>Functions, procedures </a:t>
            </a:r>
            <a:r>
              <a:rPr lang="pt-PT" dirty="0"/>
              <a:t>e</a:t>
            </a:r>
            <a:r>
              <a:rPr lang="pt-PT" i="1" dirty="0"/>
              <a:t>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31C4-4E74-4CCA-8316-4086A22A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84" y="1254620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Criámos 5 funções que nos permitem fazer a contagem </a:t>
            </a:r>
          </a:p>
          <a:p>
            <a:pPr marL="0" indent="0">
              <a:buNone/>
            </a:pPr>
            <a:r>
              <a:rPr lang="pt-PT" dirty="0"/>
              <a:t>dos nucleótidos (adenina, guanina, uracilo, timina e citosina)</a:t>
            </a:r>
          </a:p>
        </p:txBody>
      </p:sp>
      <p:pic>
        <p:nvPicPr>
          <p:cNvPr id="4" name="Imagem 7" descr="Uma imagem com texto, interior, ecrã, captura de ecrã&#10;&#10;Descrição gerada automaticamente">
            <a:extLst>
              <a:ext uri="{FF2B5EF4-FFF2-40B4-BE49-F238E27FC236}">
                <a16:creationId xmlns:a16="http://schemas.microsoft.com/office/drawing/2014/main" id="{BF4D3D03-9E50-4C3E-A568-847AB502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11" y="3857617"/>
            <a:ext cx="8283694" cy="2067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D33D7A-A995-450C-9968-8608CA89E30D}"/>
              </a:ext>
            </a:extLst>
          </p:cNvPr>
          <p:cNvSpPr txBox="1"/>
          <p:nvPr/>
        </p:nvSpPr>
        <p:spPr>
          <a:xfrm>
            <a:off x="1593811" y="5924644"/>
            <a:ext cx="573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i="1" dirty="0"/>
              <a:t>Exemplo da função para contar o número de adeninas numa sequência</a:t>
            </a:r>
            <a:r>
              <a:rPr lang="pt-PT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815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DC8F-855F-4A30-9162-2C56774B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Povoamento das tabelas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F6B791-91BB-4D92-B713-7241566550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02"/>
          <a:stretch/>
        </p:blipFill>
        <p:spPr bwMode="auto">
          <a:xfrm>
            <a:off x="7378003" y="3326674"/>
            <a:ext cx="3949216" cy="291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A9E927C-A808-446D-998B-7DD9585F4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84"/>
          <a:stretch/>
        </p:blipFill>
        <p:spPr bwMode="auto">
          <a:xfrm>
            <a:off x="543908" y="3557500"/>
            <a:ext cx="6065406" cy="245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FCD78A-92BD-4FC4-916F-E1547823A943}"/>
              </a:ext>
            </a:extLst>
          </p:cNvPr>
          <p:cNvSpPr txBox="1"/>
          <p:nvPr/>
        </p:nvSpPr>
        <p:spPr>
          <a:xfrm>
            <a:off x="543908" y="6321716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Script utilizado para retirar informação </a:t>
            </a:r>
          </a:p>
          <a:p>
            <a:r>
              <a:rPr lang="pt-PT" sz="1200" dirty="0"/>
              <a:t>do ficheiro genbank através de ficheiros previamente transferidos: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6F02C-A842-43D9-AA48-C63CB6BC370B}"/>
              </a:ext>
            </a:extLst>
          </p:cNvPr>
          <p:cNvSpPr txBox="1"/>
          <p:nvPr/>
        </p:nvSpPr>
        <p:spPr>
          <a:xfrm>
            <a:off x="7278766" y="6321717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Script utilizado para retirar informação</a:t>
            </a:r>
          </a:p>
          <a:p>
            <a:r>
              <a:rPr lang="pt-PT" sz="1200" dirty="0"/>
              <a:t>de um ficheiro GenBank através da web: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A2DE8-8684-402E-A3ED-47F72365827C}"/>
              </a:ext>
            </a:extLst>
          </p:cNvPr>
          <p:cNvSpPr txBox="1"/>
          <p:nvPr/>
        </p:nvSpPr>
        <p:spPr>
          <a:xfrm>
            <a:off x="260373" y="2457225"/>
            <a:ext cx="936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Foram desenvolvidos 2 scripts para diferentes métodos de povoamento, um com </a:t>
            </a:r>
          </a:p>
          <a:p>
            <a:r>
              <a:rPr lang="pt-PT" dirty="0"/>
              <a:t>ficheiros já presentes no computador e outro através da web</a:t>
            </a:r>
          </a:p>
        </p:txBody>
      </p:sp>
    </p:spTree>
    <p:extLst>
      <p:ext uri="{BB962C8B-B14F-4D97-AF65-F5344CB8AC3E}">
        <p14:creationId xmlns:p14="http://schemas.microsoft.com/office/powerpoint/2010/main" val="387434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0995-A313-49AD-99FF-A09C982F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977"/>
            <a:ext cx="10571998" cy="970450"/>
          </a:xfrm>
        </p:spPr>
        <p:txBody>
          <a:bodyPr/>
          <a:lstStyle/>
          <a:p>
            <a:r>
              <a:rPr lang="pt-PT" dirty="0"/>
              <a:t>Exemplos de scripts utilizados para o povoamento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68612D-2FE3-4A61-B7F8-8504059F4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8" y="2362587"/>
            <a:ext cx="6481011" cy="161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33EC449-DAA5-4F04-ACFC-834CC3826F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1"/>
          <a:stretch/>
        </p:blipFill>
        <p:spPr bwMode="auto">
          <a:xfrm>
            <a:off x="661620" y="4188841"/>
            <a:ext cx="5730301" cy="24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02FF557-B113-4B20-B369-AB25E408C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62" y="2362587"/>
            <a:ext cx="5133474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60CFC5-D38E-4F94-81C7-7036FBAEF99F}"/>
              </a:ext>
            </a:extLst>
          </p:cNvPr>
          <p:cNvSpPr txBox="1"/>
          <p:nvPr/>
        </p:nvSpPr>
        <p:spPr>
          <a:xfrm>
            <a:off x="7089365" y="5090320"/>
            <a:ext cx="4551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Scripts utilizados para o </a:t>
            </a:r>
          </a:p>
          <a:p>
            <a:r>
              <a:rPr lang="pt-PT" dirty="0"/>
              <a:t>povoamento das tabelas</a:t>
            </a:r>
          </a:p>
          <a:p>
            <a:r>
              <a:rPr lang="pt-PT" dirty="0"/>
              <a:t>feat_gene, pubmed e locus_keywords.</a:t>
            </a:r>
          </a:p>
        </p:txBody>
      </p:sp>
    </p:spTree>
    <p:extLst>
      <p:ext uri="{BB962C8B-B14F-4D97-AF65-F5344CB8AC3E}">
        <p14:creationId xmlns:p14="http://schemas.microsoft.com/office/powerpoint/2010/main" val="265774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78EF-EB28-4B46-B0F2-0B5ACF30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Discussão e análise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4893-30DF-455B-8E9B-5DBE9B79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trabalho desenvolvido foi considerado um sucesso, a base de dados está operacional, armazenando toda a informação objetivada;</a:t>
            </a:r>
          </a:p>
          <a:p>
            <a:r>
              <a:rPr lang="pt-PT" dirty="0"/>
              <a:t>Houveram dificuldades na correlação dos modelos com os scripts de povoamento e na implementação de </a:t>
            </a:r>
            <a:r>
              <a:rPr lang="pt-PT" i="1" dirty="0"/>
              <a:t>procedures, functions </a:t>
            </a:r>
            <a:r>
              <a:rPr lang="pt-PT" dirty="0"/>
              <a:t>e </a:t>
            </a:r>
            <a:r>
              <a:rPr lang="pt-PT" i="1" dirty="0"/>
              <a:t>triggers</a:t>
            </a:r>
            <a:r>
              <a:rPr lang="pt-PT" dirty="0"/>
              <a:t>;</a:t>
            </a:r>
          </a:p>
          <a:p>
            <a:r>
              <a:rPr lang="pt-PT" dirty="0"/>
              <a:t>No decorrer da criação dos scripts foi necessário proceder a várias iterações do código para que este se correlacione com o maior número de ficheiros. </a:t>
            </a:r>
          </a:p>
          <a:p>
            <a:r>
              <a:rPr lang="pt-PT" dirty="0"/>
              <a:t>No entanto existem alguns ficheiros que devido ao seu tamanho elevado, levantam erro e não permitindo a importação para a base de dados;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0059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173</TotalTime>
  <Words>411</Words>
  <Application>Microsoft Office PowerPoint</Application>
  <PresentationFormat>Ecrã Panorâmico</PresentationFormat>
  <Paragraphs>54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2</vt:lpstr>
      <vt:lpstr>Quotable</vt:lpstr>
      <vt:lpstr>Base de dados para armazenar informações contidas num ficheiro Genbank</vt:lpstr>
      <vt:lpstr>Motivação e objetivo</vt:lpstr>
      <vt:lpstr>Introdução</vt:lpstr>
      <vt:lpstr>Modelo conceptual, modelo lógico e as suas entidades e atributos </vt:lpstr>
      <vt:lpstr>Modelo Físico</vt:lpstr>
      <vt:lpstr>Functions, procedures e triggers</vt:lpstr>
      <vt:lpstr>Povoamento das tabelas</vt:lpstr>
      <vt:lpstr>Exemplos de scripts utilizados para o povoamento</vt:lpstr>
      <vt:lpstr>Discussão e análise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 para armazenar informações contidas num ficheiro Genbank</dc:title>
  <dc:creator>José Maria Piedade Lemos</dc:creator>
  <cp:lastModifiedBy>Paulo Fernando Ferreira Seixal</cp:lastModifiedBy>
  <cp:revision>5</cp:revision>
  <dcterms:created xsi:type="dcterms:W3CDTF">2023-01-19T14:49:32Z</dcterms:created>
  <dcterms:modified xsi:type="dcterms:W3CDTF">2023-01-20T10:04:39Z</dcterms:modified>
</cp:coreProperties>
</file>