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406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1D8E1-CA44-4B95-ABA9-09707149F233}" type="datetimeFigureOut">
              <a:rPr lang="es-CO" smtClean="0"/>
              <a:t>23/08/2017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A9054-BFF9-4076-89D2-FD3AB53670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361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hoc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Generalmente se refiere a una solución específicamente elaborada para un problema o fin preciso y, por tanto, no generalizable ni utilizable para otros propósitos. Se usa pues para referirse a algo que es adecuado sólo para un determinado fin o en una determinada situación.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A9054-BFF9-4076-89D2-FD3AB53670CC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384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hoc</a:t>
            </a:r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Generalmente se refiere a una solución específicamente elaborada para un problema o fin preciso y, por tanto, no generalizable ni utilizable para otros propósitos. Se usa pues para referirse a algo que es adecuado sólo para un determinado fin o en una determinada situación.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A9054-BFF9-4076-89D2-FD3AB53670CC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79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Anti patrones en diseño de software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68808" y="6322844"/>
            <a:ext cx="2060060" cy="387049"/>
          </a:xfrm>
        </p:spPr>
        <p:txBody>
          <a:bodyPr/>
          <a:lstStyle/>
          <a:p>
            <a:r>
              <a:rPr lang="es-CO" dirty="0" smtClean="0"/>
              <a:t>Manuel Arango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72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The</a:t>
            </a:r>
            <a:r>
              <a:rPr lang="es-CO" dirty="0" smtClean="0"/>
              <a:t> Blob (“Clases gigantes”)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3369972"/>
            <a:ext cx="8915400" cy="1536879"/>
          </a:xfrm>
        </p:spPr>
        <p:txBody>
          <a:bodyPr/>
          <a:lstStyle/>
          <a:p>
            <a:r>
              <a:rPr lang="es-CO" dirty="0" smtClean="0"/>
              <a:t>Este antipatrón se da en objetos con muchos atributos o </a:t>
            </a:r>
            <a:r>
              <a:rPr lang="es-CO" dirty="0"/>
              <a:t>muchas operaciones. Esto rompe las ventajas de la programación OO, ya </a:t>
            </a:r>
            <a:r>
              <a:rPr lang="es-CO" dirty="0" smtClean="0"/>
              <a:t>que estas </a:t>
            </a:r>
            <a:r>
              <a:rPr lang="es-CO" dirty="0"/>
              <a:t>clases tan grandes son muy difíciles de </a:t>
            </a:r>
            <a:r>
              <a:rPr lang="es-CO" dirty="0" smtClean="0"/>
              <a:t>mantener, de </a:t>
            </a:r>
            <a:r>
              <a:rPr lang="es-CO" dirty="0"/>
              <a:t>reusar y de probar. Suele aparecer por un </a:t>
            </a:r>
            <a:r>
              <a:rPr lang="es-CO" dirty="0" smtClean="0"/>
              <a:t>diseño malo </a:t>
            </a:r>
            <a:r>
              <a:rPr lang="es-CO" dirty="0"/>
              <a:t>o debido a sistemas heredados.</a:t>
            </a:r>
          </a:p>
        </p:txBody>
      </p:sp>
    </p:spTree>
    <p:extLst>
      <p:ext uri="{BB962C8B-B14F-4D97-AF65-F5344CB8AC3E}">
        <p14:creationId xmlns:p14="http://schemas.microsoft.com/office/powerpoint/2010/main" val="293317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Lava </a:t>
            </a:r>
            <a:r>
              <a:rPr lang="es-CO" dirty="0" err="1" smtClean="0"/>
              <a:t>Flow</a:t>
            </a:r>
            <a:r>
              <a:rPr lang="es-CO" dirty="0" smtClean="0"/>
              <a:t> (“Código muerto”)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18756" y="2816180"/>
            <a:ext cx="8915400" cy="3777622"/>
          </a:xfrm>
        </p:spPr>
        <p:txBody>
          <a:bodyPr/>
          <a:lstStyle/>
          <a:p>
            <a:r>
              <a:rPr lang="es-CO" dirty="0"/>
              <a:t>Este anti patrón se da cuando se entrega software antes de ser terminado o suficientemente probado que tiene un código no óptimo y, al ser expuesto, sus características no pueden ser modificadas.</a:t>
            </a:r>
          </a:p>
        </p:txBody>
      </p:sp>
    </p:spTree>
    <p:extLst>
      <p:ext uri="{BB962C8B-B14F-4D97-AF65-F5344CB8AC3E}">
        <p14:creationId xmlns:p14="http://schemas.microsoft.com/office/powerpoint/2010/main" val="222920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Poltergeists</a:t>
            </a:r>
            <a:r>
              <a:rPr lang="es-CO" dirty="0"/>
              <a:t> (“No se sabe bien lo que hacen algunas clases</a:t>
            </a:r>
            <a:r>
              <a:rPr lang="es-CO" dirty="0" smtClean="0"/>
              <a:t>”)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421488"/>
            <a:ext cx="8915400" cy="1730062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Esta mala práctica se refiere a objetos de un ciclo de vida corto cuya única función suele ser invocar métodos de otros objetos. Esto hace que crezca la dificultad para mantener el sistema.</a:t>
            </a:r>
          </a:p>
        </p:txBody>
      </p:sp>
    </p:spTree>
    <p:extLst>
      <p:ext uri="{BB962C8B-B14F-4D97-AF65-F5344CB8AC3E}">
        <p14:creationId xmlns:p14="http://schemas.microsoft.com/office/powerpoint/2010/main" val="69440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Golden </a:t>
            </a:r>
            <a:r>
              <a:rPr lang="es-CO" dirty="0" err="1"/>
              <a:t>Hammer</a:t>
            </a:r>
            <a:r>
              <a:rPr lang="es-CO" dirty="0"/>
              <a:t> (“Para un martillo todo son clavos”)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3228303"/>
            <a:ext cx="8915400" cy="1549758"/>
          </a:xfrm>
        </p:spPr>
        <p:txBody>
          <a:bodyPr/>
          <a:lstStyle/>
          <a:p>
            <a:r>
              <a:rPr lang="es-CO" dirty="0"/>
              <a:t>Este anti patrón se refiere al uso de una tecnología, patrón, arquitectura etc. para cualquier problema o situación incluso cuando es evidente que no va ser útil. </a:t>
            </a:r>
          </a:p>
        </p:txBody>
      </p:sp>
    </p:spTree>
    <p:extLst>
      <p:ext uri="{BB962C8B-B14F-4D97-AF65-F5344CB8AC3E}">
        <p14:creationId xmlns:p14="http://schemas.microsoft.com/office/powerpoint/2010/main" val="29329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Spaghetti Code (“</a:t>
            </a:r>
            <a:r>
              <a:rPr lang="en-US" dirty="0" err="1"/>
              <a:t>Muchos</a:t>
            </a:r>
            <a:r>
              <a:rPr lang="en-US" dirty="0"/>
              <a:t> if ó switch”)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485882"/>
            <a:ext cx="8915400" cy="1150513"/>
          </a:xfrm>
        </p:spPr>
        <p:txBody>
          <a:bodyPr/>
          <a:lstStyle/>
          <a:p>
            <a:r>
              <a:rPr lang="es-CO" dirty="0"/>
              <a:t>se refiere a un código mal estructurado.</a:t>
            </a:r>
          </a:p>
        </p:txBody>
      </p:sp>
    </p:spTree>
    <p:extLst>
      <p:ext uri="{BB962C8B-B14F-4D97-AF65-F5344CB8AC3E}">
        <p14:creationId xmlns:p14="http://schemas.microsoft.com/office/powerpoint/2010/main" val="374123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Cut</a:t>
            </a:r>
            <a:r>
              <a:rPr lang="es-CO" dirty="0"/>
              <a:t> &amp; Paste </a:t>
            </a:r>
            <a:r>
              <a:rPr lang="es-CO" dirty="0" err="1"/>
              <a:t>programming</a:t>
            </a:r>
            <a:r>
              <a:rPr lang="es-CO" dirty="0"/>
              <a:t> (“Cortar y pegar código”)</a:t>
            </a:r>
          </a:p>
        </p:txBody>
      </p:sp>
      <p:pic>
        <p:nvPicPr>
          <p:cNvPr id="3074" name="Picture 2" descr="Resultado de imagen para copiar y pegar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63" y="2821035"/>
            <a:ext cx="38385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Anti</a:t>
            </a:r>
            <a:r>
              <a:rPr lang="pt-BR" dirty="0"/>
              <a:t> </a:t>
            </a:r>
            <a:r>
              <a:rPr lang="pt-BR" dirty="0" err="1"/>
              <a:t>patrones</a:t>
            </a:r>
            <a:r>
              <a:rPr lang="pt-BR" dirty="0"/>
              <a:t> de </a:t>
            </a:r>
            <a:r>
              <a:rPr lang="pt-BR" dirty="0" err="1"/>
              <a:t>Arquitectura</a:t>
            </a:r>
            <a:r>
              <a:rPr lang="pt-BR" dirty="0"/>
              <a:t> de Software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Autogenerated</a:t>
            </a:r>
            <a:r>
              <a:rPr lang="es-CO" dirty="0"/>
              <a:t> </a:t>
            </a:r>
            <a:r>
              <a:rPr lang="es-CO" dirty="0" err="1"/>
              <a:t>Stovepipe</a:t>
            </a:r>
            <a:r>
              <a:rPr lang="es-CO" dirty="0"/>
              <a:t> (Estufa Auto generada</a:t>
            </a:r>
            <a:r>
              <a:rPr lang="es-CO" dirty="0" smtClean="0"/>
              <a:t>)</a:t>
            </a:r>
          </a:p>
          <a:p>
            <a:r>
              <a:rPr lang="es-CO" dirty="0" err="1"/>
              <a:t>Stovepipe</a:t>
            </a:r>
            <a:r>
              <a:rPr lang="es-CO" dirty="0"/>
              <a:t> Enterprise (Estufa de Empresa</a:t>
            </a:r>
            <a:r>
              <a:rPr lang="es-CO" dirty="0" smtClean="0"/>
              <a:t>)</a:t>
            </a:r>
          </a:p>
          <a:p>
            <a:r>
              <a:rPr lang="es-CO" dirty="0" err="1"/>
              <a:t>Jumble</a:t>
            </a:r>
            <a:r>
              <a:rPr lang="es-CO" dirty="0"/>
              <a:t> (Revoltijo</a:t>
            </a:r>
            <a:r>
              <a:rPr lang="es-CO" dirty="0" smtClean="0"/>
              <a:t>)</a:t>
            </a:r>
          </a:p>
          <a:p>
            <a:r>
              <a:rPr lang="nb-NO" dirty="0"/>
              <a:t>Stovepipe System (Estufa de Sistema</a:t>
            </a:r>
            <a:r>
              <a:rPr lang="nb-NO" dirty="0" smtClean="0"/>
              <a:t>)</a:t>
            </a:r>
          </a:p>
          <a:p>
            <a:r>
              <a:rPr lang="es-CO" dirty="0" err="1"/>
              <a:t>Cover</a:t>
            </a:r>
            <a:r>
              <a:rPr lang="es-CO" dirty="0"/>
              <a:t> </a:t>
            </a:r>
            <a:r>
              <a:rPr lang="es-CO" dirty="0" err="1"/>
              <a:t>Your</a:t>
            </a:r>
            <a:r>
              <a:rPr lang="es-CO" dirty="0"/>
              <a:t> </a:t>
            </a:r>
            <a:r>
              <a:rPr lang="es-CO" dirty="0" err="1"/>
              <a:t>Assets</a:t>
            </a:r>
            <a:r>
              <a:rPr lang="es-CO" dirty="0"/>
              <a:t> (cubra sus activos</a:t>
            </a:r>
            <a:r>
              <a:rPr lang="es-CO" dirty="0" smtClean="0"/>
              <a:t>)</a:t>
            </a:r>
          </a:p>
          <a:p>
            <a:r>
              <a:rPr lang="es-CO" dirty="0" err="1"/>
              <a:t>Vendor</a:t>
            </a:r>
            <a:r>
              <a:rPr lang="es-CO" dirty="0"/>
              <a:t> </a:t>
            </a:r>
            <a:r>
              <a:rPr lang="es-CO" dirty="0" err="1"/>
              <a:t>Lock</a:t>
            </a:r>
            <a:r>
              <a:rPr lang="es-CO" dirty="0"/>
              <a:t>−In: </a:t>
            </a:r>
            <a:r>
              <a:rPr lang="es-CO" dirty="0" smtClean="0"/>
              <a:t>(Dependencia </a:t>
            </a:r>
            <a:r>
              <a:rPr lang="es-CO" dirty="0"/>
              <a:t>de un proveedor</a:t>
            </a:r>
            <a:r>
              <a:rPr lang="es-CO" dirty="0" smtClean="0"/>
              <a:t>)</a:t>
            </a:r>
          </a:p>
          <a:p>
            <a:r>
              <a:rPr lang="es-CO" dirty="0"/>
              <a:t>Wolf Ticket (ticket lobo</a:t>
            </a:r>
            <a:r>
              <a:rPr lang="es-CO" dirty="0" smtClean="0"/>
              <a:t>)</a:t>
            </a:r>
          </a:p>
          <a:p>
            <a:r>
              <a:rPr lang="es-CO" dirty="0" err="1"/>
              <a:t>Design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Committee</a:t>
            </a:r>
            <a:endParaRPr lang="nb-N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037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88459" y="282916"/>
            <a:ext cx="8911687" cy="1280890"/>
          </a:xfrm>
        </p:spPr>
        <p:txBody>
          <a:bodyPr/>
          <a:lstStyle/>
          <a:p>
            <a:r>
              <a:rPr lang="es-CO" dirty="0" err="1"/>
              <a:t>Autogenerated</a:t>
            </a:r>
            <a:r>
              <a:rPr lang="es-CO" dirty="0"/>
              <a:t> </a:t>
            </a:r>
            <a:r>
              <a:rPr lang="es-CO" dirty="0" err="1"/>
              <a:t>Stovepipe</a:t>
            </a:r>
            <a:r>
              <a:rPr lang="es-CO" dirty="0"/>
              <a:t> (Estufa Auto generada)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539320"/>
            <a:ext cx="8915400" cy="1223749"/>
          </a:xfrm>
        </p:spPr>
        <p:txBody>
          <a:bodyPr/>
          <a:lstStyle/>
          <a:p>
            <a:r>
              <a:rPr lang="es-CO" dirty="0"/>
              <a:t>Este </a:t>
            </a:r>
            <a:r>
              <a:rPr lang="es-CO" dirty="0" smtClean="0"/>
              <a:t>antipatrón </a:t>
            </a:r>
            <a:r>
              <a:rPr lang="es-CO" dirty="0"/>
              <a:t>se presenta cuando se realizan </a:t>
            </a:r>
            <a:r>
              <a:rPr lang="es-CO" dirty="0" smtClean="0"/>
              <a:t>migraciones. La </a:t>
            </a:r>
            <a:r>
              <a:rPr lang="es-CO" dirty="0"/>
              <a:t>misma arquitectura se presenta para cualquier proyecto emergente. </a:t>
            </a:r>
          </a:p>
        </p:txBody>
      </p:sp>
    </p:spTree>
    <p:extLst>
      <p:ext uri="{BB962C8B-B14F-4D97-AF65-F5344CB8AC3E}">
        <p14:creationId xmlns:p14="http://schemas.microsoft.com/office/powerpoint/2010/main" val="16912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Stovepipe</a:t>
            </a:r>
            <a:r>
              <a:rPr lang="es-CO" dirty="0"/>
              <a:t> Enterprise (Estufa de Empresa)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471081"/>
            <a:ext cx="8915400" cy="923499"/>
          </a:xfrm>
        </p:spPr>
        <p:txBody>
          <a:bodyPr/>
          <a:lstStyle/>
          <a:p>
            <a:r>
              <a:rPr lang="es-CO" dirty="0"/>
              <a:t>Se establece por una falta de coordinación y planificación de un conjunto de sistemas se caracteriza por una arquitectura que inhibe el cambio. </a:t>
            </a:r>
          </a:p>
        </p:txBody>
      </p:sp>
    </p:spTree>
    <p:extLst>
      <p:ext uri="{BB962C8B-B14F-4D97-AF65-F5344CB8AC3E}">
        <p14:creationId xmlns:p14="http://schemas.microsoft.com/office/powerpoint/2010/main" val="167231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Jumble</a:t>
            </a:r>
            <a:r>
              <a:rPr lang="es-CO" dirty="0"/>
              <a:t> (Revoltijo)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979761"/>
            <a:ext cx="8915400" cy="1687773"/>
          </a:xfrm>
        </p:spPr>
        <p:txBody>
          <a:bodyPr/>
          <a:lstStyle/>
          <a:p>
            <a:r>
              <a:rPr lang="es-CO" dirty="0"/>
              <a:t>Cuando </a:t>
            </a:r>
            <a:r>
              <a:rPr lang="es-CO" dirty="0" smtClean="0"/>
              <a:t>componentes </a:t>
            </a:r>
            <a:r>
              <a:rPr lang="es-CO" dirty="0"/>
              <a:t>horizontales y </a:t>
            </a:r>
            <a:r>
              <a:rPr lang="es-CO" dirty="0" smtClean="0"/>
              <a:t>verticales </a:t>
            </a:r>
            <a:r>
              <a:rPr lang="es-CO" dirty="0"/>
              <a:t>de mezclan, se establece una arquitectura inestable</a:t>
            </a:r>
          </a:p>
        </p:txBody>
      </p:sp>
    </p:spTree>
    <p:extLst>
      <p:ext uri="{BB962C8B-B14F-4D97-AF65-F5344CB8AC3E}">
        <p14:creationId xmlns:p14="http://schemas.microsoft.com/office/powerpoint/2010/main" val="416091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antipatrones de diseñ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350" y="216458"/>
            <a:ext cx="6734622" cy="651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7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Stovepipe System (Estufa de Sistema)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761397"/>
            <a:ext cx="8915400" cy="1974376"/>
          </a:xfrm>
        </p:spPr>
        <p:txBody>
          <a:bodyPr/>
          <a:lstStyle/>
          <a:p>
            <a:r>
              <a:rPr lang="es-CO" dirty="0"/>
              <a:t>Son subsistemas que tienen soluciones ad hoc utilizando múltiples mecanismos, y todos están integrados como punto a punto. La integración entre subsistemas no es realizada correctamente.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Stovepipe</a:t>
            </a:r>
            <a:r>
              <a:rPr lang="es-CO" dirty="0"/>
              <a:t> System se basa en cómo se integran los subsistemas.</a:t>
            </a:r>
          </a:p>
        </p:txBody>
      </p:sp>
    </p:spTree>
    <p:extLst>
      <p:ext uri="{BB962C8B-B14F-4D97-AF65-F5344CB8AC3E}">
        <p14:creationId xmlns:p14="http://schemas.microsoft.com/office/powerpoint/2010/main" val="38982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Cover</a:t>
            </a:r>
            <a:r>
              <a:rPr lang="es-CO" dirty="0"/>
              <a:t> </a:t>
            </a:r>
            <a:r>
              <a:rPr lang="es-CO" dirty="0" err="1"/>
              <a:t>Your</a:t>
            </a:r>
            <a:r>
              <a:rPr lang="es-CO" dirty="0"/>
              <a:t> </a:t>
            </a:r>
            <a:r>
              <a:rPr lang="es-CO" dirty="0" err="1"/>
              <a:t>Assets</a:t>
            </a:r>
            <a:r>
              <a:rPr lang="es-CO" dirty="0"/>
              <a:t> (cubra sus activos)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211773"/>
            <a:ext cx="8915400" cy="1387522"/>
          </a:xfrm>
        </p:spPr>
        <p:txBody>
          <a:bodyPr/>
          <a:lstStyle/>
          <a:p>
            <a:r>
              <a:rPr lang="es-CO" dirty="0"/>
              <a:t>La documentación de los procesos muchas veces no sirve de mucho para la elaboración de los sistemas. Con el fin de evitar cometer errores los autores plantean </a:t>
            </a:r>
            <a:r>
              <a:rPr lang="es-CO" dirty="0" smtClean="0"/>
              <a:t>múltiples </a:t>
            </a:r>
            <a:r>
              <a:rPr lang="es-CO" dirty="0"/>
              <a:t>alternativas a la hora de la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39912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Vendor</a:t>
            </a:r>
            <a:r>
              <a:rPr lang="es-CO" dirty="0"/>
              <a:t> </a:t>
            </a:r>
            <a:r>
              <a:rPr lang="es-CO" dirty="0" err="1"/>
              <a:t>Lock</a:t>
            </a:r>
            <a:r>
              <a:rPr lang="es-CO" dirty="0"/>
              <a:t>−In: </a:t>
            </a:r>
            <a:r>
              <a:rPr lang="es-CO" dirty="0" err="1"/>
              <a:t>Vendor</a:t>
            </a:r>
            <a:r>
              <a:rPr lang="es-CO" dirty="0"/>
              <a:t> </a:t>
            </a:r>
            <a:r>
              <a:rPr lang="es-CO" dirty="0" err="1"/>
              <a:t>Lock</a:t>
            </a:r>
            <a:r>
              <a:rPr lang="es-CO" dirty="0"/>
              <a:t>−In (Dependencia de un proveedor)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3484728"/>
            <a:ext cx="8915400" cy="923499"/>
          </a:xfrm>
        </p:spPr>
        <p:txBody>
          <a:bodyPr/>
          <a:lstStyle/>
          <a:p>
            <a:r>
              <a:rPr lang="es-CO" dirty="0"/>
              <a:t>Ocurre en sistemas que dependen de arquitecturas propietarias</a:t>
            </a:r>
          </a:p>
        </p:txBody>
      </p:sp>
    </p:spTree>
    <p:extLst>
      <p:ext uri="{BB962C8B-B14F-4D97-AF65-F5344CB8AC3E}">
        <p14:creationId xmlns:p14="http://schemas.microsoft.com/office/powerpoint/2010/main" val="25279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Wolf Ticket (ticket lobo)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170830"/>
            <a:ext cx="8915400" cy="1524000"/>
          </a:xfrm>
        </p:spPr>
        <p:txBody>
          <a:bodyPr/>
          <a:lstStyle/>
          <a:p>
            <a:r>
              <a:rPr lang="es-CO" dirty="0"/>
              <a:t>Declarar compatibilidad con un estándar cuando ésta no existe, o bien cuando el estándar solo incluye recomendaciones no obligatorias que, de hecho, no se siguen</a:t>
            </a:r>
          </a:p>
        </p:txBody>
      </p:sp>
    </p:spTree>
    <p:extLst>
      <p:ext uri="{BB962C8B-B14F-4D97-AF65-F5344CB8AC3E}">
        <p14:creationId xmlns:p14="http://schemas.microsoft.com/office/powerpoint/2010/main" val="59536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Design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</a:t>
            </a:r>
            <a:r>
              <a:rPr lang="es-CO" dirty="0" err="1"/>
              <a:t>Committee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293659"/>
            <a:ext cx="8915400" cy="1278340"/>
          </a:xfrm>
        </p:spPr>
        <p:txBody>
          <a:bodyPr/>
          <a:lstStyle/>
          <a:p>
            <a:r>
              <a:rPr lang="es-CO" dirty="0"/>
              <a:t>Creación de Arquitecturas extremadamente complejas. </a:t>
            </a:r>
          </a:p>
        </p:txBody>
      </p:sp>
    </p:spTree>
    <p:extLst>
      <p:ext uri="{BB962C8B-B14F-4D97-AF65-F5344CB8AC3E}">
        <p14:creationId xmlns:p14="http://schemas.microsoft.com/office/powerpoint/2010/main" val="33663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Anti patrones de </a:t>
            </a:r>
            <a:r>
              <a:rPr lang="es-CO" dirty="0" smtClean="0"/>
              <a:t>Gestión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b="1" dirty="0" err="1"/>
              <a:t>Blowhard</a:t>
            </a:r>
            <a:r>
              <a:rPr lang="es-CO" b="1" dirty="0"/>
              <a:t> </a:t>
            </a:r>
            <a:r>
              <a:rPr lang="es-CO" b="1" dirty="0" err="1"/>
              <a:t>Jamboree</a:t>
            </a:r>
            <a:r>
              <a:rPr lang="es-CO" dirty="0"/>
              <a:t>: Las opiniones de los expertos influencian mucho en las decisiones tecnológicas, lo mismo que las opiniones de los ejecutivos de la empresa</a:t>
            </a:r>
            <a:r>
              <a:rPr lang="es-CO" dirty="0" smtClean="0"/>
              <a:t>.</a:t>
            </a:r>
          </a:p>
          <a:p>
            <a:r>
              <a:rPr lang="es-CO" b="1" dirty="0" err="1"/>
              <a:t>Analysis</a:t>
            </a:r>
            <a:r>
              <a:rPr lang="es-CO" b="1" dirty="0"/>
              <a:t> </a:t>
            </a:r>
            <a:r>
              <a:rPr lang="es-CO" b="1" dirty="0" err="1"/>
              <a:t>Paralysis</a:t>
            </a:r>
            <a:r>
              <a:rPr lang="es-CO" dirty="0"/>
              <a:t>: La lucha contra la perfección en la fase de análisis crea embotellamiento con lluvia de requisitos y de </a:t>
            </a:r>
            <a:r>
              <a:rPr lang="es-CO" dirty="0" smtClean="0"/>
              <a:t>modelos</a:t>
            </a:r>
          </a:p>
          <a:p>
            <a:r>
              <a:rPr lang="es-CO" b="1" dirty="0" err="1"/>
              <a:t>Viewgraph</a:t>
            </a:r>
            <a:r>
              <a:rPr lang="es-CO" b="1" dirty="0"/>
              <a:t> </a:t>
            </a:r>
            <a:r>
              <a:rPr lang="es-CO" b="1" dirty="0" err="1"/>
              <a:t>Engineering</a:t>
            </a:r>
            <a:r>
              <a:rPr lang="es-CO" dirty="0"/>
              <a:t>: Los desarrolladores se enfrascan en realizar fichas visuales y documentos en lugar de desarrollar </a:t>
            </a:r>
            <a:r>
              <a:rPr lang="es-CO" dirty="0" smtClean="0"/>
              <a:t>software</a:t>
            </a:r>
          </a:p>
          <a:p>
            <a:r>
              <a:rPr lang="es-CO" b="1" dirty="0" err="1"/>
              <a:t>Death</a:t>
            </a:r>
            <a:r>
              <a:rPr lang="es-CO" b="1" dirty="0"/>
              <a:t> </a:t>
            </a:r>
            <a:r>
              <a:rPr lang="es-CO" b="1" dirty="0" err="1"/>
              <a:t>by</a:t>
            </a:r>
            <a:r>
              <a:rPr lang="es-CO" b="1" dirty="0"/>
              <a:t> </a:t>
            </a:r>
            <a:r>
              <a:rPr lang="es-CO" b="1" dirty="0" err="1"/>
              <a:t>Planning</a:t>
            </a:r>
            <a:r>
              <a:rPr lang="es-CO" dirty="0"/>
              <a:t>: La planificación excesiva lleva a horarios complejos que perjudican el desenvolvimiento del proyecto </a:t>
            </a:r>
          </a:p>
        </p:txBody>
      </p:sp>
    </p:spTree>
    <p:extLst>
      <p:ext uri="{BB962C8B-B14F-4D97-AF65-F5344CB8AC3E}">
        <p14:creationId xmlns:p14="http://schemas.microsoft.com/office/powerpoint/2010/main" val="94318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537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Qué son los antipatrones?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743966"/>
            <a:ext cx="8915400" cy="2077792"/>
          </a:xfrm>
        </p:spPr>
        <p:txBody>
          <a:bodyPr/>
          <a:lstStyle/>
          <a:p>
            <a:r>
              <a:rPr lang="es-CO" dirty="0" smtClean="0"/>
              <a:t>Son la contrapartida natural al estudio de los patrones de diseño</a:t>
            </a:r>
          </a:p>
          <a:p>
            <a:r>
              <a:rPr lang="es-CO" dirty="0" smtClean="0"/>
              <a:t>Se consideran una buena práctica de programación, es decir, un buen programador procurará evitarlos a toda costa… para esto, requiere el reconocimiento e identificación tan pronto como sea posible.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2050" name="Picture 2" descr="http://www.arqhys.com/construccion/fotos/construccion/Antipatron-de-dise%C3%B1o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06" y="3431874"/>
            <a:ext cx="4025972" cy="301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07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Tipos de antipatrones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086636"/>
            <a:ext cx="8915400" cy="1614152"/>
          </a:xfrm>
        </p:spPr>
        <p:txBody>
          <a:bodyPr/>
          <a:lstStyle/>
          <a:p>
            <a:r>
              <a:rPr lang="es-CO" dirty="0" smtClean="0"/>
              <a:t>Antipatrones de desarrollo de Software</a:t>
            </a:r>
          </a:p>
          <a:p>
            <a:r>
              <a:rPr lang="es-CO" dirty="0" smtClean="0"/>
              <a:t>Antipatrones de arquitectura de Software</a:t>
            </a:r>
          </a:p>
          <a:p>
            <a:r>
              <a:rPr lang="es-CO" dirty="0" smtClean="0"/>
              <a:t>Antipatrones de gestión de proyectos de Software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406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Antipatrones – Desarrollo de software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189668"/>
            <a:ext cx="8915400" cy="1279301"/>
          </a:xfrm>
        </p:spPr>
        <p:txBody>
          <a:bodyPr/>
          <a:lstStyle/>
          <a:p>
            <a:r>
              <a:rPr lang="es-CO" dirty="0" smtClean="0"/>
              <a:t>Se centran en problemas asociados al desarrollo de software a nivel de 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738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Antipatrones – Arquitectura de software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331336"/>
            <a:ext cx="8915400" cy="1008845"/>
          </a:xfrm>
        </p:spPr>
        <p:txBody>
          <a:bodyPr/>
          <a:lstStyle/>
          <a:p>
            <a:r>
              <a:rPr lang="es-CO" dirty="0" smtClean="0"/>
              <a:t>Se centran en la estructura de las aplicaciones y componentes a nivel de sistema y empresa.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02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Antipatrones – Gestión de proyectos de software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3241183"/>
            <a:ext cx="8915400" cy="1601273"/>
          </a:xfrm>
        </p:spPr>
        <p:txBody>
          <a:bodyPr/>
          <a:lstStyle/>
          <a:p>
            <a:r>
              <a:rPr lang="es-CO" dirty="0" smtClean="0"/>
              <a:t>En la ingeniería del software, más de la mitad del trabajo consiste en comunicación entre personas y resolver problemas relacionados con éstas. Los antipatrones de gestión de proyectos de software identifican algunos de los escenarios clave donde estos temas son destructivos para el proceso de software (</a:t>
            </a:r>
            <a:r>
              <a:rPr lang="es-CO" dirty="0" err="1" smtClean="0"/>
              <a:t>Brow</a:t>
            </a:r>
            <a:r>
              <a:rPr lang="es-CO" dirty="0" smtClean="0"/>
              <a:t>, 1998)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79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Resultado de imagen para bajemos el tono min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878" y="441435"/>
            <a:ext cx="5472715" cy="547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Antipatrones de desarrollo de Software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2622997"/>
            <a:ext cx="8915400" cy="2721735"/>
          </a:xfrm>
        </p:spPr>
        <p:txBody>
          <a:bodyPr/>
          <a:lstStyle/>
          <a:p>
            <a:r>
              <a:rPr lang="es-CO" dirty="0" err="1" smtClean="0"/>
              <a:t>The</a:t>
            </a:r>
            <a:r>
              <a:rPr lang="es-CO" dirty="0" smtClean="0"/>
              <a:t> Blob (Clases gigantes)</a:t>
            </a:r>
          </a:p>
          <a:p>
            <a:r>
              <a:rPr lang="es-CO" dirty="0" smtClean="0"/>
              <a:t>Lava </a:t>
            </a:r>
            <a:r>
              <a:rPr lang="es-CO" dirty="0" err="1" smtClean="0"/>
              <a:t>Flow</a:t>
            </a:r>
            <a:r>
              <a:rPr lang="es-CO" dirty="0" smtClean="0"/>
              <a:t> (“Código muerto”)</a:t>
            </a:r>
          </a:p>
          <a:p>
            <a:r>
              <a:rPr lang="es-CO" dirty="0" err="1" smtClean="0"/>
              <a:t>Poltergeists</a:t>
            </a:r>
            <a:r>
              <a:rPr lang="es-CO" dirty="0" smtClean="0"/>
              <a:t> (“No se sabe bien lo que hacen algunas clases”)</a:t>
            </a:r>
          </a:p>
          <a:p>
            <a:r>
              <a:rPr lang="es-CO" dirty="0" smtClean="0"/>
              <a:t>Golden </a:t>
            </a:r>
            <a:r>
              <a:rPr lang="es-CO" dirty="0" err="1" smtClean="0"/>
              <a:t>Hammer</a:t>
            </a:r>
            <a:r>
              <a:rPr lang="es-CO" dirty="0" smtClean="0"/>
              <a:t> (“Para un martillo, todos son clavos”)</a:t>
            </a:r>
          </a:p>
          <a:p>
            <a:r>
              <a:rPr lang="es-CO" dirty="0" smtClean="0"/>
              <a:t>Spaghetti (“Muchos </a:t>
            </a:r>
            <a:r>
              <a:rPr lang="es-CO" dirty="0" err="1" smtClean="0"/>
              <a:t>if</a:t>
            </a:r>
            <a:r>
              <a:rPr lang="es-CO" dirty="0" smtClean="0"/>
              <a:t> o </a:t>
            </a:r>
            <a:r>
              <a:rPr lang="es-CO" dirty="0" err="1" smtClean="0"/>
              <a:t>switch</a:t>
            </a:r>
            <a:r>
              <a:rPr lang="es-CO" dirty="0" smtClean="0"/>
              <a:t>”)</a:t>
            </a:r>
          </a:p>
          <a:p>
            <a:r>
              <a:rPr lang="es-CO" dirty="0" err="1" smtClean="0"/>
              <a:t>Cut</a:t>
            </a:r>
            <a:r>
              <a:rPr lang="es-CO" dirty="0" smtClean="0"/>
              <a:t> &amp; Paste </a:t>
            </a:r>
            <a:r>
              <a:rPr lang="es-CO" dirty="0" err="1" smtClean="0"/>
              <a:t>programming</a:t>
            </a:r>
            <a:r>
              <a:rPr lang="es-CO" dirty="0" smtClean="0"/>
              <a:t> (“Cortar y pegar código”)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83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1454</TotalTime>
  <Words>935</Words>
  <Application>Microsoft Office PowerPoint</Application>
  <PresentationFormat>Panorámica</PresentationFormat>
  <Paragraphs>68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Espiral</vt:lpstr>
      <vt:lpstr>Anti patrones en diseño de software</vt:lpstr>
      <vt:lpstr>Presentación de PowerPoint</vt:lpstr>
      <vt:lpstr>Qué son los antipatrones?</vt:lpstr>
      <vt:lpstr>Tipos de antipatrones</vt:lpstr>
      <vt:lpstr>Antipatrones – Desarrollo de software</vt:lpstr>
      <vt:lpstr>Antipatrones – Arquitectura de software</vt:lpstr>
      <vt:lpstr>Antipatrones – Gestión de proyectos de software</vt:lpstr>
      <vt:lpstr>Presentación de PowerPoint</vt:lpstr>
      <vt:lpstr>Antipatrones de desarrollo de Software</vt:lpstr>
      <vt:lpstr>The Blob (“Clases gigantes”)</vt:lpstr>
      <vt:lpstr>Lava Flow (“Código muerto”)</vt:lpstr>
      <vt:lpstr>Poltergeists (“No se sabe bien lo que hacen algunas clases”)</vt:lpstr>
      <vt:lpstr>Golden Hammer (“Para un martillo todo son clavos”)</vt:lpstr>
      <vt:lpstr>Spaghetti Code (“Muchos if ó switch”)</vt:lpstr>
      <vt:lpstr>Cut &amp; Paste programming (“Cortar y pegar código”)</vt:lpstr>
      <vt:lpstr>Anti patrones de Arquitectura de Software</vt:lpstr>
      <vt:lpstr>Autogenerated Stovepipe (Estufa Auto generada)</vt:lpstr>
      <vt:lpstr>Stovepipe Enterprise (Estufa de Empresa)</vt:lpstr>
      <vt:lpstr>Jumble (Revoltijo)</vt:lpstr>
      <vt:lpstr>Stovepipe System (Estufa de Sistema)</vt:lpstr>
      <vt:lpstr>Cover Your Assets (cubra sus activos)</vt:lpstr>
      <vt:lpstr>Vendor Lock−In: Vendor Lock−In (Dependencia de un proveedor)</vt:lpstr>
      <vt:lpstr>Wolf Ticket (ticket lobo)</vt:lpstr>
      <vt:lpstr>Design by Committee</vt:lpstr>
      <vt:lpstr>Anti patrones de Gestión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patrones</dc:title>
  <dc:creator>Usuario</dc:creator>
  <cp:lastModifiedBy>Usuario</cp:lastModifiedBy>
  <cp:revision>32</cp:revision>
  <dcterms:created xsi:type="dcterms:W3CDTF">2017-08-23T14:38:34Z</dcterms:created>
  <dcterms:modified xsi:type="dcterms:W3CDTF">2017-08-24T14:53:13Z</dcterms:modified>
</cp:coreProperties>
</file>