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9"/>
  </p:notesMasterIdLst>
  <p:sldIdLst>
    <p:sldId id="256" r:id="rId2"/>
    <p:sldId id="257" r:id="rId3"/>
    <p:sldId id="258" r:id="rId4"/>
    <p:sldId id="259" r:id="rId5"/>
    <p:sldId id="260" r:id="rId6"/>
    <p:sldId id="265" r:id="rId7"/>
    <p:sldId id="261" r:id="rId8"/>
    <p:sldId id="266" r:id="rId9"/>
    <p:sldId id="262" r:id="rId10"/>
    <p:sldId id="263" r:id="rId11"/>
    <p:sldId id="264"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D4E0C2-E025-461D-8B10-3B69BFCA0E20}" type="datetimeFigureOut">
              <a:rPr lang="es-CO" smtClean="0"/>
              <a:t>9/07/2017</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E31EB-B3AB-49E6-A4AF-6F5EE7CE690E}" type="slidenum">
              <a:rPr lang="es-CO" smtClean="0"/>
              <a:t>‹Nº›</a:t>
            </a:fld>
            <a:endParaRPr lang="es-CO"/>
          </a:p>
        </p:txBody>
      </p:sp>
    </p:spTree>
    <p:extLst>
      <p:ext uri="{BB962C8B-B14F-4D97-AF65-F5344CB8AC3E}">
        <p14:creationId xmlns:p14="http://schemas.microsoft.com/office/powerpoint/2010/main" val="317565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dirty="0" smtClean="0">
                <a:latin typeface="Bookman Old Style" panose="02050604050505020204" pitchFamily="18" charset="0"/>
              </a:rPr>
              <a:t>El patrón de estrategia define una familia de algoritmos, encapsula cada uno y los hace intercambiables.  La estrategia permite que un algoritmo varíe independientemente de los clientes que lo utilizan.</a:t>
            </a:r>
          </a:p>
          <a:p>
            <a:endParaRPr lang="es-CO" dirty="0"/>
          </a:p>
        </p:txBody>
      </p:sp>
      <p:sp>
        <p:nvSpPr>
          <p:cNvPr id="4" name="Marcador de número de diapositiva 3"/>
          <p:cNvSpPr>
            <a:spLocks noGrp="1"/>
          </p:cNvSpPr>
          <p:nvPr>
            <p:ph type="sldNum" sz="quarter" idx="10"/>
          </p:nvPr>
        </p:nvSpPr>
        <p:spPr/>
        <p:txBody>
          <a:bodyPr/>
          <a:lstStyle/>
          <a:p>
            <a:fld id="{677E31EB-B3AB-49E6-A4AF-6F5EE7CE690E}" type="slidenum">
              <a:rPr lang="es-CO" smtClean="0"/>
              <a:t>2</a:t>
            </a:fld>
            <a:endParaRPr lang="es-CO"/>
          </a:p>
        </p:txBody>
      </p:sp>
    </p:spTree>
    <p:extLst>
      <p:ext uri="{BB962C8B-B14F-4D97-AF65-F5344CB8AC3E}">
        <p14:creationId xmlns:p14="http://schemas.microsoft.com/office/powerpoint/2010/main" val="141297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Supongamos que más adelante, la avioneta, con</a:t>
            </a:r>
            <a:r>
              <a:rPr lang="es-CO" baseline="0" dirty="0" smtClean="0"/>
              <a:t> muchas modificaciones podrá movilizarse a mach 4. Este patrón va a permitir que la avioneta implemente el algoritmo de “volar mach 4”</a:t>
            </a:r>
            <a:endParaRPr lang="es-CO" dirty="0"/>
          </a:p>
        </p:txBody>
      </p:sp>
      <p:sp>
        <p:nvSpPr>
          <p:cNvPr id="4" name="Marcador de número de diapositiva 3"/>
          <p:cNvSpPr>
            <a:spLocks noGrp="1"/>
          </p:cNvSpPr>
          <p:nvPr>
            <p:ph type="sldNum" sz="quarter" idx="10"/>
          </p:nvPr>
        </p:nvSpPr>
        <p:spPr/>
        <p:txBody>
          <a:bodyPr/>
          <a:lstStyle/>
          <a:p>
            <a:fld id="{677E31EB-B3AB-49E6-A4AF-6F5EE7CE690E}" type="slidenum">
              <a:rPr lang="es-CO" smtClean="0"/>
              <a:t>5</a:t>
            </a:fld>
            <a:endParaRPr lang="es-CO"/>
          </a:p>
        </p:txBody>
      </p:sp>
    </p:spTree>
    <p:extLst>
      <p:ext uri="{BB962C8B-B14F-4D97-AF65-F5344CB8AC3E}">
        <p14:creationId xmlns:p14="http://schemas.microsoft.com/office/powerpoint/2010/main" val="107131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Cuando no se conocía este patrón, el problema de usar una u otra estrategia se llevaba</a:t>
            </a:r>
            <a:r>
              <a:rPr lang="es-CO" baseline="0" dirty="0" smtClean="0"/>
              <a:t> acabo usando condicionales, lo cual hacía difícil la extensibilidad y el mantenimiento del código. Estos problemas los soluciona el patrón de estrategia.</a:t>
            </a:r>
            <a:endParaRPr lang="es-CO" dirty="0"/>
          </a:p>
        </p:txBody>
      </p:sp>
      <p:sp>
        <p:nvSpPr>
          <p:cNvPr id="4" name="Marcador de número de diapositiva 3"/>
          <p:cNvSpPr>
            <a:spLocks noGrp="1"/>
          </p:cNvSpPr>
          <p:nvPr>
            <p:ph type="sldNum" sz="quarter" idx="10"/>
          </p:nvPr>
        </p:nvSpPr>
        <p:spPr/>
        <p:txBody>
          <a:bodyPr/>
          <a:lstStyle/>
          <a:p>
            <a:fld id="{677E31EB-B3AB-49E6-A4AF-6F5EE7CE690E}" type="slidenum">
              <a:rPr lang="es-CO" smtClean="0"/>
              <a:t>6</a:t>
            </a:fld>
            <a:endParaRPr lang="es-CO"/>
          </a:p>
        </p:txBody>
      </p:sp>
    </p:spTree>
    <p:extLst>
      <p:ext uri="{BB962C8B-B14F-4D97-AF65-F5344CB8AC3E}">
        <p14:creationId xmlns:p14="http://schemas.microsoft.com/office/powerpoint/2010/main" val="3663082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7/9/2017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6116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2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7/9/2017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7402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7/9/2017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38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7/9/2017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73899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7/9/2017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30600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7/9/2017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96333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831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7/9/2017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6389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1190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7/9/2017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7130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6922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6515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3049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646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716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862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7/9/2017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77495093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1600" y="502639"/>
            <a:ext cx="9448800" cy="1825096"/>
          </a:xfrm>
        </p:spPr>
        <p:txBody>
          <a:bodyPr/>
          <a:lstStyle/>
          <a:p>
            <a:r>
              <a:rPr lang="es-CO" dirty="0" smtClean="0"/>
              <a:t>Patrones de diseño</a:t>
            </a:r>
            <a:endParaRPr lang="es-CO" dirty="0"/>
          </a:p>
        </p:txBody>
      </p:sp>
      <p:sp>
        <p:nvSpPr>
          <p:cNvPr id="3" name="Subtítulo 2"/>
          <p:cNvSpPr>
            <a:spLocks noGrp="1"/>
          </p:cNvSpPr>
          <p:nvPr>
            <p:ph type="subTitle" idx="1"/>
          </p:nvPr>
        </p:nvSpPr>
        <p:spPr>
          <a:xfrm>
            <a:off x="1371600" y="3632201"/>
            <a:ext cx="9448800" cy="2163292"/>
          </a:xfrm>
        </p:spPr>
        <p:txBody>
          <a:bodyPr/>
          <a:lstStyle/>
          <a:p>
            <a:r>
              <a:rPr lang="es-CO" sz="2800" b="1" dirty="0" smtClean="0"/>
              <a:t>Patrón de Estrategia</a:t>
            </a:r>
          </a:p>
          <a:p>
            <a:endParaRPr lang="es-CO" dirty="0"/>
          </a:p>
          <a:p>
            <a:endParaRPr lang="es-CO" dirty="0" smtClean="0"/>
          </a:p>
          <a:p>
            <a:endParaRPr lang="es-CO" dirty="0"/>
          </a:p>
          <a:p>
            <a:r>
              <a:rPr lang="es-CO" i="1" dirty="0" smtClean="0"/>
              <a:t>                                                                              Manuel Alberto Arango Argoty</a:t>
            </a:r>
          </a:p>
          <a:p>
            <a:endParaRPr lang="es-CO" dirty="0"/>
          </a:p>
          <a:p>
            <a:endParaRPr lang="es-CO" dirty="0" smtClean="0"/>
          </a:p>
          <a:p>
            <a:endParaRPr lang="es-CO" dirty="0"/>
          </a:p>
          <a:p>
            <a:endParaRPr lang="es-CO" dirty="0"/>
          </a:p>
        </p:txBody>
      </p:sp>
    </p:spTree>
    <p:extLst>
      <p:ext uri="{BB962C8B-B14F-4D97-AF65-F5344CB8AC3E}">
        <p14:creationId xmlns:p14="http://schemas.microsoft.com/office/powerpoint/2010/main" val="3163174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Volviendo al ejemplo del avión</a:t>
            </a:r>
            <a:endParaRPr lang="es-CO" dirty="0"/>
          </a:p>
        </p:txBody>
      </p:sp>
      <p:sp>
        <p:nvSpPr>
          <p:cNvPr id="3" name="Marcador de contenido 2"/>
          <p:cNvSpPr>
            <a:spLocks noGrp="1"/>
          </p:cNvSpPr>
          <p:nvPr>
            <p:ph idx="1"/>
          </p:nvPr>
        </p:nvSpPr>
        <p:spPr/>
        <p:txBody>
          <a:bodyPr/>
          <a:lstStyle/>
          <a:p>
            <a:pPr marL="0" indent="0">
              <a:buNone/>
            </a:pPr>
            <a:endParaRPr lang="es-CO" dirty="0" smtClean="0"/>
          </a:p>
          <a:p>
            <a:pPr marL="0" indent="0">
              <a:buNone/>
            </a:pPr>
            <a:endParaRPr lang="es-CO" dirty="0"/>
          </a:p>
          <a:p>
            <a:pPr marL="0" indent="0">
              <a:buNone/>
            </a:pPr>
            <a:endParaRPr lang="es-CO" dirty="0" smtClean="0"/>
          </a:p>
          <a:p>
            <a:pPr marL="0" indent="0">
              <a:buNone/>
            </a:pPr>
            <a:endParaRPr lang="es-CO" dirty="0"/>
          </a:p>
          <a:p>
            <a:pPr marL="0" indent="0">
              <a:buNone/>
            </a:pPr>
            <a:endParaRPr lang="es-CO" dirty="0" smtClean="0"/>
          </a:p>
          <a:p>
            <a:pPr>
              <a:buFontTx/>
              <a:buChar char="-"/>
            </a:pPr>
            <a:r>
              <a:rPr lang="es-CO" dirty="0" smtClean="0"/>
              <a:t>Definamos la estrategia como “</a:t>
            </a:r>
            <a:r>
              <a:rPr lang="es-CO" b="1" dirty="0" smtClean="0"/>
              <a:t>Mover</a:t>
            </a:r>
            <a:r>
              <a:rPr lang="es-CO" dirty="0" smtClean="0"/>
              <a:t>”</a:t>
            </a:r>
          </a:p>
          <a:p>
            <a:pPr>
              <a:buFontTx/>
              <a:buChar char="-"/>
            </a:pPr>
            <a:r>
              <a:rPr lang="es-CO" dirty="0" smtClean="0"/>
              <a:t>Las estrategias concretas como: </a:t>
            </a:r>
            <a:r>
              <a:rPr lang="es-CO" b="1" dirty="0" smtClean="0"/>
              <a:t>“Mover sobre ruedas”, “Volar lento”, “Volar mach 4”</a:t>
            </a:r>
          </a:p>
          <a:p>
            <a:pPr>
              <a:buFontTx/>
              <a:buChar char="-"/>
            </a:pPr>
            <a:r>
              <a:rPr lang="es-CO" dirty="0" smtClean="0"/>
              <a:t>El contexto: </a:t>
            </a:r>
            <a:r>
              <a:rPr lang="es-CO" b="1" dirty="0" smtClean="0"/>
              <a:t>Avión</a:t>
            </a:r>
          </a:p>
          <a:p>
            <a:pPr lvl="1">
              <a:buFontTx/>
              <a:buChar char="-"/>
            </a:pPr>
            <a:endParaRPr lang="es-CO" dirty="0"/>
          </a:p>
        </p:txBody>
      </p:sp>
      <p:pic>
        <p:nvPicPr>
          <p:cNvPr id="10" name="Imagen 9"/>
          <p:cNvPicPr>
            <a:picLocks noChangeAspect="1"/>
          </p:cNvPicPr>
          <p:nvPr/>
        </p:nvPicPr>
        <p:blipFill>
          <a:blip r:embed="rId2"/>
          <a:stretch>
            <a:fillRect/>
          </a:stretch>
        </p:blipFill>
        <p:spPr>
          <a:xfrm>
            <a:off x="8042785" y="1924041"/>
            <a:ext cx="4149215" cy="2485421"/>
          </a:xfrm>
          <a:prstGeom prst="rect">
            <a:avLst/>
          </a:prstGeom>
        </p:spPr>
      </p:pic>
      <p:pic>
        <p:nvPicPr>
          <p:cNvPr id="11" name="Imagen 10"/>
          <p:cNvPicPr>
            <a:picLocks noChangeAspect="1"/>
          </p:cNvPicPr>
          <p:nvPr/>
        </p:nvPicPr>
        <p:blipFill>
          <a:blip r:embed="rId3"/>
          <a:stretch>
            <a:fillRect/>
          </a:stretch>
        </p:blipFill>
        <p:spPr>
          <a:xfrm>
            <a:off x="0" y="2261475"/>
            <a:ext cx="3498533" cy="1317704"/>
          </a:xfrm>
          <a:prstGeom prst="rect">
            <a:avLst/>
          </a:prstGeom>
        </p:spPr>
      </p:pic>
    </p:spTree>
    <p:extLst>
      <p:ext uri="{BB962C8B-B14F-4D97-AF65-F5344CB8AC3E}">
        <p14:creationId xmlns:p14="http://schemas.microsoft.com/office/powerpoint/2010/main" val="263755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Cont</a:t>
            </a:r>
            <a:r>
              <a:rPr lang="es-CO" dirty="0" smtClean="0"/>
              <a:t>…</a:t>
            </a:r>
            <a:endParaRPr lang="es-CO" dirty="0"/>
          </a:p>
        </p:txBody>
      </p:sp>
      <p:pic>
        <p:nvPicPr>
          <p:cNvPr id="9" name="Imagen 8"/>
          <p:cNvPicPr>
            <a:picLocks noChangeAspect="1"/>
          </p:cNvPicPr>
          <p:nvPr/>
        </p:nvPicPr>
        <p:blipFill>
          <a:blip r:embed="rId2"/>
          <a:stretch>
            <a:fillRect/>
          </a:stretch>
        </p:blipFill>
        <p:spPr>
          <a:xfrm>
            <a:off x="404670" y="1855029"/>
            <a:ext cx="11525825" cy="4286464"/>
          </a:xfrm>
          <a:prstGeom prst="rect">
            <a:avLst/>
          </a:prstGeom>
        </p:spPr>
      </p:pic>
    </p:spTree>
    <p:extLst>
      <p:ext uri="{BB962C8B-B14F-4D97-AF65-F5344CB8AC3E}">
        <p14:creationId xmlns:p14="http://schemas.microsoft.com/office/powerpoint/2010/main" val="1923192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Estrategia</a:t>
            </a:r>
            <a:endParaRPr lang="es-CO" dirty="0"/>
          </a:p>
        </p:txBody>
      </p:sp>
      <p:pic>
        <p:nvPicPr>
          <p:cNvPr id="4" name="Imagen 3"/>
          <p:cNvPicPr>
            <a:picLocks noChangeAspect="1"/>
          </p:cNvPicPr>
          <p:nvPr/>
        </p:nvPicPr>
        <p:blipFill>
          <a:blip r:embed="rId2"/>
          <a:stretch>
            <a:fillRect/>
          </a:stretch>
        </p:blipFill>
        <p:spPr>
          <a:xfrm>
            <a:off x="3938018" y="196186"/>
            <a:ext cx="4112653" cy="2233115"/>
          </a:xfrm>
          <a:prstGeom prst="rect">
            <a:avLst/>
          </a:prstGeom>
        </p:spPr>
      </p:pic>
      <p:pic>
        <p:nvPicPr>
          <p:cNvPr id="9" name="Imagen 8"/>
          <p:cNvPicPr>
            <a:picLocks noChangeAspect="1"/>
          </p:cNvPicPr>
          <p:nvPr/>
        </p:nvPicPr>
        <p:blipFill>
          <a:blip r:embed="rId3"/>
          <a:stretch>
            <a:fillRect/>
          </a:stretch>
        </p:blipFill>
        <p:spPr>
          <a:xfrm>
            <a:off x="0" y="2246903"/>
            <a:ext cx="3676650" cy="1504950"/>
          </a:xfrm>
          <a:prstGeom prst="rect">
            <a:avLst/>
          </a:prstGeom>
        </p:spPr>
      </p:pic>
      <p:pic>
        <p:nvPicPr>
          <p:cNvPr id="11" name="Imagen 10"/>
          <p:cNvPicPr>
            <a:picLocks noChangeAspect="1"/>
          </p:cNvPicPr>
          <p:nvPr/>
        </p:nvPicPr>
        <p:blipFill>
          <a:blip r:embed="rId4"/>
          <a:stretch>
            <a:fillRect/>
          </a:stretch>
        </p:blipFill>
        <p:spPr>
          <a:xfrm>
            <a:off x="3327139" y="5271444"/>
            <a:ext cx="3381375" cy="1438275"/>
          </a:xfrm>
          <a:prstGeom prst="rect">
            <a:avLst/>
          </a:prstGeom>
        </p:spPr>
      </p:pic>
      <p:pic>
        <p:nvPicPr>
          <p:cNvPr id="12" name="Imagen 11"/>
          <p:cNvPicPr>
            <a:picLocks noChangeAspect="1"/>
          </p:cNvPicPr>
          <p:nvPr/>
        </p:nvPicPr>
        <p:blipFill>
          <a:blip r:embed="rId5"/>
          <a:stretch>
            <a:fillRect/>
          </a:stretch>
        </p:blipFill>
        <p:spPr>
          <a:xfrm>
            <a:off x="1444104" y="3725836"/>
            <a:ext cx="3162300" cy="1504950"/>
          </a:xfrm>
          <a:prstGeom prst="rect">
            <a:avLst/>
          </a:prstGeom>
        </p:spPr>
      </p:pic>
      <p:pic>
        <p:nvPicPr>
          <p:cNvPr id="13" name="Imagen 12"/>
          <p:cNvPicPr>
            <a:picLocks noChangeAspect="1"/>
          </p:cNvPicPr>
          <p:nvPr/>
        </p:nvPicPr>
        <p:blipFill>
          <a:blip r:embed="rId6"/>
          <a:stretch>
            <a:fillRect/>
          </a:stretch>
        </p:blipFill>
        <p:spPr>
          <a:xfrm>
            <a:off x="8140604" y="2057401"/>
            <a:ext cx="3648075" cy="2695575"/>
          </a:xfrm>
          <a:prstGeom prst="rect">
            <a:avLst/>
          </a:prstGeom>
        </p:spPr>
      </p:pic>
      <p:cxnSp>
        <p:nvCxnSpPr>
          <p:cNvPr id="15" name="Conector recto de flecha 14"/>
          <p:cNvCxnSpPr/>
          <p:nvPr/>
        </p:nvCxnSpPr>
        <p:spPr>
          <a:xfrm flipH="1" flipV="1">
            <a:off x="6974006" y="914400"/>
            <a:ext cx="1473958" cy="163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Imagen 15"/>
          <p:cNvPicPr>
            <a:picLocks noChangeAspect="1"/>
          </p:cNvPicPr>
          <p:nvPr/>
        </p:nvPicPr>
        <p:blipFill>
          <a:blip r:embed="rId7"/>
          <a:stretch>
            <a:fillRect/>
          </a:stretch>
        </p:blipFill>
        <p:spPr>
          <a:xfrm>
            <a:off x="9369329" y="5230786"/>
            <a:ext cx="2419350" cy="571500"/>
          </a:xfrm>
          <a:prstGeom prst="rect">
            <a:avLst/>
          </a:prstGeom>
        </p:spPr>
      </p:pic>
      <p:pic>
        <p:nvPicPr>
          <p:cNvPr id="17" name="Imagen 16"/>
          <p:cNvPicPr>
            <a:picLocks noChangeAspect="1"/>
          </p:cNvPicPr>
          <p:nvPr/>
        </p:nvPicPr>
        <p:blipFill>
          <a:blip r:embed="rId8"/>
          <a:stretch>
            <a:fillRect/>
          </a:stretch>
        </p:blipFill>
        <p:spPr>
          <a:xfrm>
            <a:off x="7897716" y="6048278"/>
            <a:ext cx="2066925" cy="561975"/>
          </a:xfrm>
          <a:prstGeom prst="rect">
            <a:avLst/>
          </a:prstGeom>
        </p:spPr>
      </p:pic>
      <p:cxnSp>
        <p:nvCxnSpPr>
          <p:cNvPr id="19" name="Conector recto de flecha 18"/>
          <p:cNvCxnSpPr>
            <a:stCxn id="16" idx="0"/>
          </p:cNvCxnSpPr>
          <p:nvPr/>
        </p:nvCxnSpPr>
        <p:spPr>
          <a:xfrm flipH="1" flipV="1">
            <a:off x="9771797" y="4478311"/>
            <a:ext cx="807207" cy="75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17" idx="0"/>
          </p:cNvCxnSpPr>
          <p:nvPr/>
        </p:nvCxnSpPr>
        <p:spPr>
          <a:xfrm flipV="1">
            <a:off x="8931179" y="4478311"/>
            <a:ext cx="731436" cy="1569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28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Prueba</a:t>
            </a:r>
            <a:endParaRPr lang="es-CO" dirty="0"/>
          </a:p>
        </p:txBody>
      </p:sp>
      <p:pic>
        <p:nvPicPr>
          <p:cNvPr id="4" name="Imagen 3"/>
          <p:cNvPicPr>
            <a:picLocks noChangeAspect="1"/>
          </p:cNvPicPr>
          <p:nvPr/>
        </p:nvPicPr>
        <p:blipFill>
          <a:blip r:embed="rId2"/>
          <a:stretch>
            <a:fillRect/>
          </a:stretch>
        </p:blipFill>
        <p:spPr>
          <a:xfrm>
            <a:off x="297834" y="1542054"/>
            <a:ext cx="3650944" cy="563967"/>
          </a:xfrm>
          <a:prstGeom prst="rect">
            <a:avLst/>
          </a:prstGeom>
        </p:spPr>
      </p:pic>
      <p:pic>
        <p:nvPicPr>
          <p:cNvPr id="5" name="Imagen 4"/>
          <p:cNvPicPr>
            <a:picLocks noChangeAspect="1"/>
          </p:cNvPicPr>
          <p:nvPr/>
        </p:nvPicPr>
        <p:blipFill>
          <a:blip r:embed="rId3"/>
          <a:stretch>
            <a:fillRect/>
          </a:stretch>
        </p:blipFill>
        <p:spPr>
          <a:xfrm>
            <a:off x="516767" y="1904005"/>
            <a:ext cx="4317310" cy="739679"/>
          </a:xfrm>
          <a:prstGeom prst="rect">
            <a:avLst/>
          </a:prstGeom>
        </p:spPr>
      </p:pic>
      <p:pic>
        <p:nvPicPr>
          <p:cNvPr id="6" name="Imagen 5"/>
          <p:cNvPicPr>
            <a:picLocks noChangeAspect="1"/>
          </p:cNvPicPr>
          <p:nvPr/>
        </p:nvPicPr>
        <p:blipFill>
          <a:blip r:embed="rId4"/>
          <a:stretch>
            <a:fillRect/>
          </a:stretch>
        </p:blipFill>
        <p:spPr>
          <a:xfrm>
            <a:off x="516767" y="2692304"/>
            <a:ext cx="4229049" cy="1109663"/>
          </a:xfrm>
          <a:prstGeom prst="rect">
            <a:avLst/>
          </a:prstGeom>
        </p:spPr>
      </p:pic>
      <p:pic>
        <p:nvPicPr>
          <p:cNvPr id="7" name="Imagen 6"/>
          <p:cNvPicPr>
            <a:picLocks noChangeAspect="1"/>
          </p:cNvPicPr>
          <p:nvPr/>
        </p:nvPicPr>
        <p:blipFill>
          <a:blip r:embed="rId5"/>
          <a:stretch>
            <a:fillRect/>
          </a:stretch>
        </p:blipFill>
        <p:spPr>
          <a:xfrm>
            <a:off x="516767" y="3842343"/>
            <a:ext cx="4114905" cy="781832"/>
          </a:xfrm>
          <a:prstGeom prst="rect">
            <a:avLst/>
          </a:prstGeom>
        </p:spPr>
      </p:pic>
      <p:pic>
        <p:nvPicPr>
          <p:cNvPr id="8" name="Imagen 7"/>
          <p:cNvPicPr>
            <a:picLocks noChangeAspect="1"/>
          </p:cNvPicPr>
          <p:nvPr/>
        </p:nvPicPr>
        <p:blipFill>
          <a:blip r:embed="rId6"/>
          <a:stretch>
            <a:fillRect/>
          </a:stretch>
        </p:blipFill>
        <p:spPr>
          <a:xfrm>
            <a:off x="61199" y="4669238"/>
            <a:ext cx="4509510" cy="2188762"/>
          </a:xfrm>
          <a:prstGeom prst="rect">
            <a:avLst/>
          </a:prstGeom>
        </p:spPr>
      </p:pic>
      <p:pic>
        <p:nvPicPr>
          <p:cNvPr id="9" name="Imagen 8"/>
          <p:cNvPicPr>
            <a:picLocks noChangeAspect="1"/>
          </p:cNvPicPr>
          <p:nvPr/>
        </p:nvPicPr>
        <p:blipFill>
          <a:blip r:embed="rId7"/>
          <a:stretch>
            <a:fillRect/>
          </a:stretch>
        </p:blipFill>
        <p:spPr>
          <a:xfrm>
            <a:off x="7406824" y="1895235"/>
            <a:ext cx="3688805" cy="1973834"/>
          </a:xfrm>
          <a:prstGeom prst="rect">
            <a:avLst/>
          </a:prstGeom>
        </p:spPr>
      </p:pic>
    </p:spTree>
    <p:extLst>
      <p:ext uri="{BB962C8B-B14F-4D97-AF65-F5344CB8AC3E}">
        <p14:creationId xmlns:p14="http://schemas.microsoft.com/office/powerpoint/2010/main" val="284856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CO" dirty="0"/>
              <a:t>Qué pasaría si ahora necesitáramos un comportamiento </a:t>
            </a:r>
            <a:r>
              <a:rPr lang="es-CO" dirty="0" smtClean="0"/>
              <a:t>para </a:t>
            </a:r>
            <a:r>
              <a:rPr lang="es-CO" dirty="0"/>
              <a:t>una avioneta que aterriza sobre el agua</a:t>
            </a:r>
            <a:r>
              <a:rPr lang="es-CO" dirty="0" smtClean="0"/>
              <a:t>?</a:t>
            </a:r>
          </a:p>
          <a:p>
            <a:pPr marL="0" indent="0">
              <a:buNone/>
            </a:pPr>
            <a:endParaRPr lang="es-CO" dirty="0"/>
          </a:p>
          <a:p>
            <a:pPr marL="0" indent="0">
              <a:buNone/>
            </a:pPr>
            <a:endParaRPr lang="es-CO" dirty="0"/>
          </a:p>
        </p:txBody>
      </p:sp>
      <p:pic>
        <p:nvPicPr>
          <p:cNvPr id="4" name="Imagen 3"/>
          <p:cNvPicPr>
            <a:picLocks noChangeAspect="1"/>
          </p:cNvPicPr>
          <p:nvPr/>
        </p:nvPicPr>
        <p:blipFill>
          <a:blip r:embed="rId2"/>
          <a:stretch>
            <a:fillRect/>
          </a:stretch>
        </p:blipFill>
        <p:spPr>
          <a:xfrm>
            <a:off x="873669" y="3361187"/>
            <a:ext cx="4121412" cy="2718837"/>
          </a:xfrm>
          <a:prstGeom prst="rect">
            <a:avLst/>
          </a:prstGeom>
        </p:spPr>
      </p:pic>
      <p:pic>
        <p:nvPicPr>
          <p:cNvPr id="5" name="Imagen 4"/>
          <p:cNvPicPr>
            <a:picLocks noChangeAspect="1"/>
          </p:cNvPicPr>
          <p:nvPr/>
        </p:nvPicPr>
        <p:blipFill>
          <a:blip r:embed="rId3"/>
          <a:stretch>
            <a:fillRect/>
          </a:stretch>
        </p:blipFill>
        <p:spPr>
          <a:xfrm>
            <a:off x="7844476" y="2758624"/>
            <a:ext cx="3510461" cy="3766077"/>
          </a:xfrm>
          <a:prstGeom prst="rect">
            <a:avLst/>
          </a:prstGeom>
        </p:spPr>
      </p:pic>
    </p:spTree>
    <p:extLst>
      <p:ext uri="{BB962C8B-B14F-4D97-AF65-F5344CB8AC3E}">
        <p14:creationId xmlns:p14="http://schemas.microsoft.com/office/powerpoint/2010/main" val="108274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939428"/>
          </a:xfrm>
          <a:prstGeom prst="rect">
            <a:avLst/>
          </a:prstGeom>
        </p:spPr>
      </p:pic>
      <p:pic>
        <p:nvPicPr>
          <p:cNvPr id="6" name="Imagen 5"/>
          <p:cNvPicPr>
            <a:picLocks noChangeAspect="1"/>
          </p:cNvPicPr>
          <p:nvPr/>
        </p:nvPicPr>
        <p:blipFill>
          <a:blip r:embed="rId3"/>
          <a:stretch>
            <a:fillRect/>
          </a:stretch>
        </p:blipFill>
        <p:spPr>
          <a:xfrm>
            <a:off x="4230948" y="3091004"/>
            <a:ext cx="4057650" cy="1685925"/>
          </a:xfrm>
          <a:prstGeom prst="rect">
            <a:avLst/>
          </a:prstGeom>
        </p:spPr>
      </p:pic>
      <p:cxnSp>
        <p:nvCxnSpPr>
          <p:cNvPr id="8" name="Conector recto de flecha 7"/>
          <p:cNvCxnSpPr/>
          <p:nvPr/>
        </p:nvCxnSpPr>
        <p:spPr>
          <a:xfrm flipV="1">
            <a:off x="6259773" y="982639"/>
            <a:ext cx="168323" cy="2108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25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Para terminar!!!</a:t>
            </a:r>
            <a:endParaRPr lang="es-CO" dirty="0"/>
          </a:p>
        </p:txBody>
      </p:sp>
      <p:sp>
        <p:nvSpPr>
          <p:cNvPr id="3" name="Marcador de contenido 2"/>
          <p:cNvSpPr>
            <a:spLocks noGrp="1"/>
          </p:cNvSpPr>
          <p:nvPr>
            <p:ph idx="1"/>
          </p:nvPr>
        </p:nvSpPr>
        <p:spPr/>
        <p:txBody>
          <a:bodyPr/>
          <a:lstStyle/>
          <a:p>
            <a:r>
              <a:rPr lang="es-CO" dirty="0" smtClean="0"/>
              <a:t>Si un código contiene muchos condicionales puede indicar que es necesario utilizar este patrón</a:t>
            </a:r>
          </a:p>
          <a:p>
            <a:r>
              <a:rPr lang="es-CO" dirty="0" smtClean="0"/>
              <a:t>El patrón provoca que sea necesario crear más objetos. Si tuviéramos todos los posibles comportamientos en una sola clase, no tendríamos que crear ningún objeto adicional… esto es algo que pasa con muchos patrones, sin embargo, el uso de memoria es menos importante que la complejidad por lo que siempre es más conveniente usar el patrón que no usarlo</a:t>
            </a:r>
            <a:endParaRPr lang="es-CO" dirty="0"/>
          </a:p>
        </p:txBody>
      </p:sp>
    </p:spTree>
    <p:extLst>
      <p:ext uri="{BB962C8B-B14F-4D97-AF65-F5344CB8AC3E}">
        <p14:creationId xmlns:p14="http://schemas.microsoft.com/office/powerpoint/2010/main" val="4115693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para gracias caricatu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910" y="2376440"/>
            <a:ext cx="78676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390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¿Qué es el patrón de estrategia?</a:t>
            </a:r>
            <a:endParaRPr lang="es-CO" b="1" dirty="0"/>
          </a:p>
        </p:txBody>
      </p:sp>
      <p:sp>
        <p:nvSpPr>
          <p:cNvPr id="3" name="Marcador de contenido 2"/>
          <p:cNvSpPr>
            <a:spLocks noGrp="1"/>
          </p:cNvSpPr>
          <p:nvPr>
            <p:ph idx="1"/>
          </p:nvPr>
        </p:nvSpPr>
        <p:spPr>
          <a:xfrm>
            <a:off x="931460" y="2360101"/>
            <a:ext cx="10820400" cy="4185634"/>
          </a:xfrm>
        </p:spPr>
        <p:txBody>
          <a:bodyPr>
            <a:normAutofit/>
          </a:bodyPr>
          <a:lstStyle/>
          <a:p>
            <a:pPr marL="0" indent="0">
              <a:buNone/>
            </a:pPr>
            <a:endParaRPr lang="es-CO" dirty="0" smtClean="0"/>
          </a:p>
          <a:p>
            <a:pPr marL="0" indent="0">
              <a:buNone/>
            </a:pPr>
            <a:endParaRPr lang="es-CO" dirty="0"/>
          </a:p>
          <a:p>
            <a:pPr marL="0" indent="0">
              <a:buNone/>
            </a:pPr>
            <a:endParaRPr lang="es-CO" dirty="0"/>
          </a:p>
          <a:p>
            <a:pPr marL="0" indent="0">
              <a:buNone/>
            </a:pPr>
            <a:r>
              <a:rPr lang="es-CO" dirty="0" smtClean="0"/>
              <a:t> </a:t>
            </a:r>
          </a:p>
          <a:p>
            <a:pPr marL="0" indent="0">
              <a:buNone/>
            </a:pPr>
            <a:endParaRPr lang="es-CO" dirty="0"/>
          </a:p>
          <a:p>
            <a:pPr marL="0" indent="0">
              <a:buNone/>
            </a:pPr>
            <a:endParaRPr lang="es-CO" dirty="0"/>
          </a:p>
        </p:txBody>
      </p:sp>
      <p:pic>
        <p:nvPicPr>
          <p:cNvPr id="2052" name="Picture 4" descr="Resultado de imagen para no entiendo caricatu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307" y="4243085"/>
            <a:ext cx="1814893" cy="235089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stretch>
            <a:fillRect/>
          </a:stretch>
        </p:blipFill>
        <p:spPr>
          <a:xfrm>
            <a:off x="526544" y="2460648"/>
            <a:ext cx="8919103" cy="2411603"/>
          </a:xfrm>
          <a:prstGeom prst="rect">
            <a:avLst/>
          </a:prstGeom>
        </p:spPr>
      </p:pic>
    </p:spTree>
    <p:extLst>
      <p:ext uri="{BB962C8B-B14F-4D97-AF65-F5344CB8AC3E}">
        <p14:creationId xmlns:p14="http://schemas.microsoft.com/office/powerpoint/2010/main" val="227226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800" y="1416676"/>
            <a:ext cx="10820400" cy="4802009"/>
          </a:xfrm>
        </p:spPr>
        <p:txBody>
          <a:bodyPr/>
          <a:lstStyle/>
          <a:p>
            <a:pPr marL="0" indent="0">
              <a:buNone/>
            </a:pPr>
            <a:r>
              <a:rPr lang="es-CO" dirty="0" smtClean="0"/>
              <a:t>Según la Real Academia Española, Estrategia es un proceso regulable, un conjunto de las reglas que aseguran una decisión óptima en cada momento.</a:t>
            </a:r>
          </a:p>
          <a:p>
            <a:pPr marL="0" indent="0">
              <a:buNone/>
            </a:pPr>
            <a:endParaRPr lang="es-CO" dirty="0"/>
          </a:p>
          <a:p>
            <a:pPr marL="0" indent="0">
              <a:buNone/>
            </a:pPr>
            <a:endParaRPr lang="es-CO" dirty="0" smtClean="0"/>
          </a:p>
          <a:p>
            <a:endParaRPr lang="es-CO" dirty="0"/>
          </a:p>
        </p:txBody>
      </p:sp>
      <p:pic>
        <p:nvPicPr>
          <p:cNvPr id="1028" name="Picture 4" descr="Resultado de imagen para tratando de entender caricatu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5969" y="2376153"/>
            <a:ext cx="4068651" cy="406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91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En software?</a:t>
            </a:r>
            <a:endParaRPr lang="es-CO" dirty="0"/>
          </a:p>
        </p:txBody>
      </p:sp>
      <p:sp>
        <p:nvSpPr>
          <p:cNvPr id="3" name="Marcador de contenido 2"/>
          <p:cNvSpPr>
            <a:spLocks noGrp="1"/>
          </p:cNvSpPr>
          <p:nvPr>
            <p:ph idx="1"/>
          </p:nvPr>
        </p:nvSpPr>
        <p:spPr>
          <a:xfrm>
            <a:off x="386366" y="2057401"/>
            <a:ext cx="11325895" cy="4024125"/>
          </a:xfrm>
        </p:spPr>
        <p:txBody>
          <a:bodyPr/>
          <a:lstStyle/>
          <a:p>
            <a:pPr marL="0" indent="0">
              <a:buNone/>
            </a:pPr>
            <a:r>
              <a:rPr lang="es-CO" dirty="0" smtClean="0"/>
              <a:t>El patrón estrategia permite estructurar una familia de algoritmos de modo que sus clientes puedan intercambiarlos en tiempo de ejecución. </a:t>
            </a:r>
          </a:p>
          <a:p>
            <a:pPr marL="0" indent="0">
              <a:buNone/>
            </a:pPr>
            <a:endParaRPr lang="es-CO" dirty="0"/>
          </a:p>
          <a:p>
            <a:pPr marL="0" indent="0">
              <a:buNone/>
            </a:pPr>
            <a:endParaRPr lang="es-CO" dirty="0" smtClean="0"/>
          </a:p>
          <a:p>
            <a:pPr marL="0" indent="0">
              <a:buNone/>
            </a:pPr>
            <a:endParaRPr lang="es-CO" dirty="0" smtClean="0"/>
          </a:p>
          <a:p>
            <a:pPr marL="0" indent="0">
              <a:buNone/>
            </a:pPr>
            <a:endParaRPr lang="es-CO" dirty="0"/>
          </a:p>
          <a:p>
            <a:pPr marL="0" indent="0">
              <a:buNone/>
            </a:pPr>
            <a:endParaRPr lang="es-CO" dirty="0" smtClean="0"/>
          </a:p>
          <a:p>
            <a:pPr marL="0" indent="0">
              <a:buNone/>
            </a:pPr>
            <a:r>
              <a:rPr lang="es-CO" dirty="0" smtClean="0"/>
              <a:t>Si se deben implementar algoritmos que solucionen el </a:t>
            </a:r>
            <a:r>
              <a:rPr lang="es-CO" sz="2800" b="1" dirty="0" smtClean="0"/>
              <a:t>mismo problema </a:t>
            </a:r>
            <a:r>
              <a:rPr lang="es-CO" dirty="0" smtClean="0"/>
              <a:t>pero en diferentes contextos, </a:t>
            </a:r>
            <a:r>
              <a:rPr lang="es-CO" b="1" dirty="0" smtClean="0">
                <a:solidFill>
                  <a:srgbClr val="FF0000"/>
                </a:solidFill>
              </a:rPr>
              <a:t>el patrón Estrategia es una excelente opción.</a:t>
            </a:r>
          </a:p>
          <a:p>
            <a:pPr marL="0" indent="0">
              <a:buNone/>
            </a:pPr>
            <a:endParaRPr lang="es-CO" dirty="0"/>
          </a:p>
        </p:txBody>
      </p:sp>
      <p:sp>
        <p:nvSpPr>
          <p:cNvPr id="4" name="Rectángulo 3"/>
          <p:cNvSpPr/>
          <p:nvPr/>
        </p:nvSpPr>
        <p:spPr>
          <a:xfrm>
            <a:off x="3163747" y="3350429"/>
            <a:ext cx="5771132" cy="923330"/>
          </a:xfrm>
          <a:prstGeom prst="rect">
            <a:avLst/>
          </a:prstGeom>
          <a:noFill/>
        </p:spPr>
        <p:txBody>
          <a:bodyPr wrap="none" lIns="91440" tIns="45720" rIns="91440" bIns="45720">
            <a:spAutoFit/>
          </a:bodyPr>
          <a:lstStyle/>
          <a:p>
            <a:pPr algn="ctr"/>
            <a:r>
              <a:rPr lang="es-CO" sz="5400" b="1" cap="none" spc="0" dirty="0" smtClean="0">
                <a:ln w="22225">
                  <a:solidFill>
                    <a:schemeClr val="accent2"/>
                  </a:solidFill>
                  <a:prstDash val="solid"/>
                </a:ln>
                <a:solidFill>
                  <a:schemeClr val="accent2">
                    <a:lumMod val="40000"/>
                    <a:lumOff val="60000"/>
                  </a:schemeClr>
                </a:solidFill>
                <a:effectLst/>
              </a:rPr>
              <a:t>Esto quiere decir</a:t>
            </a:r>
            <a:endParaRPr lang="es-CO"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4802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¿Contexto?</a:t>
            </a:r>
            <a:endParaRPr lang="es-CO" dirty="0"/>
          </a:p>
        </p:txBody>
      </p:sp>
      <p:sp>
        <p:nvSpPr>
          <p:cNvPr id="3" name="Marcador de contenido 2"/>
          <p:cNvSpPr>
            <a:spLocks noGrp="1"/>
          </p:cNvSpPr>
          <p:nvPr>
            <p:ph idx="1"/>
          </p:nvPr>
        </p:nvSpPr>
        <p:spPr/>
        <p:txBody>
          <a:bodyPr/>
          <a:lstStyle/>
          <a:p>
            <a:pPr marL="0" indent="0">
              <a:buNone/>
            </a:pPr>
            <a:r>
              <a:rPr lang="es-CO" dirty="0" smtClean="0"/>
              <a:t>Supongamos que tenemos estos dos contextos. Vamos a utilizar tres algoritmos</a:t>
            </a:r>
          </a:p>
          <a:p>
            <a:pPr marL="0" indent="0">
              <a:buNone/>
            </a:pPr>
            <a:endParaRPr lang="es-CO" dirty="0"/>
          </a:p>
          <a:p>
            <a:pPr marL="0" indent="0">
              <a:buNone/>
            </a:pPr>
            <a:r>
              <a:rPr lang="es-CO" dirty="0" smtClean="0"/>
              <a:t>                                               </a:t>
            </a:r>
            <a:r>
              <a:rPr lang="es-CO" b="1" dirty="0" smtClean="0"/>
              <a:t>Mover sobre ruedas</a:t>
            </a:r>
          </a:p>
          <a:p>
            <a:pPr marL="0" indent="0">
              <a:buNone/>
            </a:pPr>
            <a:endParaRPr lang="es-CO" b="1" dirty="0" smtClean="0"/>
          </a:p>
          <a:p>
            <a:pPr marL="0" indent="0">
              <a:buNone/>
            </a:pPr>
            <a:r>
              <a:rPr lang="es-CO" b="1" dirty="0" smtClean="0"/>
              <a:t>                                                       Volar lento</a:t>
            </a:r>
          </a:p>
          <a:p>
            <a:pPr marL="0" indent="0">
              <a:buNone/>
            </a:pPr>
            <a:endParaRPr lang="es-CO" b="1" dirty="0" smtClean="0"/>
          </a:p>
          <a:p>
            <a:pPr marL="0" indent="0">
              <a:buNone/>
            </a:pPr>
            <a:r>
              <a:rPr lang="es-CO" b="1" dirty="0" smtClean="0"/>
              <a:t>                                                     Volar mach 4</a:t>
            </a:r>
          </a:p>
          <a:p>
            <a:pPr marL="0" indent="0">
              <a:buNone/>
            </a:pPr>
            <a:r>
              <a:rPr lang="es-CO" dirty="0" smtClean="0"/>
              <a:t>                                       </a:t>
            </a:r>
            <a:endParaRPr lang="es-CO" dirty="0"/>
          </a:p>
        </p:txBody>
      </p:sp>
      <p:pic>
        <p:nvPicPr>
          <p:cNvPr id="5" name="Imagen 4"/>
          <p:cNvPicPr>
            <a:picLocks noChangeAspect="1"/>
          </p:cNvPicPr>
          <p:nvPr/>
        </p:nvPicPr>
        <p:blipFill>
          <a:blip r:embed="rId3"/>
          <a:stretch>
            <a:fillRect/>
          </a:stretch>
        </p:blipFill>
        <p:spPr>
          <a:xfrm>
            <a:off x="8042785" y="3056805"/>
            <a:ext cx="4149215" cy="2485421"/>
          </a:xfrm>
          <a:prstGeom prst="rect">
            <a:avLst/>
          </a:prstGeom>
        </p:spPr>
      </p:pic>
      <p:pic>
        <p:nvPicPr>
          <p:cNvPr id="6" name="Imagen 5"/>
          <p:cNvPicPr>
            <a:picLocks noChangeAspect="1"/>
          </p:cNvPicPr>
          <p:nvPr/>
        </p:nvPicPr>
        <p:blipFill>
          <a:blip r:embed="rId4"/>
          <a:stretch>
            <a:fillRect/>
          </a:stretch>
        </p:blipFill>
        <p:spPr>
          <a:xfrm>
            <a:off x="96591" y="3640664"/>
            <a:ext cx="3498533" cy="1317704"/>
          </a:xfrm>
          <a:prstGeom prst="rect">
            <a:avLst/>
          </a:prstGeom>
        </p:spPr>
      </p:pic>
      <p:cxnSp>
        <p:nvCxnSpPr>
          <p:cNvPr id="9" name="Conector recto de flecha 8"/>
          <p:cNvCxnSpPr/>
          <p:nvPr/>
        </p:nvCxnSpPr>
        <p:spPr>
          <a:xfrm flipV="1">
            <a:off x="3425780" y="3493827"/>
            <a:ext cx="982447" cy="627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a:off x="3595124" y="4288665"/>
            <a:ext cx="1427637" cy="11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H="1" flipV="1">
            <a:off x="7547020" y="3640664"/>
            <a:ext cx="953036" cy="480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6967470" y="4404575"/>
            <a:ext cx="1635617" cy="87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a:off x="3330054" y="4517409"/>
            <a:ext cx="1501253" cy="76292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7886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Una mirada al “pasado” no tan pasado</a:t>
            </a:r>
            <a:endParaRPr lang="es-CO" dirty="0"/>
          </a:p>
        </p:txBody>
      </p:sp>
      <p:sp>
        <p:nvSpPr>
          <p:cNvPr id="5" name="Marcador de contenido 4"/>
          <p:cNvSpPr>
            <a:spLocks noGrp="1"/>
          </p:cNvSpPr>
          <p:nvPr>
            <p:ph idx="1"/>
          </p:nvPr>
        </p:nvSpPr>
        <p:spPr/>
        <p:txBody>
          <a:bodyPr/>
          <a:lstStyle/>
          <a:p>
            <a:pPr marL="0" indent="0">
              <a:buNone/>
            </a:pPr>
            <a:endParaRPr lang="es-CO" dirty="0"/>
          </a:p>
        </p:txBody>
      </p:sp>
      <p:pic>
        <p:nvPicPr>
          <p:cNvPr id="6" name="Imagen 5"/>
          <p:cNvPicPr>
            <a:picLocks noChangeAspect="1"/>
          </p:cNvPicPr>
          <p:nvPr/>
        </p:nvPicPr>
        <p:blipFill>
          <a:blip r:embed="rId3"/>
          <a:stretch>
            <a:fillRect/>
          </a:stretch>
        </p:blipFill>
        <p:spPr>
          <a:xfrm>
            <a:off x="4227181" y="2217212"/>
            <a:ext cx="3470157" cy="4001473"/>
          </a:xfrm>
          <a:prstGeom prst="rect">
            <a:avLst/>
          </a:prstGeom>
        </p:spPr>
      </p:pic>
    </p:spTree>
    <p:extLst>
      <p:ext uri="{BB962C8B-B14F-4D97-AF65-F5344CB8AC3E}">
        <p14:creationId xmlns:p14="http://schemas.microsoft.com/office/powerpoint/2010/main" val="881845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Recapitulando…</a:t>
            </a:r>
            <a:endParaRPr lang="es-CO" dirty="0"/>
          </a:p>
        </p:txBody>
      </p:sp>
      <p:sp>
        <p:nvSpPr>
          <p:cNvPr id="3" name="Marcador de contenido 2"/>
          <p:cNvSpPr>
            <a:spLocks noGrp="1"/>
          </p:cNvSpPr>
          <p:nvPr>
            <p:ph idx="1"/>
          </p:nvPr>
        </p:nvSpPr>
        <p:spPr/>
        <p:txBody>
          <a:bodyPr/>
          <a:lstStyle/>
          <a:p>
            <a:pPr marL="0" indent="0">
              <a:buNone/>
            </a:pPr>
            <a:r>
              <a:rPr lang="es-CO" dirty="0" smtClean="0"/>
              <a:t>El patrón de estrategia consiste en un grupo de estrategias relacionadas, encapsuladas en una clase controladora llamada “Contexto”</a:t>
            </a:r>
          </a:p>
          <a:p>
            <a:pPr marL="0" indent="0">
              <a:buNone/>
            </a:pPr>
            <a:endParaRPr lang="es-CO" dirty="0"/>
          </a:p>
          <a:p>
            <a:pPr marL="0" indent="0">
              <a:buNone/>
            </a:pPr>
            <a:r>
              <a:rPr lang="es-CO" dirty="0" smtClean="0"/>
              <a:t>El programa “Cliente” puede seleccionar una de las estrategias o el contexto seleccionará la mejor según la situación.</a:t>
            </a:r>
          </a:p>
          <a:p>
            <a:pPr marL="0" indent="0">
              <a:buNone/>
            </a:pPr>
            <a:endParaRPr lang="es-CO" dirty="0"/>
          </a:p>
          <a:p>
            <a:pPr marL="0" indent="0">
              <a:buNone/>
            </a:pPr>
            <a:r>
              <a:rPr lang="es-CO" dirty="0" smtClean="0"/>
              <a:t>La idea es cambiar fácilmente entre las estrategias de una forma dinámica. El cliente generalmente selecciona la estrategia a aplicar pero solo una puede ser utilizada a la vez.</a:t>
            </a:r>
            <a:endParaRPr lang="es-CO" dirty="0"/>
          </a:p>
        </p:txBody>
      </p:sp>
    </p:spTree>
    <p:extLst>
      <p:ext uri="{BB962C8B-B14F-4D97-AF65-F5344CB8AC3E}">
        <p14:creationId xmlns:p14="http://schemas.microsoft.com/office/powerpoint/2010/main" val="3446285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Cuándo se puede usar este patrón?</a:t>
            </a:r>
            <a:endParaRPr lang="es-CO" dirty="0"/>
          </a:p>
        </p:txBody>
      </p:sp>
      <p:sp>
        <p:nvSpPr>
          <p:cNvPr id="3" name="Marcador de contenido 2"/>
          <p:cNvSpPr>
            <a:spLocks noGrp="1"/>
          </p:cNvSpPr>
          <p:nvPr>
            <p:ph idx="1"/>
          </p:nvPr>
        </p:nvSpPr>
        <p:spPr>
          <a:xfrm>
            <a:off x="685800" y="2194560"/>
            <a:ext cx="8567382" cy="4024125"/>
          </a:xfrm>
        </p:spPr>
        <p:txBody>
          <a:bodyPr/>
          <a:lstStyle/>
          <a:p>
            <a:pPr>
              <a:buFontTx/>
              <a:buChar char="-"/>
            </a:pPr>
            <a:r>
              <a:rPr lang="es-CO" dirty="0" smtClean="0"/>
              <a:t>Cuando varias clases relacionadas solo difieren en su comportamiento</a:t>
            </a:r>
          </a:p>
          <a:p>
            <a:pPr>
              <a:buFontTx/>
              <a:buChar char="-"/>
            </a:pPr>
            <a:r>
              <a:rPr lang="es-CO" dirty="0" smtClean="0"/>
              <a:t>Cuando se necesiten variantes del mismo algoritmo</a:t>
            </a:r>
          </a:p>
          <a:p>
            <a:pPr>
              <a:buFontTx/>
              <a:buChar char="-"/>
            </a:pPr>
            <a:r>
              <a:rPr lang="es-CO" dirty="0" smtClean="0"/>
              <a:t>Cuando una clase define muchos comportamientos que aparecen en sentencias condicionales </a:t>
            </a:r>
          </a:p>
          <a:p>
            <a:pPr marL="0" indent="0">
              <a:buNone/>
            </a:pPr>
            <a:endParaRPr lang="es-CO" dirty="0"/>
          </a:p>
        </p:txBody>
      </p:sp>
      <p:pic>
        <p:nvPicPr>
          <p:cNvPr id="4" name="Imagen 3"/>
          <p:cNvPicPr>
            <a:picLocks noChangeAspect="1"/>
          </p:cNvPicPr>
          <p:nvPr/>
        </p:nvPicPr>
        <p:blipFill>
          <a:blip r:embed="rId2"/>
          <a:stretch>
            <a:fillRect/>
          </a:stretch>
        </p:blipFill>
        <p:spPr>
          <a:xfrm>
            <a:off x="9655223" y="2194560"/>
            <a:ext cx="1752600" cy="3857625"/>
          </a:xfrm>
          <a:prstGeom prst="rect">
            <a:avLst/>
          </a:prstGeom>
        </p:spPr>
      </p:pic>
    </p:spTree>
    <p:extLst>
      <p:ext uri="{BB962C8B-B14F-4D97-AF65-F5344CB8AC3E}">
        <p14:creationId xmlns:p14="http://schemas.microsoft.com/office/powerpoint/2010/main" val="42900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691842" y="2582695"/>
            <a:ext cx="11000024" cy="4104707"/>
          </a:xfrm>
          <a:prstGeom prst="rect">
            <a:avLst/>
          </a:prstGeom>
        </p:spPr>
      </p:pic>
      <p:sp>
        <p:nvSpPr>
          <p:cNvPr id="7" name="Rectángulo 6"/>
          <p:cNvSpPr/>
          <p:nvPr/>
        </p:nvSpPr>
        <p:spPr>
          <a:xfrm>
            <a:off x="6433445" y="851932"/>
            <a:ext cx="3474028" cy="923330"/>
          </a:xfrm>
          <a:prstGeom prst="rect">
            <a:avLst/>
          </a:prstGeom>
          <a:noFill/>
        </p:spPr>
        <p:txBody>
          <a:bodyPr wrap="none" lIns="91440" tIns="45720" rIns="91440" bIns="45720">
            <a:spAutoFit/>
          </a:bodyPr>
          <a:lstStyle/>
          <a:p>
            <a:pPr algn="ctr"/>
            <a:r>
              <a:rPr lang="es-ES" sz="5400" dirty="0" smtClean="0">
                <a:ln w="0"/>
                <a:effectLst>
                  <a:outerShdw blurRad="38100" dist="19050" dir="2700000" algn="tl" rotWithShape="0">
                    <a:schemeClr val="dk1">
                      <a:alpha val="40000"/>
                    </a:schemeClr>
                  </a:outerShdw>
                </a:effectLst>
              </a:rPr>
              <a:t>Estructura</a:t>
            </a:r>
            <a:endParaRPr lang="es-E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4021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1731</TotalTime>
  <Words>490</Words>
  <Application>Microsoft Office PowerPoint</Application>
  <PresentationFormat>Panorámica</PresentationFormat>
  <Paragraphs>67</Paragraphs>
  <Slides>17</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Bookman Old Style</vt:lpstr>
      <vt:lpstr>Calibri</vt:lpstr>
      <vt:lpstr>Century Gothic</vt:lpstr>
      <vt:lpstr>Estela de condensación</vt:lpstr>
      <vt:lpstr>Patrones de diseño</vt:lpstr>
      <vt:lpstr>¿Qué es el patrón de estrategia?</vt:lpstr>
      <vt:lpstr>Presentación de PowerPoint</vt:lpstr>
      <vt:lpstr>En software?</vt:lpstr>
      <vt:lpstr>¿Contexto?</vt:lpstr>
      <vt:lpstr>Una mirada al “pasado” no tan pasado</vt:lpstr>
      <vt:lpstr>Recapitulando…</vt:lpstr>
      <vt:lpstr>Cuándo se puede usar este patrón?</vt:lpstr>
      <vt:lpstr>Presentación de PowerPoint</vt:lpstr>
      <vt:lpstr>Volviendo al ejemplo del avión</vt:lpstr>
      <vt:lpstr>Cont…</vt:lpstr>
      <vt:lpstr>Estrategia</vt:lpstr>
      <vt:lpstr>Prueba</vt:lpstr>
      <vt:lpstr>Presentación de PowerPoint</vt:lpstr>
      <vt:lpstr>Presentación de PowerPoint</vt:lpstr>
      <vt:lpstr>Para terminar!!!</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dc:title>
  <dc:creator>Manuel Alberto Arango Argoty</dc:creator>
  <cp:lastModifiedBy>Manuel Alberto Arango Argoty</cp:lastModifiedBy>
  <cp:revision>42</cp:revision>
  <dcterms:created xsi:type="dcterms:W3CDTF">2017-07-10T00:36:39Z</dcterms:created>
  <dcterms:modified xsi:type="dcterms:W3CDTF">2017-07-11T05:28:16Z</dcterms:modified>
</cp:coreProperties>
</file>