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50" r:id="rId2"/>
  </p:sldMasterIdLst>
  <p:notesMasterIdLst>
    <p:notesMasterId r:id="rId24"/>
  </p:notesMasterIdLst>
  <p:sldIdLst>
    <p:sldId id="256" r:id="rId3"/>
    <p:sldId id="258" r:id="rId4"/>
    <p:sldId id="257" r:id="rId5"/>
    <p:sldId id="259" r:id="rId6"/>
    <p:sldId id="264" r:id="rId7"/>
    <p:sldId id="265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71275" autoAdjust="0"/>
  </p:normalViewPr>
  <p:slideViewPr>
    <p:cSldViewPr snapToGrid="0">
      <p:cViewPr varScale="1">
        <p:scale>
          <a:sx n="53" d="100"/>
          <a:sy n="53" d="100"/>
        </p:scale>
        <p:origin x="125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30359-30A1-4774-B4FF-B010311689D1}" type="datetimeFigureOut">
              <a:rPr lang="es-CO" smtClean="0"/>
              <a:t>2/08/2017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7E741-3AD4-4938-9A92-3B41835EF6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996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v8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pmjs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Han llegado para hacer nuestra vida más fácil y reemplazarán a las apps</a:t>
            </a:r>
          </a:p>
          <a:p>
            <a:r>
              <a:rPr lang="es-CO" dirty="0" smtClean="0"/>
              <a:t>Va a cambiar radicalmente la forma  de comunicarse con los clientes</a:t>
            </a:r>
          </a:p>
          <a:p>
            <a:r>
              <a:rPr lang="es-CO" dirty="0" smtClean="0"/>
              <a:t>Va a permitir conseguir nuevos </a:t>
            </a:r>
            <a:r>
              <a:rPr lang="es-CO" b="1" dirty="0" smtClean="0"/>
              <a:t>leads </a:t>
            </a:r>
            <a:r>
              <a:rPr lang="es-CO" dirty="0" smtClean="0"/>
              <a:t>y ventas de forma automática</a:t>
            </a:r>
          </a:p>
          <a:p>
            <a:r>
              <a:rPr lang="es-CO" dirty="0" smtClean="0"/>
              <a:t>Una herramienta con la que se podrá enviar los mensajes adecuados, en el momento justo y encima… hacerlo, 100% personal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7E741-3AD4-4938-9A92-3B41835EF6B5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1880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7E741-3AD4-4938-9A92-3B41835EF6B5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354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Pueden realizar tareas como contestar preguntas, editar textos, enviar correos…y cada vez más, son utilizados en plataformas como YouTube, Facebook, Twitter…</a:t>
            </a:r>
            <a:endParaRPr lang="es-CO" dirty="0" smtClean="0"/>
          </a:p>
          <a:p>
            <a:r>
              <a:rPr lang="es-CO" dirty="0" smtClean="0"/>
              <a:t>Siri y Cortana son bots y probablemente escuchamos hablar de </a:t>
            </a:r>
            <a:r>
              <a:rPr lang="es-CO" b="1" dirty="0" smtClean="0"/>
              <a:t>Tay, </a:t>
            </a:r>
            <a:r>
              <a:rPr lang="es-CO" dirty="0" smtClean="0"/>
              <a:t>el bot adolescente diseñado por Microsoft que terminó tuiteando mensajes ofensivos y racistas</a:t>
            </a:r>
          </a:p>
          <a:p>
            <a:r>
              <a:rPr lang="es-CO" b="1" dirty="0" smtClean="0"/>
              <a:t>Los bots </a:t>
            </a:r>
            <a:r>
              <a:rPr lang="es-CO" dirty="0" smtClean="0"/>
              <a:t>están en todas partes en la tecnología pero de lo que nos interesa hablar es de </a:t>
            </a:r>
            <a:r>
              <a:rPr lang="es-CO" b="1" dirty="0" smtClean="0"/>
              <a:t>chatbots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7E741-3AD4-4938-9A92-3B41835EF6B5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08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CO" dirty="0" smtClean="0"/>
              <a:t>IBM (hacer paréntesis todos chatean) Combinación</a:t>
            </a:r>
            <a:r>
              <a:rPr lang="es-CO" baseline="0" dirty="0" smtClean="0"/>
              <a:t> de</a:t>
            </a:r>
          </a:p>
          <a:p>
            <a:pPr marL="628650" lvl="1" indent="-171450">
              <a:buFontTx/>
              <a:buChar char="-"/>
            </a:pPr>
            <a:r>
              <a:rPr lang="es-CO" baseline="0" dirty="0" smtClean="0"/>
              <a:t>Inteligencia artificial </a:t>
            </a:r>
          </a:p>
          <a:p>
            <a:pPr marL="628650" lvl="1" indent="-171450">
              <a:buFontTx/>
              <a:buChar char="-"/>
            </a:pPr>
            <a:r>
              <a:rPr lang="es-CO" baseline="0" dirty="0" smtClean="0"/>
              <a:t>Aprendizaje automático</a:t>
            </a:r>
          </a:p>
          <a:p>
            <a:pPr marL="628650" lvl="1" indent="-171450">
              <a:buFontTx/>
              <a:buChar char="-"/>
            </a:pPr>
            <a:r>
              <a:rPr lang="es-CO" baseline="0" dirty="0" smtClean="0"/>
              <a:t>Inferencia estadística</a:t>
            </a:r>
          </a:p>
          <a:p>
            <a:pPr marL="457200" lvl="1" indent="0">
              <a:buFontTx/>
              <a:buNone/>
            </a:pP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el conjunto de métodos y técnicas que permiten inducir, a partir de la información empírica proporcionada por una muestra, cual es el comportamiento de una determinada población con un riesgo de error medible en términos de probabilidad.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</a:t>
            </a:r>
            <a:r>
              <a:rPr lang="es-CO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ingüística aplicada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Parte de la lingüística que aplica los conocimientos de la lingüística a necesidades de la sociedad, como la enseñanza de lenguas, el reconocimiento automático del habla, etc.</a:t>
            </a:r>
          </a:p>
          <a:p>
            <a:pPr marL="457200" lvl="1" indent="0">
              <a:buFontTx/>
              <a:buNone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7E741-3AD4-4938-9A92-3B41835EF6B5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9110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7E741-3AD4-4938-9A92-3B41835EF6B5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6594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Node.js® es un entorno de ejecución para JavaScript construido con el 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motor de JavaScript V8 de Chrome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Node.js usa un modelo de operaciones E/S sin bloqueo y orientado a eventos, que lo hace liviano y eficiente. El ecosistema de paquetes de Node.js, 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npm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es el ecosistema mas grande de librerías de código abierto en el mundo.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7E741-3AD4-4938-9A92-3B41835EF6B5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722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638-DC7A-4858-889C-76BE9627744A}" type="datetimeFigureOut">
              <a:rPr lang="es-CO" smtClean="0"/>
              <a:t>2/08/2017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41C-4547-4BE5-85E3-F49E591D1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172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638-DC7A-4858-889C-76BE9627744A}" type="datetimeFigureOut">
              <a:rPr lang="es-CO" smtClean="0"/>
              <a:t>2/08/2017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41C-4547-4BE5-85E3-F49E591D1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136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638-DC7A-4858-889C-76BE9627744A}" type="datetimeFigureOut">
              <a:rPr lang="es-CO" smtClean="0"/>
              <a:t>2/08/2017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41C-4547-4BE5-85E3-F49E591D1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4163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9F7D638-DC7A-4858-889C-76BE9627744A}" type="datetimeFigureOut">
              <a:rPr lang="es-CO" smtClean="0"/>
              <a:t>2/08/2017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C48B41C-4547-4BE5-85E3-F49E591D1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492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638-DC7A-4858-889C-76BE9627744A}" type="datetimeFigureOut">
              <a:rPr lang="es-CO" smtClean="0"/>
              <a:t>2/08/2017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41C-4547-4BE5-85E3-F49E591D1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5227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638-DC7A-4858-889C-76BE9627744A}" type="datetimeFigureOut">
              <a:rPr lang="es-CO" smtClean="0"/>
              <a:t>2/08/2017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41C-4547-4BE5-85E3-F49E591D1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4090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638-DC7A-4858-889C-76BE9627744A}" type="datetimeFigureOut">
              <a:rPr lang="es-CO" smtClean="0"/>
              <a:t>2/08/2017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41C-4547-4BE5-85E3-F49E591D1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6334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638-DC7A-4858-889C-76BE9627744A}" type="datetimeFigureOut">
              <a:rPr lang="es-CO" smtClean="0"/>
              <a:t>2/08/2017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41C-4547-4BE5-85E3-F49E591D1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831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638-DC7A-4858-889C-76BE9627744A}" type="datetimeFigureOut">
              <a:rPr lang="es-CO" smtClean="0"/>
              <a:t>2/08/2017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41C-4547-4BE5-85E3-F49E591D1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4449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638-DC7A-4858-889C-76BE9627744A}" type="datetimeFigureOut">
              <a:rPr lang="es-CO" smtClean="0"/>
              <a:t>2/08/2017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41C-4547-4BE5-85E3-F49E591D1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8480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638-DC7A-4858-889C-76BE9627744A}" type="datetimeFigureOut">
              <a:rPr lang="es-CO" smtClean="0"/>
              <a:t>2/08/2017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41C-4547-4BE5-85E3-F49E591D1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797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638-DC7A-4858-889C-76BE9627744A}" type="datetimeFigureOut">
              <a:rPr lang="es-CO" smtClean="0"/>
              <a:t>2/08/2017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41C-4547-4BE5-85E3-F49E591D1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1336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638-DC7A-4858-889C-76BE9627744A}" type="datetimeFigureOut">
              <a:rPr lang="es-CO" smtClean="0"/>
              <a:t>2/08/2017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41C-4547-4BE5-85E3-F49E591D1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862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638-DC7A-4858-889C-76BE9627744A}" type="datetimeFigureOut">
              <a:rPr lang="es-CO" smtClean="0"/>
              <a:t>2/08/2017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41C-4547-4BE5-85E3-F49E591D1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23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638-DC7A-4858-889C-76BE9627744A}" type="datetimeFigureOut">
              <a:rPr lang="es-CO" smtClean="0"/>
              <a:t>2/08/2017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41C-4547-4BE5-85E3-F49E591D1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9513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638-DC7A-4858-889C-76BE9627744A}" type="datetimeFigureOut">
              <a:rPr lang="es-CO" smtClean="0"/>
              <a:t>2/08/2017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41C-4547-4BE5-85E3-F49E591D1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66951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638-DC7A-4858-889C-76BE9627744A}" type="datetimeFigureOut">
              <a:rPr lang="es-CO" smtClean="0"/>
              <a:t>2/08/2017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41C-4547-4BE5-85E3-F49E591D1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518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638-DC7A-4858-889C-76BE9627744A}" type="datetimeFigureOut">
              <a:rPr lang="es-CO" smtClean="0"/>
              <a:t>2/08/2017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41C-4547-4BE5-85E3-F49E591D1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3179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638-DC7A-4858-889C-76BE9627744A}" type="datetimeFigureOut">
              <a:rPr lang="es-CO" smtClean="0"/>
              <a:t>2/08/2017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41C-4547-4BE5-85E3-F49E591D1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5066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638-DC7A-4858-889C-76BE9627744A}" type="datetimeFigureOut">
              <a:rPr lang="es-CO" smtClean="0"/>
              <a:t>2/08/2017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41C-4547-4BE5-85E3-F49E591D1E7B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952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638-DC7A-4858-889C-76BE9627744A}" type="datetimeFigureOut">
              <a:rPr lang="es-CO" smtClean="0"/>
              <a:t>2/08/2017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41C-4547-4BE5-85E3-F49E591D1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437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638-DC7A-4858-889C-76BE9627744A}" type="datetimeFigureOut">
              <a:rPr lang="es-CO" smtClean="0"/>
              <a:t>2/08/2017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41C-4547-4BE5-85E3-F49E591D1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931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638-DC7A-4858-889C-76BE9627744A}" type="datetimeFigureOut">
              <a:rPr lang="es-CO" smtClean="0"/>
              <a:t>2/08/2017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41C-4547-4BE5-85E3-F49E591D1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220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638-DC7A-4858-889C-76BE9627744A}" type="datetimeFigureOut">
              <a:rPr lang="es-CO" smtClean="0"/>
              <a:t>2/08/2017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41C-4547-4BE5-85E3-F49E591D1E7B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638-DC7A-4858-889C-76BE9627744A}" type="datetimeFigureOut">
              <a:rPr lang="es-CO" smtClean="0"/>
              <a:t>2/08/2017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41C-4547-4BE5-85E3-F49E591D1E7B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5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638-DC7A-4858-889C-76BE9627744A}" type="datetimeFigureOut">
              <a:rPr lang="es-CO" smtClean="0"/>
              <a:t>2/08/2017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41C-4547-4BE5-85E3-F49E591D1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269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638-DC7A-4858-889C-76BE9627744A}" type="datetimeFigureOut">
              <a:rPr lang="es-CO" smtClean="0"/>
              <a:t>2/08/2017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41C-4547-4BE5-85E3-F49E591D1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474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638-DC7A-4858-889C-76BE9627744A}" type="datetimeFigureOut">
              <a:rPr lang="es-CO" smtClean="0"/>
              <a:t>2/08/2017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41C-4547-4BE5-85E3-F49E591D1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589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F7D638-DC7A-4858-889C-76BE9627744A}" type="datetimeFigureOut">
              <a:rPr lang="es-CO" smtClean="0"/>
              <a:t>2/08/2017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B41C-4547-4BE5-85E3-F49E591D1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143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F7D638-DC7A-4858-889C-76BE9627744A}" type="datetimeFigureOut">
              <a:rPr lang="es-CO" smtClean="0"/>
              <a:t>2/08/2017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48B41C-4547-4BE5-85E3-F49E591D1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8864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2" Type="http://schemas.openxmlformats.org/officeDocument/2006/relationships/hyperlink" Target="http://emulator.botframework.com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11" Type="http://schemas.openxmlformats.org/officeDocument/2006/relationships/hyperlink" Target="https://aka.ms/bf-cortanaskill-template" TargetMode="External"/><Relationship Id="rId10" Type="http://schemas.openxmlformats.org/officeDocument/2006/relationships/hyperlink" Target="http://aka.ms/bf-bc-vstemplate" TargetMode="External"/><Relationship Id="rId9" Type="http://schemas.openxmlformats.org/officeDocument/2006/relationships/hyperlink" Target="https://github.com/Microsoft/BotBuilder/tree/master/CShar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31.sv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is.ai/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azure.microsoft.com/en-us/services/cognitive-services/speech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zure.microsoft.com/en-us/services/cognitive-services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BOTS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Manuel Alberto Arango argoty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840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Bot </a:t>
            </a:r>
            <a:r>
              <a:rPr lang="es-CO" dirty="0" err="1" smtClean="0"/>
              <a:t>builder</a:t>
            </a:r>
            <a:r>
              <a:rPr lang="es-CO" dirty="0" smtClean="0"/>
              <a:t> </a:t>
            </a:r>
            <a:r>
              <a:rPr lang="es-CO" dirty="0" err="1" smtClean="0"/>
              <a:t>skd</a:t>
            </a:r>
            <a:endParaRPr lang="es-CO" dirty="0"/>
          </a:p>
        </p:txBody>
      </p:sp>
      <p:pic>
        <p:nvPicPr>
          <p:cNvPr id="4" name="Graphic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91" r="2" b="2"/>
          <a:stretch/>
        </p:blipFill>
        <p:spPr>
          <a:xfrm>
            <a:off x="685800" y="2177430"/>
            <a:ext cx="10131425" cy="3577877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893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995485"/>
            <a:ext cx="10577513" cy="455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9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488" y="314324"/>
            <a:ext cx="3181350" cy="616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 useBgFill="1">
        <p:nvSpPr>
          <p:cNvPr id="4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373132" y="242889"/>
            <a:ext cx="5959925" cy="2085974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C729BF2A-A8EB-4364-8FC5-790626EA6E23}"/>
              </a:ext>
            </a:extLst>
          </p:cNvPr>
          <p:cNvSpPr txBox="1">
            <a:spLocks/>
          </p:cNvSpPr>
          <p:nvPr/>
        </p:nvSpPr>
        <p:spPr>
          <a:xfrm>
            <a:off x="544744" y="334434"/>
            <a:ext cx="5988451" cy="6766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Visual Studio 2017 / Code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Bot Builder : </a:t>
            </a:r>
            <a:r>
              <a:rPr lang="en-US" sz="2000" dirty="0" err="1" smtClean="0">
                <a:solidFill>
                  <a:schemeClr val="tx2"/>
                </a:solidFill>
              </a:rPr>
              <a:t>disponible</a:t>
            </a:r>
            <a:r>
              <a:rPr lang="en-US" sz="2000" dirty="0" smtClean="0">
                <a:solidFill>
                  <a:schemeClr val="tx2"/>
                </a:solidFill>
              </a:rPr>
              <a:t> en </a:t>
            </a:r>
            <a:r>
              <a:rPr lang="en-US" sz="2000" dirty="0" err="1" smtClean="0">
                <a:solidFill>
                  <a:schemeClr val="tx2"/>
                </a:solidFill>
              </a:rPr>
              <a:t>Nuget</a:t>
            </a:r>
            <a:r>
              <a:rPr lang="en-US" sz="2000" dirty="0" smtClean="0">
                <a:solidFill>
                  <a:schemeClr val="tx2"/>
                </a:solidFill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</a:rPr>
              <a:t>Github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hlinkClick r:id="rId9"/>
              </a:rPr>
              <a:t>https://github.com/Microsoft/BotBuilder/tree/master/CSharp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Bot Templates: </a:t>
            </a:r>
            <a:r>
              <a:rPr lang="en-US" sz="2000" dirty="0" smtClean="0">
                <a:solidFill>
                  <a:schemeClr val="tx2"/>
                </a:solidFill>
                <a:hlinkClick r:id="rId10"/>
              </a:rPr>
              <a:t>http://aka.ms/bf-bc-vstemplate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Cortana Skill: 	</a:t>
            </a:r>
            <a:r>
              <a:rPr lang="en-US" sz="2000" dirty="0" smtClean="0">
                <a:solidFill>
                  <a:schemeClr val="tx2"/>
                </a:solidFill>
                <a:hlinkClick r:id="rId11"/>
              </a:rPr>
              <a:t>https://aka.ms/bf-cortanaskill-template</a:t>
            </a:r>
            <a:endParaRPr lang="en-US" sz="20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Bot Framework Emulators: </a:t>
            </a:r>
            <a:r>
              <a:rPr lang="en-US" sz="2000" dirty="0" smtClean="0">
                <a:solidFill>
                  <a:schemeClr val="tx2"/>
                </a:solidFill>
                <a:hlinkClick r:id="rId12"/>
              </a:rPr>
              <a:t>http://emulator.botframework.com/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Bot Developer Portal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Azure Bot Service 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Bot Framework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Azure Functions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484632" y="764096"/>
            <a:ext cx="3725990" cy="1304096"/>
          </a:xfrm>
          <a:prstGeom prst="rect">
            <a:avLst/>
          </a:prstGeom>
        </p:spPr>
      </p:pic>
      <p:pic>
        <p:nvPicPr>
          <p:cNvPr id="5" name="Graphic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84632" y="4794628"/>
            <a:ext cx="3725990" cy="1304096"/>
          </a:xfrm>
          <a:prstGeom prst="rect">
            <a:avLst/>
          </a:prstGeom>
        </p:spPr>
      </p:pic>
      <p:pic>
        <p:nvPicPr>
          <p:cNvPr id="6" name="Graphic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84632" y="2779363"/>
            <a:ext cx="3725990" cy="130409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329237" y="1214437"/>
            <a:ext cx="5972175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4800" dirty="0" smtClean="0"/>
              <a:t>Lenguajes soportados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047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Lo que </a:t>
            </a:r>
            <a:r>
              <a:rPr lang="es-CO" sz="4400" b="1" dirty="0" smtClean="0"/>
              <a:t>no</a:t>
            </a:r>
            <a:r>
              <a:rPr lang="es-CO" sz="4400" dirty="0" smtClean="0"/>
              <a:t> </a:t>
            </a:r>
            <a:r>
              <a:rPr lang="es-CO" dirty="0" smtClean="0"/>
              <a:t>garantiza el éxito de un bot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Qué tanto lenguaje natural soporta</a:t>
            </a:r>
          </a:p>
          <a:p>
            <a:r>
              <a:rPr lang="es-CO" dirty="0" smtClean="0"/>
              <a:t>Múltiples canales de entrada: Texto, voz, video, imágenes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7239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Factores para tener un bot exitoso</a:t>
            </a:r>
            <a:endParaRPr lang="es-CO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940210" y="1884621"/>
            <a:ext cx="10689815" cy="478764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Bot </a:t>
            </a:r>
            <a:r>
              <a:rPr lang="es-CO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resuelve fácilmente el problema </a:t>
            </a: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 usuario con un mínimo de pasos?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Bot resuelve el problema del usuario </a:t>
            </a:r>
            <a:r>
              <a:rPr lang="es-CO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mucho mejor/más fácil/ más rápido </a:t>
            </a: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alguna otra experiencia alternativa?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Bot </a:t>
            </a:r>
            <a:r>
              <a:rPr lang="es-CO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 en las plataformas </a:t>
            </a: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le interesan al usuario?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</a:t>
            </a:r>
            <a:r>
              <a:rPr lang="es-CO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Descubrible</a:t>
            </a: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usuarios saben </a:t>
            </a:r>
            <a:r>
              <a:rPr lang="es-CO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forma natural </a:t>
            </a: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es lo que deben hacer cuando lo usan?</a:t>
            </a:r>
          </a:p>
        </p:txBody>
      </p:sp>
    </p:spTree>
    <p:extLst>
      <p:ext uri="{BB962C8B-B14F-4D97-AF65-F5344CB8AC3E}">
        <p14:creationId xmlns:p14="http://schemas.microsoft.com/office/powerpoint/2010/main" val="391341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031359" y="660881"/>
            <a:ext cx="4890977" cy="54010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mtClean="0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Language Understanding Intelligent Service (LUIS) </a:t>
            </a:r>
            <a:r>
              <a:rPr lang="en-US" smtClean="0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https://www.luis.ai</a:t>
            </a:r>
            <a:r>
              <a:rPr lang="en-US" smtClean="0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mtClean="0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Text Analytics API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Sentimientos, frases clave, temas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mtClean="0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Bing Spell Check API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Ortografía</a:t>
            </a:r>
            <a:endParaRPr lang="en-US" smtClean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nombres, marcas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slang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Linguistic Analysis API 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procesamiento de texto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Análisis de estructura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mtClean="0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Web Language Model (WebLM) API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Conteo de palabras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Predicción de texto</a:t>
            </a:r>
            <a:endParaRPr lang="en-U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6629401" y="2343150"/>
            <a:ext cx="45769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 smtClean="0"/>
              <a:t>Herramientas para </a:t>
            </a:r>
          </a:p>
          <a:p>
            <a:r>
              <a:rPr lang="es-CO" sz="4400" dirty="0"/>
              <a:t>e</a:t>
            </a:r>
            <a:r>
              <a:rPr lang="es-CO" sz="4400" dirty="0" smtClean="0"/>
              <a:t>ntender lenguaje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404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5270" y="21659"/>
            <a:ext cx="10131425" cy="1456267"/>
          </a:xfrm>
        </p:spPr>
        <p:txBody>
          <a:bodyPr/>
          <a:lstStyle/>
          <a:p>
            <a:r>
              <a:rPr lang="es-CO" dirty="0" smtClean="0"/>
              <a:t>Extracción de conocimiento</a:t>
            </a:r>
            <a:endParaRPr lang="es-C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5270" y="1477926"/>
            <a:ext cx="4937335" cy="48909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O" b="1" dirty="0" err="1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Entity</a:t>
            </a:r>
            <a:r>
              <a:rPr lang="es-CO" b="1" dirty="0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CO" b="1" dirty="0" err="1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Linking</a:t>
            </a:r>
            <a:r>
              <a:rPr lang="es-CO" b="1" dirty="0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CO" b="1" dirty="0" err="1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Intelligence</a:t>
            </a:r>
            <a:r>
              <a:rPr lang="es-CO" b="1" dirty="0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 Service</a:t>
            </a:r>
          </a:p>
          <a:p>
            <a:pPr marL="346075" lvl="1" indent="-112713">
              <a:buFont typeface="Arial" panose="020B0604020202020204" pitchFamily="34" charset="0"/>
              <a:buChar char="•"/>
            </a:pPr>
            <a:r>
              <a:rPr lang="es-CO" dirty="0">
                <a:ln w="3175" cmpd="sng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Entiende El Texto</a:t>
            </a:r>
          </a:p>
          <a:p>
            <a:pPr marL="346075" lvl="1" indent="-112713">
              <a:buFont typeface="Arial" panose="020B0604020202020204" pitchFamily="34" charset="0"/>
              <a:buChar char="•"/>
            </a:pPr>
            <a:r>
              <a:rPr lang="es-CO" dirty="0">
                <a:ln w="3175" cmpd="sng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Diferencia Cuando una palabra es usada para diferentes cosas y crea Entidades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b="1" dirty="0" err="1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Knowledge</a:t>
            </a:r>
            <a:r>
              <a:rPr lang="es-CO" b="1" dirty="0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CO" b="1" dirty="0" err="1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Exploration</a:t>
            </a:r>
            <a:r>
              <a:rPr lang="es-CO" b="1" dirty="0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 Service</a:t>
            </a:r>
          </a:p>
          <a:p>
            <a:pPr marL="346075" lvl="1" indent="-112713">
              <a:buFont typeface="Arial" panose="020B0604020202020204" pitchFamily="34" charset="0"/>
              <a:buChar char="•"/>
            </a:pPr>
            <a:r>
              <a:rPr lang="es-CO" dirty="0">
                <a:ln w="3175" cmpd="sng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Análisis De </a:t>
            </a:r>
            <a:r>
              <a:rPr lang="es-CO" dirty="0" err="1">
                <a:ln w="3175" cmpd="sng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Querys</a:t>
            </a:r>
            <a:endParaRPr lang="es-CO" dirty="0">
              <a:ln w="3175" cmpd="sng">
                <a:noFill/>
              </a:ln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6075" lvl="1" indent="-112713">
              <a:buFont typeface="Arial" panose="020B0604020202020204" pitchFamily="34" charset="0"/>
              <a:buChar char="•"/>
            </a:pPr>
            <a:r>
              <a:rPr lang="es-CO" dirty="0">
                <a:ln w="3175" cmpd="sng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Autocompletado De </a:t>
            </a:r>
            <a:r>
              <a:rPr lang="es-CO" dirty="0" err="1">
                <a:ln w="3175" cmpd="sng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Querys</a:t>
            </a:r>
            <a:endParaRPr lang="es-CO" dirty="0">
              <a:ln w="3175" cmpd="sng">
                <a:noFill/>
              </a:ln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6075" lvl="1" indent="-112713">
              <a:buFont typeface="Arial" panose="020B0604020202020204" pitchFamily="34" charset="0"/>
              <a:buChar char="•"/>
            </a:pPr>
            <a:r>
              <a:rPr lang="es-CO" dirty="0">
                <a:ln w="3175" cmpd="sng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Predictivo</a:t>
            </a:r>
          </a:p>
          <a:p>
            <a:pPr marL="346075" lvl="1" indent="-112713">
              <a:buFont typeface="Arial" panose="020B0604020202020204" pitchFamily="34" charset="0"/>
              <a:buChar char="•"/>
            </a:pPr>
            <a:r>
              <a:rPr lang="es-CO" dirty="0">
                <a:ln w="3175" cmpd="sng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Sugerencias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b="1" dirty="0" err="1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Recommendations</a:t>
            </a:r>
            <a:r>
              <a:rPr lang="es-CO" b="1" dirty="0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 Api</a:t>
            </a:r>
          </a:p>
          <a:p>
            <a:pPr marL="548640" lvl="1" indent="-91440"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s-CO" dirty="0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Cosas Compradas Frecuentemente</a:t>
            </a:r>
          </a:p>
          <a:p>
            <a:pPr marL="548640" lvl="1" indent="-91440"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s-CO" dirty="0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Requiere Un Modelo Entrenado</a:t>
            </a:r>
          </a:p>
          <a:p>
            <a:pPr marL="548640" lvl="1" indent="-91440">
              <a:spcBef>
                <a:spcPts val="1300"/>
              </a:spcBef>
              <a:buFont typeface="Arial" panose="020B0604020202020204" pitchFamily="34" charset="0"/>
              <a:buChar char="•"/>
            </a:pPr>
            <a:endParaRPr lang="es-CO" dirty="0">
              <a:ln w="3175" cmpd="sng">
                <a:noFill/>
              </a:ln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6075" lvl="1" indent="-112713">
              <a:buFont typeface="Arial" panose="020B0604020202020204" pitchFamily="34" charset="0"/>
              <a:buChar char="•"/>
            </a:pPr>
            <a:endParaRPr lang="es-CO" dirty="0">
              <a:ln w="3175" cmpd="sng">
                <a:noFill/>
              </a:ln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22605" y="2392326"/>
            <a:ext cx="6159795" cy="27219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91440" indent="-91440" defTabSz="914400">
              <a:lnSpc>
                <a:spcPct val="95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s-CO" sz="2400" dirty="0" err="1">
                <a:ln w="3175" cmpd="sng">
                  <a:noFill/>
                </a:ln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Academic</a:t>
            </a:r>
            <a:r>
              <a:rPr lang="es-CO" sz="2400" dirty="0">
                <a:ln w="3175" cmpd="sng">
                  <a:noFill/>
                </a:ln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CO" sz="2400" dirty="0" err="1">
                <a:ln w="3175" cmpd="sng">
                  <a:noFill/>
                </a:ln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Knowledge</a:t>
            </a:r>
            <a:r>
              <a:rPr lang="es-CO" sz="2400" dirty="0">
                <a:ln w="3175" cmpd="sng">
                  <a:noFill/>
                </a:ln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API </a:t>
            </a:r>
          </a:p>
          <a:p>
            <a:pPr marL="548640" lvl="1" indent="-91440" defTabSz="914400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s-CO" sz="2400" dirty="0" err="1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Papers</a:t>
            </a:r>
            <a:r>
              <a:rPr lang="es-CO" sz="2400" dirty="0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 de investigaciones basado en solicitudes</a:t>
            </a:r>
          </a:p>
          <a:p>
            <a:pPr marL="548640" lvl="1" indent="-91440" defTabSz="914400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s-CO" sz="2400" dirty="0" err="1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Topic</a:t>
            </a:r>
            <a:r>
              <a:rPr lang="es-CO" sz="2400" dirty="0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s-CO" sz="2400" dirty="0" err="1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professor</a:t>
            </a:r>
            <a:r>
              <a:rPr lang="es-CO" sz="2400" dirty="0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s-CO" sz="2400" dirty="0" err="1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university</a:t>
            </a:r>
            <a:r>
              <a:rPr lang="es-CO" sz="2400" dirty="0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s-CO" sz="2400" dirty="0" err="1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kowledge</a:t>
            </a:r>
            <a:endParaRPr lang="es-CO" sz="2400" dirty="0">
              <a:ln w="3175" cmpd="sng">
                <a:noFill/>
              </a:ln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" indent="-91440" defTabSz="914400">
              <a:lnSpc>
                <a:spcPct val="95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s-CO" sz="2400" dirty="0">
                <a:ln w="3175" cmpd="sng">
                  <a:noFill/>
                </a:ln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CO" sz="2400" dirty="0" err="1">
                <a:ln w="3175" cmpd="sng">
                  <a:noFill/>
                </a:ln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QnA</a:t>
            </a:r>
            <a:r>
              <a:rPr lang="es-CO" sz="2400" dirty="0">
                <a:ln w="3175" cmpd="sng">
                  <a:noFill/>
                </a:ln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CO" sz="2400" dirty="0" err="1">
                <a:ln w="3175" cmpd="sng">
                  <a:noFill/>
                </a:ln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Maker</a:t>
            </a:r>
            <a:endParaRPr lang="es-CO" sz="2400" dirty="0">
              <a:ln w="3175" cmpd="sng">
                <a:noFill/>
              </a:ln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48640" lvl="1" indent="-91440" defTabSz="914400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s-CO" sz="2400" dirty="0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Basado en preguntas mas frecuentes</a:t>
            </a:r>
          </a:p>
          <a:p>
            <a:pPr marL="548640" lvl="1" indent="-91440" defTabSz="914400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s-CO" sz="2400" dirty="0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Automatiza la creación de </a:t>
            </a:r>
            <a:r>
              <a:rPr lang="es-CO" sz="2400" dirty="0" err="1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bots</a:t>
            </a:r>
            <a:r>
              <a:rPr lang="es-CO" sz="2400" dirty="0">
                <a:ln w="3175" cmpd="sng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 para ese tipo de escenarios</a:t>
            </a:r>
          </a:p>
        </p:txBody>
      </p:sp>
    </p:spTree>
    <p:extLst>
      <p:ext uri="{BB962C8B-B14F-4D97-AF65-F5344CB8AC3E}">
        <p14:creationId xmlns:p14="http://schemas.microsoft.com/office/powerpoint/2010/main" val="18004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Reconocimiento de la voz (</a:t>
            </a:r>
            <a:r>
              <a:rPr lang="es-CO" dirty="0" err="1" smtClean="0"/>
              <a:t>Speech</a:t>
            </a:r>
            <a:r>
              <a:rPr lang="es-CO" dirty="0" smtClean="0"/>
              <a:t> </a:t>
            </a:r>
            <a:r>
              <a:rPr lang="es-CO" dirty="0" err="1" smtClean="0"/>
              <a:t>recognition</a:t>
            </a:r>
            <a:r>
              <a:rPr lang="es-CO" dirty="0" smtClean="0"/>
              <a:t>)</a:t>
            </a:r>
            <a:endParaRPr lang="es-CO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2499" y="2065867"/>
            <a:ext cx="6789044" cy="3766185"/>
          </a:xfrm>
        </p:spPr>
        <p:txBody>
          <a:bodyPr>
            <a:normAutofit/>
          </a:bodyPr>
          <a:lstStyle/>
          <a:p>
            <a:r>
              <a:rPr lang="en-US" dirty="0"/>
              <a:t>Speaker </a:t>
            </a:r>
            <a:r>
              <a:rPr lang="en-US" dirty="0" err="1"/>
              <a:t>recognizement</a:t>
            </a:r>
            <a:endParaRPr lang="en-US" dirty="0"/>
          </a:p>
          <a:p>
            <a:r>
              <a:rPr lang="en-US" dirty="0" smtClean="0"/>
              <a:t>Speech </a:t>
            </a:r>
            <a:r>
              <a:rPr lang="en-US" dirty="0"/>
              <a:t>to text</a:t>
            </a:r>
          </a:p>
          <a:p>
            <a:r>
              <a:rPr lang="en-US" dirty="0" smtClean="0"/>
              <a:t>Text </a:t>
            </a:r>
            <a:r>
              <a:rPr lang="en-US" dirty="0"/>
              <a:t>to speech</a:t>
            </a:r>
          </a:p>
          <a:p>
            <a:endParaRPr lang="en-US" dirty="0"/>
          </a:p>
          <a:p>
            <a:r>
              <a:rPr lang="es-CO" dirty="0">
                <a:hlinkClick r:id="rId2"/>
              </a:rPr>
              <a:t>https://azure.microsoft.com/en-us/services/cognitive-services/speech/</a:t>
            </a:r>
            <a:r>
              <a:rPr lang="es-CO" dirty="0"/>
              <a:t> </a:t>
            </a:r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8118" r="27453"/>
          <a:stretch/>
        </p:blipFill>
        <p:spPr>
          <a:xfrm>
            <a:off x="8191132" y="1802100"/>
            <a:ext cx="3383936" cy="344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LO QUE SE Hemos ESCUCHADO</a:t>
            </a:r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1" y="2473147"/>
            <a:ext cx="9904862" cy="346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1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Imágenes y video</a:t>
            </a:r>
            <a:endParaRPr lang="es-C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6656" y="2541181"/>
            <a:ext cx="5160618" cy="3236684"/>
          </a:xfrm>
        </p:spPr>
        <p:txBody>
          <a:bodyPr>
            <a:normAutofit/>
          </a:bodyPr>
          <a:lstStyle/>
          <a:p>
            <a:r>
              <a:rPr lang="es-CO" dirty="0" err="1"/>
              <a:t>Face</a:t>
            </a:r>
            <a:endParaRPr lang="es-CO" dirty="0"/>
          </a:p>
          <a:p>
            <a:r>
              <a:rPr lang="es-CO" dirty="0" err="1"/>
              <a:t>Emotion</a:t>
            </a:r>
            <a:endParaRPr lang="es-CO" dirty="0"/>
          </a:p>
          <a:p>
            <a:r>
              <a:rPr lang="es-CO" dirty="0"/>
              <a:t>Video</a:t>
            </a:r>
          </a:p>
          <a:p>
            <a:r>
              <a:rPr lang="es-CO" dirty="0" err="1"/>
              <a:t>Computer</a:t>
            </a:r>
            <a:r>
              <a:rPr lang="es-CO" dirty="0"/>
              <a:t> </a:t>
            </a:r>
            <a:r>
              <a:rPr lang="es-CO" dirty="0" err="1"/>
              <a:t>Vision</a:t>
            </a:r>
            <a:endParaRPr lang="es-CO" dirty="0"/>
          </a:p>
          <a:p>
            <a:r>
              <a:rPr lang="es-CO" dirty="0">
                <a:hlinkClick r:id="rId2"/>
              </a:rPr>
              <a:t>https://azure.microsoft.com/en-us/services/cognitive-services/</a:t>
            </a:r>
            <a:r>
              <a:rPr lang="es-CO" dirty="0"/>
              <a:t> </a:t>
            </a:r>
          </a:p>
        </p:txBody>
      </p:sp>
      <p:pic>
        <p:nvPicPr>
          <p:cNvPr id="5" name="Graphic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690729" y="2541181"/>
            <a:ext cx="6082077" cy="212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785812"/>
            <a:ext cx="11268073" cy="550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Qué es un bot?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353730"/>
            <a:ext cx="3064011" cy="204085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083" y="2348047"/>
            <a:ext cx="2241573" cy="204653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928" y="2353730"/>
            <a:ext cx="3411822" cy="20408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045" y="4823063"/>
            <a:ext cx="3061648" cy="191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5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Específicamente</a:t>
            </a:r>
            <a:endParaRPr lang="es-CO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44" y="2141538"/>
            <a:ext cx="9159936" cy="3649662"/>
          </a:xfrm>
        </p:spPr>
      </p:pic>
    </p:spTree>
    <p:extLst>
      <p:ext uri="{BB962C8B-B14F-4D97-AF65-F5344CB8AC3E}">
        <p14:creationId xmlns:p14="http://schemas.microsoft.com/office/powerpoint/2010/main" val="36073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P</a:t>
            </a:r>
            <a:r>
              <a:rPr lang="es-CO" dirty="0" smtClean="0"/>
              <a:t>rocesamiento de </a:t>
            </a:r>
            <a:r>
              <a:rPr lang="es-CO" b="1" dirty="0" smtClean="0"/>
              <a:t>L</a:t>
            </a:r>
            <a:r>
              <a:rPr lang="es-CO" dirty="0" smtClean="0"/>
              <a:t>enguaje </a:t>
            </a:r>
            <a:r>
              <a:rPr lang="es-CO" b="1" dirty="0" smtClean="0"/>
              <a:t>N</a:t>
            </a:r>
            <a:r>
              <a:rPr lang="es-CO" dirty="0" smtClean="0"/>
              <a:t>atural</a:t>
            </a:r>
            <a:endParaRPr lang="es-CO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06" y="2065867"/>
            <a:ext cx="6152226" cy="4242059"/>
          </a:xfrm>
        </p:spPr>
      </p:pic>
      <p:sp>
        <p:nvSpPr>
          <p:cNvPr id="7" name="CuadroTexto 6"/>
          <p:cNvSpPr txBox="1"/>
          <p:nvPr/>
        </p:nvSpPr>
        <p:spPr>
          <a:xfrm>
            <a:off x="7302422" y="2202054"/>
            <a:ext cx="45264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Combinación de:</a:t>
            </a:r>
          </a:p>
          <a:p>
            <a:pPr marL="285750" indent="-285750">
              <a:buFontTx/>
              <a:buChar char="-"/>
            </a:pPr>
            <a:r>
              <a:rPr lang="es-CO" dirty="0" smtClean="0"/>
              <a:t>Inteligencia Artificial</a:t>
            </a:r>
          </a:p>
          <a:p>
            <a:pPr marL="285750" indent="-285750">
              <a:buFontTx/>
              <a:buChar char="-"/>
            </a:pPr>
            <a:r>
              <a:rPr lang="es-CO" dirty="0" smtClean="0"/>
              <a:t>Aprendizaje Automático</a:t>
            </a:r>
          </a:p>
          <a:p>
            <a:pPr marL="285750" indent="-285750">
              <a:buFontTx/>
              <a:buChar char="-"/>
            </a:pPr>
            <a:r>
              <a:rPr lang="es-CO" dirty="0" smtClean="0"/>
              <a:t>Inferencia estadística</a:t>
            </a:r>
          </a:p>
          <a:p>
            <a:endParaRPr lang="es-CO" dirty="0"/>
          </a:p>
          <a:p>
            <a:r>
              <a:rPr lang="es-CO" dirty="0" smtClean="0"/>
              <a:t>Con la Lingüística aplicada</a:t>
            </a:r>
          </a:p>
          <a:p>
            <a:endParaRPr lang="es-CO" dirty="0"/>
          </a:p>
          <a:p>
            <a:r>
              <a:rPr lang="es-CO" dirty="0" smtClean="0"/>
              <a:t>Con el fin de hacer posible la comprensión del lenguaje “Humano” por una máquina.</a:t>
            </a:r>
          </a:p>
          <a:p>
            <a:endParaRPr lang="es-CO" dirty="0"/>
          </a:p>
          <a:p>
            <a:r>
              <a:rPr lang="es-CO" dirty="0" smtClean="0"/>
              <a:t>Chatbots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728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Buenas noticias!!!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La construcción de </a:t>
            </a:r>
            <a:r>
              <a:rPr lang="es-CO" dirty="0" err="1" smtClean="0"/>
              <a:t>bot’s</a:t>
            </a:r>
            <a:r>
              <a:rPr lang="es-CO" dirty="0" smtClean="0"/>
              <a:t> puede resultar más fácil de lo que se piensa…</a:t>
            </a:r>
          </a:p>
          <a:p>
            <a:r>
              <a:rPr lang="es-CO" dirty="0" smtClean="0"/>
              <a:t>No necesitamos tener </a:t>
            </a:r>
            <a:r>
              <a:rPr lang="es-CO" dirty="0" err="1" smtClean="0"/>
              <a:t>super</a:t>
            </a:r>
            <a:r>
              <a:rPr lang="es-CO" dirty="0" smtClean="0"/>
              <a:t> máquinas para entrenamiento de redes neuronales</a:t>
            </a:r>
          </a:p>
          <a:p>
            <a:r>
              <a:rPr lang="es-CO" dirty="0" smtClean="0"/>
              <a:t>Existen muchas plataformas en donde se pueden crear </a:t>
            </a:r>
            <a:r>
              <a:rPr lang="es-CO" dirty="0" err="1" smtClean="0"/>
              <a:t>bot’s</a:t>
            </a:r>
            <a:r>
              <a:rPr lang="es-CO" dirty="0" smtClean="0"/>
              <a:t>, incluso algunas, sin escribir una línea de código, por ejemplo: </a:t>
            </a:r>
          </a:p>
          <a:p>
            <a:pPr lvl="1"/>
            <a:r>
              <a:rPr lang="es-CO" dirty="0" smtClean="0"/>
              <a:t>Api.ai</a:t>
            </a:r>
          </a:p>
          <a:p>
            <a:pPr lvl="1"/>
            <a:r>
              <a:rPr lang="es-CO" dirty="0" smtClean="0"/>
              <a:t>Motion.ai</a:t>
            </a:r>
          </a:p>
          <a:p>
            <a:pPr lvl="1"/>
            <a:r>
              <a:rPr lang="es-CO" dirty="0" smtClean="0"/>
              <a:t>Smooch.io</a:t>
            </a:r>
          </a:p>
          <a:p>
            <a:pPr lvl="1"/>
            <a:r>
              <a:rPr lang="es-CO" dirty="0" smtClean="0"/>
              <a:t>Gupshup.io</a:t>
            </a:r>
          </a:p>
          <a:p>
            <a:pPr lvl="1"/>
            <a:r>
              <a:rPr lang="es-CO" sz="2400" dirty="0" smtClean="0"/>
              <a:t>Bot Framework de Microsoft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9991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Plataformas conversacionales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847" y="2141537"/>
            <a:ext cx="5673697" cy="4500239"/>
          </a:xfrm>
        </p:spPr>
      </p:pic>
    </p:spTree>
    <p:extLst>
      <p:ext uri="{BB962C8B-B14F-4D97-AF65-F5344CB8AC3E}">
        <p14:creationId xmlns:p14="http://schemas.microsoft.com/office/powerpoint/2010/main" val="20406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Bot </a:t>
            </a:r>
            <a:r>
              <a:rPr lang="es-CO" dirty="0" err="1" smtClean="0"/>
              <a:t>framework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Bot </a:t>
            </a:r>
            <a:r>
              <a:rPr lang="es-CO" dirty="0" err="1" smtClean="0"/>
              <a:t>framework</a:t>
            </a:r>
            <a:r>
              <a:rPr lang="es-CO" dirty="0" smtClean="0"/>
              <a:t> es una plataforma para construir, conectar, testear y desplegar bots inteligentes.</a:t>
            </a:r>
          </a:p>
          <a:p>
            <a:r>
              <a:rPr lang="es-CO" dirty="0" smtClean="0"/>
              <a:t>Soporte para .NET, Node.js y REST</a:t>
            </a:r>
          </a:p>
          <a:p>
            <a:r>
              <a:rPr lang="es-CO" dirty="0" smtClean="0"/>
              <a:t>Con Bot </a:t>
            </a:r>
            <a:r>
              <a:rPr lang="es-CO" dirty="0" err="1" smtClean="0"/>
              <a:t>Builder</a:t>
            </a:r>
            <a:r>
              <a:rPr lang="es-CO" dirty="0" smtClean="0"/>
              <a:t> SDK se puede iniciar fácilmente la construcción de bots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27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</a:t>
            </a:r>
            <a:endParaRPr lang="es-CO" dirty="0"/>
          </a:p>
        </p:txBody>
      </p:sp>
      <p:pic>
        <p:nvPicPr>
          <p:cNvPr id="4" name="Graphic 10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4102" t="705" r="5076" b="-62"/>
          <a:stretch/>
        </p:blipFill>
        <p:spPr>
          <a:xfrm>
            <a:off x="685801" y="2827339"/>
            <a:ext cx="4834227" cy="1944687"/>
          </a:xfrm>
          <a:custGeom>
            <a:avLst/>
            <a:gdLst>
              <a:gd name="connsiteX0" fmla="*/ 409034 w 3152439"/>
              <a:gd name="connsiteY0" fmla="*/ 0 h 3448851"/>
              <a:gd name="connsiteX1" fmla="*/ 3152439 w 3152439"/>
              <a:gd name="connsiteY1" fmla="*/ 0 h 3448851"/>
              <a:gd name="connsiteX2" fmla="*/ 3152439 w 3152439"/>
              <a:gd name="connsiteY2" fmla="*/ 3032147 h 3448851"/>
              <a:gd name="connsiteX3" fmla="*/ 2735735 w 3152439"/>
              <a:gd name="connsiteY3" fmla="*/ 3448851 h 3448851"/>
              <a:gd name="connsiteX4" fmla="*/ 0 w 3152439"/>
              <a:gd name="connsiteY4" fmla="*/ 3448851 h 3448851"/>
              <a:gd name="connsiteX5" fmla="*/ 0 w 3152439"/>
              <a:gd name="connsiteY5" fmla="*/ 409034 h 344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2439" h="3448851">
                <a:moveTo>
                  <a:pt x="409034" y="0"/>
                </a:moveTo>
                <a:lnTo>
                  <a:pt x="3152439" y="0"/>
                </a:lnTo>
                <a:lnTo>
                  <a:pt x="3152439" y="3032147"/>
                </a:lnTo>
                <a:lnTo>
                  <a:pt x="2735735" y="3448851"/>
                </a:lnTo>
                <a:lnTo>
                  <a:pt x="0" y="3448851"/>
                </a:lnTo>
                <a:lnTo>
                  <a:pt x="0" y="409034"/>
                </a:lnTo>
                <a:close/>
              </a:path>
            </a:pathLst>
          </a:cu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01771C11-26D7-4E67-A324-D7827AC1EA49}"/>
              </a:ext>
            </a:extLst>
          </p:cNvPr>
          <p:cNvSpPr txBox="1">
            <a:spLocks/>
          </p:cNvSpPr>
          <p:nvPr/>
        </p:nvSpPr>
        <p:spPr>
          <a:xfrm>
            <a:off x="6104996" y="866366"/>
            <a:ext cx="5753629" cy="4927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s-CO" sz="2400" dirty="0" smtClean="0"/>
              <a:t>Ayudar a los desarrolladores a resolver los problemas más comunes que van a encontrar al escribir un Bot.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CO" sz="2400" dirty="0" smtClean="0"/>
              <a:t>mecanismo básico de I/O 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CO" sz="2400" dirty="0" smtClean="0"/>
              <a:t>habilidades de diálogo, multilenguaje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CO" sz="2400" dirty="0" smtClean="0"/>
              <a:t>capacidad de respuesta y escalabilidad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CO" sz="2400" dirty="0" smtClean="0"/>
              <a:t>conectar a los usuarios en cualquier plataforma conversacional en el idioma de su elección.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77155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TM02900743[[fn=Orgánico]]</Template>
  <TotalTime>3258</TotalTime>
  <Words>693</Words>
  <Application>Microsoft Office PowerPoint</Application>
  <PresentationFormat>Panorámica</PresentationFormat>
  <Paragraphs>121</Paragraphs>
  <Slides>21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Segoe UI Light</vt:lpstr>
      <vt:lpstr>Verdana</vt:lpstr>
      <vt:lpstr>Wingdings 2</vt:lpstr>
      <vt:lpstr>HDOfficeLightV0</vt:lpstr>
      <vt:lpstr>Celestial</vt:lpstr>
      <vt:lpstr>BOTS</vt:lpstr>
      <vt:lpstr>LO QUE SE Hemos ESCUCHADO</vt:lpstr>
      <vt:lpstr>Qué es un bot?</vt:lpstr>
      <vt:lpstr>Específicamente</vt:lpstr>
      <vt:lpstr>Procesamiento de Lenguaje Natural</vt:lpstr>
      <vt:lpstr>Buenas noticias!!!</vt:lpstr>
      <vt:lpstr>Plataformas conversacionales</vt:lpstr>
      <vt:lpstr>Bot framework</vt:lpstr>
      <vt:lpstr>objetivo</vt:lpstr>
      <vt:lpstr>Bot builder skd</vt:lpstr>
      <vt:lpstr>Presentación de PowerPoint</vt:lpstr>
      <vt:lpstr>Presentación de PowerPoint</vt:lpstr>
      <vt:lpstr>Presentación de PowerPoint</vt:lpstr>
      <vt:lpstr>Presentación de PowerPoint</vt:lpstr>
      <vt:lpstr>Lo que no garantiza el éxito de un bot</vt:lpstr>
      <vt:lpstr>Factores para tener un bot exitoso</vt:lpstr>
      <vt:lpstr>Presentación de PowerPoint</vt:lpstr>
      <vt:lpstr>Extracción de conocimiento</vt:lpstr>
      <vt:lpstr>Reconocimiento de la voz (Speech recognition)</vt:lpstr>
      <vt:lpstr>Imágenes y video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BOTS</dc:title>
  <dc:creator>Manuel Alberto Arango Argoty</dc:creator>
  <cp:lastModifiedBy>Usuario</cp:lastModifiedBy>
  <cp:revision>40</cp:revision>
  <dcterms:created xsi:type="dcterms:W3CDTF">2017-07-30T02:26:59Z</dcterms:created>
  <dcterms:modified xsi:type="dcterms:W3CDTF">2017-08-02T21:51:10Z</dcterms:modified>
</cp:coreProperties>
</file>