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ier Linares Garcia" initials="jLG" lastIdx="2" clrIdx="0">
    <p:extLst>
      <p:ext uri="{19B8F6BF-5375-455C-9EA6-DF929625EA0E}">
        <p15:presenceInfo xmlns:p15="http://schemas.microsoft.com/office/powerpoint/2012/main" userId="3dd03a7b7c9df5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016" autoAdjust="0"/>
  </p:normalViewPr>
  <p:slideViewPr>
    <p:cSldViewPr snapToGrid="0">
      <p:cViewPr varScale="1">
        <p:scale>
          <a:sx n="43" d="100"/>
          <a:sy n="43" d="100"/>
        </p:scale>
        <p:origin x="156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898F7-BF6F-467C-93B7-F3939555A7A6}" type="datetimeFigureOut">
              <a:rPr lang="es-CO" smtClean="0"/>
              <a:t>19/07/2017</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95257-278E-449A-B2FA-B2687F770724}" type="slidenum">
              <a:rPr lang="es-CO" smtClean="0"/>
              <a:t>‹Nº›</a:t>
            </a:fld>
            <a:endParaRPr lang="es-CO"/>
          </a:p>
        </p:txBody>
      </p:sp>
    </p:spTree>
    <p:extLst>
      <p:ext uri="{BB962C8B-B14F-4D97-AF65-F5344CB8AC3E}">
        <p14:creationId xmlns:p14="http://schemas.microsoft.com/office/powerpoint/2010/main" val="156417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Algo</a:t>
            </a:r>
            <a:r>
              <a:rPr lang="es-CO" baseline="0" dirty="0" smtClean="0"/>
              <a:t> que les sorprenderá (a muchos) es que este patrón es la clave del patrón de arquitectura Modelo Vista Controlador</a:t>
            </a:r>
            <a:endParaRPr lang="es-CO" dirty="0"/>
          </a:p>
        </p:txBody>
      </p:sp>
      <p:sp>
        <p:nvSpPr>
          <p:cNvPr id="4" name="Marcador de número de diapositiva 3"/>
          <p:cNvSpPr>
            <a:spLocks noGrp="1"/>
          </p:cNvSpPr>
          <p:nvPr>
            <p:ph type="sldNum" sz="quarter" idx="10"/>
          </p:nvPr>
        </p:nvSpPr>
        <p:spPr/>
        <p:txBody>
          <a:bodyPr/>
          <a:lstStyle/>
          <a:p>
            <a:fld id="{24C95257-278E-449A-B2FA-B2687F770724}" type="slidenum">
              <a:rPr lang="es-CO" smtClean="0"/>
              <a:t>2</a:t>
            </a:fld>
            <a:endParaRPr lang="es-CO"/>
          </a:p>
        </p:txBody>
      </p:sp>
    </p:spTree>
    <p:extLst>
      <p:ext uri="{BB962C8B-B14F-4D97-AF65-F5344CB8AC3E}">
        <p14:creationId xmlns:p14="http://schemas.microsoft.com/office/powerpoint/2010/main" val="121945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1" i="0" kern="1200" dirty="0" smtClean="0">
                <a:solidFill>
                  <a:schemeClr val="tx1"/>
                </a:solidFill>
                <a:effectLst/>
                <a:latin typeface="+mn-lt"/>
                <a:ea typeface="+mn-ea"/>
                <a:cs typeface="+mn-cs"/>
              </a:rPr>
              <a:t>Sujeto (</a:t>
            </a:r>
            <a:r>
              <a:rPr lang="es-CO" sz="1200" b="1" i="0" kern="1200" dirty="0" err="1" smtClean="0">
                <a:solidFill>
                  <a:schemeClr val="tx1"/>
                </a:solidFill>
                <a:effectLst/>
                <a:latin typeface="+mn-lt"/>
                <a:ea typeface="+mn-ea"/>
                <a:cs typeface="+mn-cs"/>
              </a:rPr>
              <a:t>Subject</a:t>
            </a:r>
            <a:r>
              <a:rPr lang="es-CO" sz="1200" b="1" i="0" kern="1200" dirty="0" smtClean="0">
                <a:solidFill>
                  <a:schemeClr val="tx1"/>
                </a:solidFill>
                <a:effectLst/>
                <a:latin typeface="+mn-lt"/>
                <a:ea typeface="+mn-ea"/>
                <a:cs typeface="+mn-cs"/>
              </a:rPr>
              <a:t>):</a:t>
            </a:r>
            <a:endParaRPr lang="es-CO" sz="1200" b="0" i="0" kern="1200" dirty="0" smtClean="0">
              <a:solidFill>
                <a:schemeClr val="tx1"/>
              </a:solidFill>
              <a:effectLst/>
              <a:latin typeface="+mn-lt"/>
              <a:ea typeface="+mn-ea"/>
              <a:cs typeface="+mn-cs"/>
            </a:endParaRPr>
          </a:p>
          <a:p>
            <a:r>
              <a:rPr lang="es-CO" dirty="0" smtClean="0"/>
              <a:t>El sujeto proporciona una interfaz para agregar (</a:t>
            </a:r>
            <a:r>
              <a:rPr lang="es-CO" dirty="0" err="1" smtClean="0"/>
              <a:t>attach</a:t>
            </a:r>
            <a:r>
              <a:rPr lang="es-CO" dirty="0" smtClean="0"/>
              <a:t>) y eliminar (</a:t>
            </a:r>
            <a:r>
              <a:rPr lang="es-CO" dirty="0" err="1" smtClean="0"/>
              <a:t>detach</a:t>
            </a:r>
            <a:r>
              <a:rPr lang="es-CO" dirty="0" smtClean="0"/>
              <a:t>) observadores. El Sujeto conoce a todos sus observadores.</a:t>
            </a:r>
          </a:p>
          <a:p>
            <a:r>
              <a:rPr lang="es-CO" sz="1200" b="1" i="0" kern="1200" dirty="0" smtClean="0">
                <a:solidFill>
                  <a:schemeClr val="tx1"/>
                </a:solidFill>
                <a:effectLst/>
                <a:latin typeface="+mn-lt"/>
                <a:ea typeface="+mn-ea"/>
                <a:cs typeface="+mn-cs"/>
              </a:rPr>
              <a:t>Observador (</a:t>
            </a:r>
            <a:r>
              <a:rPr lang="es-CO" sz="1200" b="1" i="0" kern="1200" dirty="0" err="1" smtClean="0">
                <a:solidFill>
                  <a:schemeClr val="tx1"/>
                </a:solidFill>
                <a:effectLst/>
                <a:latin typeface="+mn-lt"/>
                <a:ea typeface="+mn-ea"/>
                <a:cs typeface="+mn-cs"/>
              </a:rPr>
              <a:t>Observer</a:t>
            </a:r>
            <a:r>
              <a:rPr lang="es-CO" sz="1200" b="1" i="0" kern="1200" dirty="0" smtClean="0">
                <a:solidFill>
                  <a:schemeClr val="tx1"/>
                </a:solidFill>
                <a:effectLst/>
                <a:latin typeface="+mn-lt"/>
                <a:ea typeface="+mn-ea"/>
                <a:cs typeface="+mn-cs"/>
              </a:rPr>
              <a:t>):</a:t>
            </a:r>
            <a:endParaRPr lang="es-CO" sz="1200" b="0" i="0" kern="1200" dirty="0" smtClean="0">
              <a:solidFill>
                <a:schemeClr val="tx1"/>
              </a:solidFill>
              <a:effectLst/>
              <a:latin typeface="+mn-lt"/>
              <a:ea typeface="+mn-ea"/>
              <a:cs typeface="+mn-cs"/>
            </a:endParaRPr>
          </a:p>
          <a:p>
            <a:r>
              <a:rPr lang="es-CO" dirty="0" smtClean="0"/>
              <a:t>Define el método que usa el sujeto para notificar cambios en su estado (</a:t>
            </a:r>
            <a:r>
              <a:rPr lang="es-CO" dirty="0" err="1" smtClean="0"/>
              <a:t>update</a:t>
            </a:r>
            <a:r>
              <a:rPr lang="es-CO" dirty="0" smtClean="0"/>
              <a:t>/</a:t>
            </a:r>
            <a:r>
              <a:rPr lang="es-CO" dirty="0" err="1" smtClean="0"/>
              <a:t>notify</a:t>
            </a:r>
            <a:r>
              <a:rPr lang="es-CO" dirty="0" smtClean="0"/>
              <a:t>).</a:t>
            </a:r>
          </a:p>
          <a:p>
            <a:r>
              <a:rPr lang="es-CO" sz="1200" b="1" i="0" kern="1200" dirty="0" smtClean="0">
                <a:solidFill>
                  <a:schemeClr val="tx1"/>
                </a:solidFill>
                <a:effectLst/>
                <a:latin typeface="+mn-lt"/>
                <a:ea typeface="+mn-ea"/>
                <a:cs typeface="+mn-cs"/>
              </a:rPr>
              <a:t>Sujeto Concreto (</a:t>
            </a:r>
            <a:r>
              <a:rPr lang="es-CO" sz="1200" b="1" i="0" kern="1200" dirty="0" err="1" smtClean="0">
                <a:solidFill>
                  <a:schemeClr val="tx1"/>
                </a:solidFill>
                <a:effectLst/>
                <a:latin typeface="+mn-lt"/>
                <a:ea typeface="+mn-ea"/>
                <a:cs typeface="+mn-cs"/>
              </a:rPr>
              <a:t>ConcreteSubject</a:t>
            </a:r>
            <a:r>
              <a:rPr lang="es-CO" sz="1200" b="1" i="0" kern="1200" dirty="0" smtClean="0">
                <a:solidFill>
                  <a:schemeClr val="tx1"/>
                </a:solidFill>
                <a:effectLst/>
                <a:latin typeface="+mn-lt"/>
                <a:ea typeface="+mn-ea"/>
                <a:cs typeface="+mn-cs"/>
              </a:rPr>
              <a:t>):</a:t>
            </a:r>
            <a:endParaRPr lang="es-CO" sz="1200" b="0" i="0" kern="1200" dirty="0" smtClean="0">
              <a:solidFill>
                <a:schemeClr val="tx1"/>
              </a:solidFill>
              <a:effectLst/>
              <a:latin typeface="+mn-lt"/>
              <a:ea typeface="+mn-ea"/>
              <a:cs typeface="+mn-cs"/>
            </a:endParaRPr>
          </a:p>
          <a:p>
            <a:r>
              <a:rPr lang="es-CO" dirty="0" smtClean="0"/>
              <a:t>Mantiene el estado de interés para los observadores concretos y los notifica cuando cambia su estado. No tienen porque ser elementos de la misma jerarquía.</a:t>
            </a:r>
          </a:p>
          <a:p>
            <a:r>
              <a:rPr lang="es-CO" sz="1200" b="1" i="0" kern="1200" dirty="0" smtClean="0">
                <a:solidFill>
                  <a:schemeClr val="tx1"/>
                </a:solidFill>
                <a:effectLst/>
                <a:latin typeface="+mn-lt"/>
                <a:ea typeface="+mn-ea"/>
                <a:cs typeface="+mn-cs"/>
              </a:rPr>
              <a:t>Observador Concreto (</a:t>
            </a:r>
            <a:r>
              <a:rPr lang="es-CO" sz="1200" b="1" i="0" kern="1200" dirty="0" err="1" smtClean="0">
                <a:solidFill>
                  <a:schemeClr val="tx1"/>
                </a:solidFill>
                <a:effectLst/>
                <a:latin typeface="+mn-lt"/>
                <a:ea typeface="+mn-ea"/>
                <a:cs typeface="+mn-cs"/>
              </a:rPr>
              <a:t>ConcreteObserver</a:t>
            </a:r>
            <a:r>
              <a:rPr lang="es-CO" sz="1200" b="1" i="0" kern="1200" dirty="0" smtClean="0">
                <a:solidFill>
                  <a:schemeClr val="tx1"/>
                </a:solidFill>
                <a:effectLst/>
                <a:latin typeface="+mn-lt"/>
                <a:ea typeface="+mn-ea"/>
                <a:cs typeface="+mn-cs"/>
              </a:rPr>
              <a:t>):</a:t>
            </a:r>
            <a:endParaRPr lang="es-CO" sz="1200" b="0" i="0" kern="1200" dirty="0" smtClean="0">
              <a:solidFill>
                <a:schemeClr val="tx1"/>
              </a:solidFill>
              <a:effectLst/>
              <a:latin typeface="+mn-lt"/>
              <a:ea typeface="+mn-ea"/>
              <a:cs typeface="+mn-cs"/>
            </a:endParaRPr>
          </a:p>
          <a:p>
            <a:r>
              <a:rPr lang="es-CO" dirty="0" smtClean="0"/>
              <a:t>Mantiene una referencia al sujeto concreto e implementa la interfaz de actualización, es decir, guardan la referencia del objeto que observan, así en caso de ser notificados de algún cambio, pueden preguntar sobre este cambio.</a:t>
            </a:r>
            <a:endParaRPr lang="es-CO" dirty="0"/>
          </a:p>
        </p:txBody>
      </p:sp>
      <p:sp>
        <p:nvSpPr>
          <p:cNvPr id="4" name="Marcador de número de diapositiva 3"/>
          <p:cNvSpPr>
            <a:spLocks noGrp="1"/>
          </p:cNvSpPr>
          <p:nvPr>
            <p:ph type="sldNum" sz="quarter" idx="10"/>
          </p:nvPr>
        </p:nvSpPr>
        <p:spPr/>
        <p:txBody>
          <a:bodyPr/>
          <a:lstStyle/>
          <a:p>
            <a:fld id="{24C95257-278E-449A-B2FA-B2687F770724}" type="slidenum">
              <a:rPr lang="es-CO" smtClean="0"/>
              <a:t>4</a:t>
            </a:fld>
            <a:endParaRPr lang="es-CO"/>
          </a:p>
        </p:txBody>
      </p:sp>
    </p:spTree>
    <p:extLst>
      <p:ext uri="{BB962C8B-B14F-4D97-AF65-F5344CB8AC3E}">
        <p14:creationId xmlns:p14="http://schemas.microsoft.com/office/powerpoint/2010/main" val="4200335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1" i="0" kern="1200" dirty="0" smtClean="0">
                <a:solidFill>
                  <a:schemeClr val="tx1"/>
                </a:solidFill>
                <a:effectLst/>
                <a:latin typeface="+mn-lt"/>
                <a:ea typeface="+mn-ea"/>
                <a:cs typeface="+mn-cs"/>
              </a:rPr>
              <a:t>Sujeto (</a:t>
            </a:r>
            <a:r>
              <a:rPr lang="es-CO" sz="1200" b="1" i="0" kern="1200" dirty="0" err="1" smtClean="0">
                <a:solidFill>
                  <a:schemeClr val="tx1"/>
                </a:solidFill>
                <a:effectLst/>
                <a:latin typeface="+mn-lt"/>
                <a:ea typeface="+mn-ea"/>
                <a:cs typeface="+mn-cs"/>
              </a:rPr>
              <a:t>Subject</a:t>
            </a:r>
            <a:r>
              <a:rPr lang="es-CO" sz="1200" b="1" i="0" kern="1200" dirty="0" smtClean="0">
                <a:solidFill>
                  <a:schemeClr val="tx1"/>
                </a:solidFill>
                <a:effectLst/>
                <a:latin typeface="+mn-lt"/>
                <a:ea typeface="+mn-ea"/>
                <a:cs typeface="+mn-cs"/>
              </a:rPr>
              <a:t>):</a:t>
            </a:r>
            <a:endParaRPr lang="es-CO" sz="1200" b="0" i="0" kern="1200" dirty="0" smtClean="0">
              <a:solidFill>
                <a:schemeClr val="tx1"/>
              </a:solidFill>
              <a:effectLst/>
              <a:latin typeface="+mn-lt"/>
              <a:ea typeface="+mn-ea"/>
              <a:cs typeface="+mn-cs"/>
            </a:endParaRPr>
          </a:p>
          <a:p>
            <a:r>
              <a:rPr lang="es-CO" dirty="0" smtClean="0"/>
              <a:t>El sujeto proporciona una interfaz para agregar (</a:t>
            </a:r>
            <a:r>
              <a:rPr lang="es-CO" dirty="0" err="1" smtClean="0"/>
              <a:t>attach</a:t>
            </a:r>
            <a:r>
              <a:rPr lang="es-CO" dirty="0" smtClean="0"/>
              <a:t>) y eliminar (</a:t>
            </a:r>
            <a:r>
              <a:rPr lang="es-CO" dirty="0" err="1" smtClean="0"/>
              <a:t>detach</a:t>
            </a:r>
            <a:r>
              <a:rPr lang="es-CO" dirty="0" smtClean="0"/>
              <a:t>) observadores. El Sujeto conoce a todos sus observadores.</a:t>
            </a:r>
          </a:p>
          <a:p>
            <a:r>
              <a:rPr lang="es-CO" sz="1200" b="1" i="0" kern="1200" dirty="0" smtClean="0">
                <a:solidFill>
                  <a:schemeClr val="tx1"/>
                </a:solidFill>
                <a:effectLst/>
                <a:latin typeface="+mn-lt"/>
                <a:ea typeface="+mn-ea"/>
                <a:cs typeface="+mn-cs"/>
              </a:rPr>
              <a:t>Observador (</a:t>
            </a:r>
            <a:r>
              <a:rPr lang="es-CO" sz="1200" b="1" i="0" kern="1200" dirty="0" err="1" smtClean="0">
                <a:solidFill>
                  <a:schemeClr val="tx1"/>
                </a:solidFill>
                <a:effectLst/>
                <a:latin typeface="+mn-lt"/>
                <a:ea typeface="+mn-ea"/>
                <a:cs typeface="+mn-cs"/>
              </a:rPr>
              <a:t>Observer</a:t>
            </a:r>
            <a:r>
              <a:rPr lang="es-CO" sz="1200" b="1" i="0" kern="1200" dirty="0" smtClean="0">
                <a:solidFill>
                  <a:schemeClr val="tx1"/>
                </a:solidFill>
                <a:effectLst/>
                <a:latin typeface="+mn-lt"/>
                <a:ea typeface="+mn-ea"/>
                <a:cs typeface="+mn-cs"/>
              </a:rPr>
              <a:t>):</a:t>
            </a:r>
            <a:endParaRPr lang="es-CO" sz="1200" b="0" i="0" kern="1200" dirty="0" smtClean="0">
              <a:solidFill>
                <a:schemeClr val="tx1"/>
              </a:solidFill>
              <a:effectLst/>
              <a:latin typeface="+mn-lt"/>
              <a:ea typeface="+mn-ea"/>
              <a:cs typeface="+mn-cs"/>
            </a:endParaRPr>
          </a:p>
          <a:p>
            <a:r>
              <a:rPr lang="es-CO" dirty="0" smtClean="0"/>
              <a:t>Define el método que usa el sujeto para notificar cambios en su estado (</a:t>
            </a:r>
            <a:r>
              <a:rPr lang="es-CO" dirty="0" err="1" smtClean="0"/>
              <a:t>update</a:t>
            </a:r>
            <a:r>
              <a:rPr lang="es-CO" dirty="0" smtClean="0"/>
              <a:t>/</a:t>
            </a:r>
            <a:r>
              <a:rPr lang="es-CO" dirty="0" err="1" smtClean="0"/>
              <a:t>notify</a:t>
            </a:r>
            <a:r>
              <a:rPr lang="es-CO" dirty="0" smtClean="0"/>
              <a:t>).</a:t>
            </a:r>
          </a:p>
          <a:p>
            <a:r>
              <a:rPr lang="es-CO" sz="1200" b="1" i="0" kern="1200" dirty="0" smtClean="0">
                <a:solidFill>
                  <a:schemeClr val="tx1"/>
                </a:solidFill>
                <a:effectLst/>
                <a:latin typeface="+mn-lt"/>
                <a:ea typeface="+mn-ea"/>
                <a:cs typeface="+mn-cs"/>
              </a:rPr>
              <a:t>Sujeto Concreto (</a:t>
            </a:r>
            <a:r>
              <a:rPr lang="es-CO" sz="1200" b="1" i="0" kern="1200" dirty="0" err="1" smtClean="0">
                <a:solidFill>
                  <a:schemeClr val="tx1"/>
                </a:solidFill>
                <a:effectLst/>
                <a:latin typeface="+mn-lt"/>
                <a:ea typeface="+mn-ea"/>
                <a:cs typeface="+mn-cs"/>
              </a:rPr>
              <a:t>ConcreteSubject</a:t>
            </a:r>
            <a:r>
              <a:rPr lang="es-CO" sz="1200" b="1" i="0" kern="1200" dirty="0" smtClean="0">
                <a:solidFill>
                  <a:schemeClr val="tx1"/>
                </a:solidFill>
                <a:effectLst/>
                <a:latin typeface="+mn-lt"/>
                <a:ea typeface="+mn-ea"/>
                <a:cs typeface="+mn-cs"/>
              </a:rPr>
              <a:t>):</a:t>
            </a:r>
            <a:endParaRPr lang="es-CO" sz="1200" b="0" i="0" kern="1200" dirty="0" smtClean="0">
              <a:solidFill>
                <a:schemeClr val="tx1"/>
              </a:solidFill>
              <a:effectLst/>
              <a:latin typeface="+mn-lt"/>
              <a:ea typeface="+mn-ea"/>
              <a:cs typeface="+mn-cs"/>
            </a:endParaRPr>
          </a:p>
          <a:p>
            <a:r>
              <a:rPr lang="es-CO" dirty="0" smtClean="0"/>
              <a:t>Mantiene el estado de interés para los observadores concretos y los notifica cuando cambia su estado. No tienen porque ser elementos de la misma jerarquía.</a:t>
            </a:r>
          </a:p>
          <a:p>
            <a:r>
              <a:rPr lang="es-CO" sz="1200" b="1" i="0" kern="1200" dirty="0" smtClean="0">
                <a:solidFill>
                  <a:schemeClr val="tx1"/>
                </a:solidFill>
                <a:effectLst/>
                <a:latin typeface="+mn-lt"/>
                <a:ea typeface="+mn-ea"/>
                <a:cs typeface="+mn-cs"/>
              </a:rPr>
              <a:t>Observador Concreto (</a:t>
            </a:r>
            <a:r>
              <a:rPr lang="es-CO" sz="1200" b="1" i="0" kern="1200" dirty="0" err="1" smtClean="0">
                <a:solidFill>
                  <a:schemeClr val="tx1"/>
                </a:solidFill>
                <a:effectLst/>
                <a:latin typeface="+mn-lt"/>
                <a:ea typeface="+mn-ea"/>
                <a:cs typeface="+mn-cs"/>
              </a:rPr>
              <a:t>ConcreteObserver</a:t>
            </a:r>
            <a:r>
              <a:rPr lang="es-CO" sz="1200" b="1" i="0" kern="1200" dirty="0" smtClean="0">
                <a:solidFill>
                  <a:schemeClr val="tx1"/>
                </a:solidFill>
                <a:effectLst/>
                <a:latin typeface="+mn-lt"/>
                <a:ea typeface="+mn-ea"/>
                <a:cs typeface="+mn-cs"/>
              </a:rPr>
              <a:t>):</a:t>
            </a:r>
            <a:endParaRPr lang="es-CO" sz="1200" b="0" i="0" kern="1200" dirty="0" smtClean="0">
              <a:solidFill>
                <a:schemeClr val="tx1"/>
              </a:solidFill>
              <a:effectLst/>
              <a:latin typeface="+mn-lt"/>
              <a:ea typeface="+mn-ea"/>
              <a:cs typeface="+mn-cs"/>
            </a:endParaRPr>
          </a:p>
          <a:p>
            <a:r>
              <a:rPr lang="es-CO" dirty="0" smtClean="0"/>
              <a:t>Mantiene una referencia al sujeto concreto e implementa la interfaz de actualización, es decir, guardan la referencia del objeto que observan, así en caso de ser notificados de algún cambio, pueden preguntar sobre este cambio.</a:t>
            </a:r>
            <a:endParaRPr lang="es-CO" dirty="0"/>
          </a:p>
        </p:txBody>
      </p:sp>
      <p:sp>
        <p:nvSpPr>
          <p:cNvPr id="4" name="Marcador de número de diapositiva 3"/>
          <p:cNvSpPr>
            <a:spLocks noGrp="1"/>
          </p:cNvSpPr>
          <p:nvPr>
            <p:ph type="sldNum" sz="quarter" idx="10"/>
          </p:nvPr>
        </p:nvSpPr>
        <p:spPr/>
        <p:txBody>
          <a:bodyPr/>
          <a:lstStyle/>
          <a:p>
            <a:fld id="{24C95257-278E-449A-B2FA-B2687F770724}" type="slidenum">
              <a:rPr lang="es-CO" smtClean="0"/>
              <a:t>7</a:t>
            </a:fld>
            <a:endParaRPr lang="es-CO"/>
          </a:p>
        </p:txBody>
      </p:sp>
    </p:spTree>
    <p:extLst>
      <p:ext uri="{BB962C8B-B14F-4D97-AF65-F5344CB8AC3E}">
        <p14:creationId xmlns:p14="http://schemas.microsoft.com/office/powerpoint/2010/main" val="30010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24C95257-278E-449A-B2FA-B2687F770724}" type="slidenum">
              <a:rPr lang="es-CO" smtClean="0"/>
              <a:t>8</a:t>
            </a:fld>
            <a:endParaRPr lang="es-CO"/>
          </a:p>
        </p:txBody>
      </p:sp>
    </p:spTree>
    <p:extLst>
      <p:ext uri="{BB962C8B-B14F-4D97-AF65-F5344CB8AC3E}">
        <p14:creationId xmlns:p14="http://schemas.microsoft.com/office/powerpoint/2010/main" val="3495712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Patrón Observador</a:t>
            </a:r>
            <a:endParaRPr lang="es-CO" dirty="0"/>
          </a:p>
        </p:txBody>
      </p:sp>
      <p:sp>
        <p:nvSpPr>
          <p:cNvPr id="3" name="Subtítulo 2"/>
          <p:cNvSpPr>
            <a:spLocks noGrp="1"/>
          </p:cNvSpPr>
          <p:nvPr>
            <p:ph type="subTitle" idx="1"/>
          </p:nvPr>
        </p:nvSpPr>
        <p:spPr/>
        <p:txBody>
          <a:bodyPr/>
          <a:lstStyle/>
          <a:p>
            <a:r>
              <a:rPr lang="es-CO" dirty="0" smtClean="0"/>
              <a:t>Javier Linares García</a:t>
            </a:r>
            <a:endParaRPr lang="es-CO" dirty="0"/>
          </a:p>
        </p:txBody>
      </p:sp>
    </p:spTree>
    <p:extLst>
      <p:ext uri="{BB962C8B-B14F-4D97-AF65-F5344CB8AC3E}">
        <p14:creationId xmlns:p14="http://schemas.microsoft.com/office/powerpoint/2010/main" val="3804541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INTRODUCCION</a:t>
            </a:r>
            <a:endParaRPr lang="es-CO" dirty="0"/>
          </a:p>
        </p:txBody>
      </p:sp>
      <p:sp>
        <p:nvSpPr>
          <p:cNvPr id="3" name="Marcador de contenido 2"/>
          <p:cNvSpPr>
            <a:spLocks noGrp="1"/>
          </p:cNvSpPr>
          <p:nvPr>
            <p:ph idx="1"/>
          </p:nvPr>
        </p:nvSpPr>
        <p:spPr/>
        <p:txBody>
          <a:bodyPr/>
          <a:lstStyle/>
          <a:p>
            <a:r>
              <a:rPr lang="es-CO" sz="2800" dirty="0" smtClean="0"/>
              <a:t>Que es el patrón observador?</a:t>
            </a:r>
          </a:p>
          <a:p>
            <a:pPr marL="0" indent="0">
              <a:buNone/>
            </a:pPr>
            <a:r>
              <a:rPr lang="es-CO" dirty="0" smtClean="0"/>
              <a:t>Es un patrón de diseño que define una dependencia del tipo </a:t>
            </a:r>
            <a:r>
              <a:rPr lang="es-CO" b="1" dirty="0" smtClean="0"/>
              <a:t>uno-a-muchos</a:t>
            </a:r>
            <a:r>
              <a:rPr lang="es-CO" dirty="0" smtClean="0"/>
              <a:t> entre objetos, de manera que cuando uno de los objetos cambia su estado, notifica este cambio a todos los dependientes.</a:t>
            </a:r>
          </a:p>
          <a:p>
            <a:pPr marL="0" indent="0">
              <a:buNone/>
            </a:pPr>
            <a:r>
              <a:rPr lang="es-CO" dirty="0" smtClean="0"/>
              <a:t>Conocido también como el patrón de </a:t>
            </a:r>
            <a:r>
              <a:rPr lang="es-CO" b="1" dirty="0" smtClean="0"/>
              <a:t>publicación-inscripción</a:t>
            </a:r>
            <a:r>
              <a:rPr lang="es-CO" dirty="0" smtClean="0"/>
              <a:t> o </a:t>
            </a:r>
            <a:r>
              <a:rPr lang="es-CO" b="1" dirty="0" smtClean="0"/>
              <a:t>modelo-patrón</a:t>
            </a:r>
            <a:r>
              <a:rPr lang="es-CO" dirty="0" smtClean="0"/>
              <a:t>.</a:t>
            </a:r>
          </a:p>
        </p:txBody>
      </p:sp>
      <p:sp>
        <p:nvSpPr>
          <p:cNvPr id="4" name="Estrella de 5 puntas 3"/>
          <p:cNvSpPr/>
          <p:nvPr/>
        </p:nvSpPr>
        <p:spPr>
          <a:xfrm rot="20072191">
            <a:off x="7046912" y="2871808"/>
            <a:ext cx="3039414" cy="303941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sz="2800" dirty="0" smtClean="0"/>
              <a:t>MVC</a:t>
            </a:r>
            <a:endParaRPr lang="es-CO" dirty="0"/>
          </a:p>
        </p:txBody>
      </p:sp>
    </p:spTree>
    <p:extLst>
      <p:ext uri="{BB962C8B-B14F-4D97-AF65-F5344CB8AC3E}">
        <p14:creationId xmlns:p14="http://schemas.microsoft.com/office/powerpoint/2010/main" val="360942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9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Aplicabilidad</a:t>
            </a:r>
            <a:endParaRPr lang="es-CO" dirty="0"/>
          </a:p>
        </p:txBody>
      </p:sp>
      <p:sp>
        <p:nvSpPr>
          <p:cNvPr id="3" name="Marcador de contenido 2"/>
          <p:cNvSpPr>
            <a:spLocks noGrp="1"/>
          </p:cNvSpPr>
          <p:nvPr>
            <p:ph idx="1"/>
          </p:nvPr>
        </p:nvSpPr>
        <p:spPr/>
        <p:txBody>
          <a:bodyPr/>
          <a:lstStyle/>
          <a:p>
            <a:r>
              <a:rPr lang="es-CO" sz="2800" dirty="0" smtClean="0"/>
              <a:t>Cuando usar éste patrón?</a:t>
            </a:r>
          </a:p>
          <a:p>
            <a:r>
              <a:rPr lang="es-CO" dirty="0"/>
              <a:t>Puede pensarse en aplicar este patrón cuando una modificación en el estado de un objeto requiere cambios de otros, y no deseamos que se conozca el número de objetos que deben ser cambiados. También cuando queremos que un objeto sea capaz de notificar a otros objetos sin hacer ninguna suposición acerca de los objetos notificados</a:t>
            </a:r>
          </a:p>
        </p:txBody>
      </p:sp>
    </p:spTree>
    <p:extLst>
      <p:ext uri="{BB962C8B-B14F-4D97-AF65-F5344CB8AC3E}">
        <p14:creationId xmlns:p14="http://schemas.microsoft.com/office/powerpoint/2010/main" val="2998183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a:t>
            </a:r>
            <a:endParaRPr lang="es-CO" dirty="0"/>
          </a:p>
        </p:txBody>
      </p:sp>
      <p:pic>
        <p:nvPicPr>
          <p:cNvPr id="1026" name="Picture 2" descr="Resultado de imagen para patron observer"/>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318" y="1638617"/>
            <a:ext cx="10515294" cy="4350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313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Consecuencias</a:t>
            </a:r>
          </a:p>
        </p:txBody>
      </p:sp>
      <p:sp>
        <p:nvSpPr>
          <p:cNvPr id="3" name="Marcador de contenido 2"/>
          <p:cNvSpPr>
            <a:spLocks noGrp="1"/>
          </p:cNvSpPr>
          <p:nvPr>
            <p:ph idx="1"/>
          </p:nvPr>
        </p:nvSpPr>
        <p:spPr/>
        <p:txBody>
          <a:bodyPr/>
          <a:lstStyle/>
          <a:p>
            <a:r>
              <a:rPr lang="es-CO" dirty="0"/>
              <a:t>Las consecuencias de aplicar este patrón pueden ser tanto beneficiosas como pueden perjudicar algunos aspectos. Por una parte abstrae el acoplamiento entre el sujeto y el observador, lo cual es beneficioso ya que conseguimos una mayor independencia y además el sujeto no necesita especificar los observadores afectados por un cambio. Por otro lado, con el uso de este patrón ocurre que vamos a desconocer las consecuencias de una actualización, lo cual, dependiendo del problema, puede afectarnos en mayor o menor medida (por ejemplo, al rendimiento).</a:t>
            </a:r>
          </a:p>
        </p:txBody>
      </p:sp>
    </p:spTree>
    <p:extLst>
      <p:ext uri="{BB962C8B-B14F-4D97-AF65-F5344CB8AC3E}">
        <p14:creationId xmlns:p14="http://schemas.microsoft.com/office/powerpoint/2010/main" val="1808528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Ejemplo</a:t>
            </a:r>
            <a:endParaRPr lang="es-CO" dirty="0"/>
          </a:p>
        </p:txBody>
      </p:sp>
      <p:sp>
        <p:nvSpPr>
          <p:cNvPr id="3" name="Marcador de contenido 2"/>
          <p:cNvSpPr>
            <a:spLocks noGrp="1"/>
          </p:cNvSpPr>
          <p:nvPr>
            <p:ph idx="1"/>
          </p:nvPr>
        </p:nvSpPr>
        <p:spPr>
          <a:xfrm>
            <a:off x="1737360" y="2133600"/>
            <a:ext cx="9767252" cy="3777622"/>
          </a:xfrm>
        </p:spPr>
        <p:txBody>
          <a:bodyPr>
            <a:normAutofit/>
          </a:bodyPr>
          <a:lstStyle/>
          <a:p>
            <a:r>
              <a:rPr lang="es-CO" sz="2800" dirty="0" smtClean="0"/>
              <a:t>Requerimiento:</a:t>
            </a:r>
          </a:p>
          <a:p>
            <a:pPr marL="0" indent="0">
              <a:buNone/>
            </a:pPr>
            <a:r>
              <a:rPr lang="es-CO" dirty="0" smtClean="0"/>
              <a:t>DIRECTV necesita implementar una nueva funcionalidad, para la cual requiere que una vez el cliente se impacte en IBS, se le envíe paquetes Premium si éste cumple con las siguientes condiciones:</a:t>
            </a:r>
          </a:p>
          <a:p>
            <a:pPr marL="0" indent="0">
              <a:buNone/>
            </a:pPr>
            <a:r>
              <a:rPr lang="es-CO" sz="2400" b="1" dirty="0" smtClean="0"/>
              <a:t>FOX +</a:t>
            </a:r>
          </a:p>
          <a:p>
            <a:pPr marL="0" indent="0">
              <a:buNone/>
            </a:pPr>
            <a:r>
              <a:rPr lang="es-CO" dirty="0" smtClean="0"/>
              <a:t>Aplica para clientes prepago (6-Prepago Casa, 7-Prepago Edificio, 8-Prepago)</a:t>
            </a:r>
          </a:p>
          <a:p>
            <a:pPr marL="0" indent="0">
              <a:buNone/>
            </a:pPr>
            <a:r>
              <a:rPr lang="es-CO" sz="2400" b="1" dirty="0" smtClean="0"/>
              <a:t>HBO</a:t>
            </a:r>
          </a:p>
          <a:p>
            <a:pPr marL="0" indent="0">
              <a:buNone/>
            </a:pPr>
            <a:r>
              <a:rPr lang="es-CO" dirty="0"/>
              <a:t>Aplica para clientes </a:t>
            </a:r>
            <a:r>
              <a:rPr lang="es-CO" dirty="0" smtClean="0"/>
              <a:t>pospago (N-Normal Casa, D-Normal Edificio,6-Prepago Casa)</a:t>
            </a:r>
            <a:endParaRPr lang="es-CO" b="1" dirty="0" smtClean="0"/>
          </a:p>
        </p:txBody>
      </p:sp>
    </p:spTree>
    <p:extLst>
      <p:ext uri="{BB962C8B-B14F-4D97-AF65-F5344CB8AC3E}">
        <p14:creationId xmlns:p14="http://schemas.microsoft.com/office/powerpoint/2010/main" val="1614389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Resultado de imagen para patron observe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01560" y="1839335"/>
            <a:ext cx="10515294" cy="435070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CO" dirty="0" smtClean="0"/>
              <a:t>Estructura</a:t>
            </a:r>
            <a:endParaRPr lang="es-CO" dirty="0"/>
          </a:p>
        </p:txBody>
      </p:sp>
      <p:sp>
        <p:nvSpPr>
          <p:cNvPr id="3" name="Rectángulo 2"/>
          <p:cNvSpPr/>
          <p:nvPr/>
        </p:nvSpPr>
        <p:spPr>
          <a:xfrm>
            <a:off x="1261248" y="5259372"/>
            <a:ext cx="3044051" cy="138907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O" sz="2400" dirty="0">
                <a:solidFill>
                  <a:schemeClr val="bg1"/>
                </a:solidFill>
              </a:rPr>
              <a:t>Observador Concreto </a:t>
            </a:r>
            <a:endParaRPr lang="es-CO" sz="2400" dirty="0" smtClean="0">
              <a:solidFill>
                <a:schemeClr val="bg1"/>
              </a:solidFill>
            </a:endParaRPr>
          </a:p>
          <a:p>
            <a:pPr algn="ctr"/>
            <a:r>
              <a:rPr lang="es-CO" sz="3200" b="1" dirty="0" smtClean="0"/>
              <a:t>FOX +</a:t>
            </a:r>
            <a:endParaRPr lang="es-CO" sz="3200" b="1" dirty="0"/>
          </a:p>
        </p:txBody>
      </p:sp>
      <p:sp>
        <p:nvSpPr>
          <p:cNvPr id="6" name="Rectángulo 5"/>
          <p:cNvSpPr/>
          <p:nvPr/>
        </p:nvSpPr>
        <p:spPr>
          <a:xfrm>
            <a:off x="7741282" y="1808967"/>
            <a:ext cx="3674122" cy="162955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CO" sz="3200" dirty="0" smtClean="0"/>
              <a:t>OBSERVABLE</a:t>
            </a:r>
            <a:endParaRPr lang="es-CO" sz="2400" dirty="0"/>
          </a:p>
        </p:txBody>
      </p:sp>
      <p:sp>
        <p:nvSpPr>
          <p:cNvPr id="7" name="Rectángulo 6"/>
          <p:cNvSpPr/>
          <p:nvPr/>
        </p:nvSpPr>
        <p:spPr>
          <a:xfrm>
            <a:off x="7270595" y="3981450"/>
            <a:ext cx="4586570" cy="1143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3200" dirty="0" smtClean="0"/>
              <a:t>Notificar Observadores</a:t>
            </a:r>
            <a:endParaRPr lang="es-CO" sz="2400" dirty="0"/>
          </a:p>
        </p:txBody>
      </p:sp>
      <p:sp>
        <p:nvSpPr>
          <p:cNvPr id="8" name="Rectángulo 7"/>
          <p:cNvSpPr/>
          <p:nvPr/>
        </p:nvSpPr>
        <p:spPr>
          <a:xfrm>
            <a:off x="2633389" y="2114714"/>
            <a:ext cx="3674122" cy="101450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CO" sz="3200" dirty="0" smtClean="0"/>
              <a:t>OBSERVER</a:t>
            </a:r>
            <a:endParaRPr lang="es-CO" sz="2400" dirty="0"/>
          </a:p>
        </p:txBody>
      </p:sp>
      <p:sp>
        <p:nvSpPr>
          <p:cNvPr id="9" name="Rectángulo 8"/>
          <p:cNvSpPr/>
          <p:nvPr/>
        </p:nvSpPr>
        <p:spPr>
          <a:xfrm>
            <a:off x="4610100" y="5259372"/>
            <a:ext cx="3048000" cy="139860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O" sz="2400" dirty="0">
                <a:solidFill>
                  <a:schemeClr val="bg1"/>
                </a:solidFill>
              </a:rPr>
              <a:t>Observador Concreto </a:t>
            </a:r>
            <a:endParaRPr lang="es-CO" sz="2400" dirty="0" smtClean="0">
              <a:solidFill>
                <a:schemeClr val="bg1"/>
              </a:solidFill>
            </a:endParaRPr>
          </a:p>
          <a:p>
            <a:pPr algn="ctr"/>
            <a:r>
              <a:rPr lang="es-CO" sz="3200" b="1" dirty="0" smtClean="0"/>
              <a:t>HBO</a:t>
            </a:r>
            <a:endParaRPr lang="es-CO" sz="3200" b="1" dirty="0"/>
          </a:p>
        </p:txBody>
      </p:sp>
    </p:spTree>
    <p:extLst>
      <p:ext uri="{BB962C8B-B14F-4D97-AF65-F5344CB8AC3E}">
        <p14:creationId xmlns:p14="http://schemas.microsoft.com/office/powerpoint/2010/main" val="121575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1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El control de cambios </a:t>
            </a:r>
            <a:r>
              <a:rPr lang="es-CO" dirty="0" smtClean="0">
                <a:sym typeface="Wingdings" panose="05000000000000000000" pitchFamily="2" charset="2"/>
              </a:rPr>
              <a:t></a:t>
            </a:r>
            <a:endParaRPr lang="es-CO" dirty="0"/>
          </a:p>
        </p:txBody>
      </p:sp>
      <p:sp>
        <p:nvSpPr>
          <p:cNvPr id="4" name="Marcador de contenido 2"/>
          <p:cNvSpPr txBox="1">
            <a:spLocks/>
          </p:cNvSpPr>
          <p:nvPr/>
        </p:nvSpPr>
        <p:spPr>
          <a:xfrm>
            <a:off x="1737360" y="2133600"/>
            <a:ext cx="976725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CO" sz="2800" dirty="0" smtClean="0"/>
              <a:t>Requerimiento:</a:t>
            </a:r>
          </a:p>
          <a:p>
            <a:pPr marL="0" indent="0">
              <a:buFont typeface="Wingdings 3" charset="2"/>
              <a:buNone/>
            </a:pPr>
            <a:r>
              <a:rPr lang="es-CO" dirty="0" smtClean="0"/>
              <a:t>DIRECTV necesita implementar una nueva característica la cual va enfocada a clientes que hacen parte de un edificio (fidelización) por campaña del mes del amor y la amistad.</a:t>
            </a:r>
          </a:p>
          <a:p>
            <a:pPr marL="0" indent="0">
              <a:buFont typeface="Wingdings 3" charset="2"/>
              <a:buNone/>
            </a:pPr>
            <a:r>
              <a:rPr lang="es-CO" dirty="0" smtClean="0"/>
              <a:t>Para ello, se deberán enviar los siguientes paquetes Premium según las siguientes condiciones:</a:t>
            </a:r>
          </a:p>
          <a:p>
            <a:pPr marL="0" indent="0">
              <a:buFont typeface="Wingdings 3" charset="2"/>
              <a:buNone/>
            </a:pPr>
            <a:r>
              <a:rPr lang="es-CO" sz="2400" b="1" dirty="0" smtClean="0"/>
              <a:t>HOT PACK</a:t>
            </a:r>
          </a:p>
          <a:p>
            <a:pPr marL="0" indent="0">
              <a:buNone/>
            </a:pPr>
            <a:r>
              <a:rPr lang="es-CO" dirty="0" smtClean="0"/>
              <a:t>Aplica para clientes prepago (7-Prepago Edificio, </a:t>
            </a:r>
            <a:r>
              <a:rPr lang="es-CO" dirty="0"/>
              <a:t>D-Normal Edificio</a:t>
            </a:r>
            <a:r>
              <a:rPr lang="es-CO" dirty="0" smtClean="0"/>
              <a:t>)</a:t>
            </a:r>
          </a:p>
          <a:p>
            <a:pPr marL="0" indent="0">
              <a:buNone/>
            </a:pPr>
            <a:r>
              <a:rPr lang="es-CO" dirty="0" smtClean="0"/>
              <a:t>Se solicita además, que el plan FOX + el cual aplica a clientes prepago, sea inactivado.</a:t>
            </a:r>
          </a:p>
        </p:txBody>
      </p:sp>
    </p:spTree>
    <p:extLst>
      <p:ext uri="{BB962C8B-B14F-4D97-AF65-F5344CB8AC3E}">
        <p14:creationId xmlns:p14="http://schemas.microsoft.com/office/powerpoint/2010/main" val="2388772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399</TotalTime>
  <Words>658</Words>
  <Application>Microsoft Office PowerPoint</Application>
  <PresentationFormat>Panorámica</PresentationFormat>
  <Paragraphs>56</Paragraphs>
  <Slides>8</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Century Gothic</vt:lpstr>
      <vt:lpstr>Wingdings</vt:lpstr>
      <vt:lpstr>Wingdings 3</vt:lpstr>
      <vt:lpstr>Espiral</vt:lpstr>
      <vt:lpstr>Patrón Observador</vt:lpstr>
      <vt:lpstr>INTRODUCCION</vt:lpstr>
      <vt:lpstr>Aplicabilidad</vt:lpstr>
      <vt:lpstr>Estructura</vt:lpstr>
      <vt:lpstr>Consecuencias</vt:lpstr>
      <vt:lpstr>Ejemplo</vt:lpstr>
      <vt:lpstr>Estructura</vt:lpstr>
      <vt:lpstr>El control de cambios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Patrón Observador</dc:title>
  <dc:creator>javier Linares Garcia</dc:creator>
  <cp:lastModifiedBy>javier Linares Garcia</cp:lastModifiedBy>
  <cp:revision>25</cp:revision>
  <dcterms:created xsi:type="dcterms:W3CDTF">2017-07-18T15:51:35Z</dcterms:created>
  <dcterms:modified xsi:type="dcterms:W3CDTF">2017-07-19T23:47:56Z</dcterms:modified>
</cp:coreProperties>
</file>