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83" r:id="rId4"/>
    <p:sldId id="290" r:id="rId5"/>
    <p:sldId id="258" r:id="rId6"/>
    <p:sldId id="284" r:id="rId7"/>
    <p:sldId id="291" r:id="rId8"/>
    <p:sldId id="28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5" autoAdjust="0"/>
    <p:restoredTop sz="80790" autoAdjust="0"/>
  </p:normalViewPr>
  <p:slideViewPr>
    <p:cSldViewPr snapToGrid="0">
      <p:cViewPr varScale="1">
        <p:scale>
          <a:sx n="60" d="100"/>
          <a:sy n="60" d="100"/>
        </p:scale>
        <p:origin x="1146" y="66"/>
      </p:cViewPr>
      <p:guideLst/>
    </p:cSldViewPr>
  </p:slideViewPr>
  <p:notesTextViewPr>
    <p:cViewPr>
      <p:scale>
        <a:sx n="1" d="1"/>
        <a:sy n="1" d="1"/>
      </p:scale>
      <p:origin x="0" y="-3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5FF34-CFB9-42A1-B5EF-D3B7E01BDF51}" type="datetimeFigureOut">
              <a:rPr lang="es-CO" smtClean="0"/>
              <a:t>3/08/2017</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3F996-4C8E-4503-922B-C2C339875AB6}" type="slidenum">
              <a:rPr lang="es-CO" smtClean="0"/>
              <a:t>‹Nº›</a:t>
            </a:fld>
            <a:endParaRPr lang="es-CO"/>
          </a:p>
        </p:txBody>
      </p:sp>
    </p:spTree>
    <p:extLst>
      <p:ext uri="{BB962C8B-B14F-4D97-AF65-F5344CB8AC3E}">
        <p14:creationId xmlns:p14="http://schemas.microsoft.com/office/powerpoint/2010/main" val="1732659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Ejemplo</a:t>
            </a:r>
            <a:r>
              <a:rPr lang="es-CO" baseline="0" dirty="0" smtClean="0"/>
              <a:t> tomado del libro de Eric </a:t>
            </a:r>
            <a:r>
              <a:rPr lang="es-CO" baseline="0" dirty="0" err="1" smtClean="0"/>
              <a:t>Freeman</a:t>
            </a:r>
            <a:endParaRPr lang="es-CO" baseline="0" dirty="0" smtClean="0"/>
          </a:p>
          <a:p>
            <a:r>
              <a:rPr lang="es-CO" baseline="0" dirty="0" smtClean="0"/>
              <a:t>Tienda de bebidas de café, donde cada tipo de bebida tienen un costo.</a:t>
            </a:r>
          </a:p>
          <a:p>
            <a:r>
              <a:rPr lang="es-CO" baseline="0" dirty="0" smtClean="0"/>
              <a:t>Solución típica con herencia :</a:t>
            </a:r>
          </a:p>
          <a:p>
            <a:pPr marL="228600" indent="-228600">
              <a:buAutoNum type="arabicPeriod"/>
            </a:pPr>
            <a:r>
              <a:rPr lang="es-CO" baseline="0" dirty="0" smtClean="0"/>
              <a:t>Una clase abstracta llamada </a:t>
            </a:r>
            <a:r>
              <a:rPr lang="es-CO" baseline="0" dirty="0" err="1" smtClean="0"/>
              <a:t>Beverage</a:t>
            </a:r>
            <a:r>
              <a:rPr lang="es-CO" baseline="0" dirty="0" smtClean="0"/>
              <a:t> o bebida que tendrá un atributo </a:t>
            </a:r>
            <a:r>
              <a:rPr lang="es-CO" baseline="0" dirty="0" err="1" smtClean="0"/>
              <a:t>description</a:t>
            </a:r>
            <a:r>
              <a:rPr lang="es-CO" baseline="0" dirty="0" smtClean="0"/>
              <a:t>, un método </a:t>
            </a:r>
            <a:r>
              <a:rPr lang="es-CO" baseline="0" dirty="0" err="1" smtClean="0"/>
              <a:t>getDescription</a:t>
            </a:r>
            <a:r>
              <a:rPr lang="es-CO" baseline="0" dirty="0" smtClean="0"/>
              <a:t>() y un método abstracto </a:t>
            </a:r>
            <a:r>
              <a:rPr lang="es-CO" baseline="0" dirty="0" err="1" smtClean="0"/>
              <a:t>cost</a:t>
            </a:r>
            <a:r>
              <a:rPr lang="es-CO" baseline="0" dirty="0" smtClean="0"/>
              <a:t>() que deberá ser implementado por cada clase que herede de esta</a:t>
            </a:r>
          </a:p>
          <a:p>
            <a:pPr marL="228600" indent="-228600">
              <a:buAutoNum type="arabicPeriod"/>
            </a:pPr>
            <a:r>
              <a:rPr lang="es-CO" baseline="0" dirty="0" smtClean="0"/>
              <a:t>Todas las bebidas heredarán de esta clase abstracta e implementarán el método </a:t>
            </a:r>
            <a:r>
              <a:rPr lang="es-CO" baseline="0" dirty="0" err="1" smtClean="0"/>
              <a:t>cost</a:t>
            </a:r>
            <a:r>
              <a:rPr lang="es-CO" baseline="0" dirty="0" smtClean="0"/>
              <a:t>() para devolver el costo propio</a:t>
            </a:r>
          </a:p>
          <a:p>
            <a:pPr marL="228600" indent="-228600">
              <a:buAutoNum type="arabicPeriod"/>
            </a:pPr>
            <a:endParaRPr lang="es-CO" baseline="0" dirty="0" smtClean="0"/>
          </a:p>
          <a:p>
            <a:pPr marL="0" indent="0">
              <a:buNone/>
            </a:pPr>
            <a:r>
              <a:rPr lang="es-CO" baseline="0" dirty="0" smtClean="0"/>
              <a:t>El problema radica en que, la tienda no solo vende bebidas, sino que cada cliente puede agregar varios condimentos adicionales si desea a su bebida. Por lo que, de mantener el diseño original, se tendría que crear una nueva clase de cada tipo bebida por cada combinación que pueda existir de esta con los condimentos que se vendan.. Lo que se puede convertir en un caos a futuro en el crecimiento de la oferta de la tienda</a:t>
            </a:r>
            <a:endParaRPr lang="es-CO" dirty="0"/>
          </a:p>
        </p:txBody>
      </p:sp>
      <p:sp>
        <p:nvSpPr>
          <p:cNvPr id="4" name="Marcador de número de diapositiva 3"/>
          <p:cNvSpPr>
            <a:spLocks noGrp="1"/>
          </p:cNvSpPr>
          <p:nvPr>
            <p:ph type="sldNum" sz="quarter" idx="10"/>
          </p:nvPr>
        </p:nvSpPr>
        <p:spPr/>
        <p:txBody>
          <a:bodyPr/>
          <a:lstStyle/>
          <a:p>
            <a:fld id="{7283F996-4C8E-4503-922B-C2C339875AB6}" type="slidenum">
              <a:rPr lang="es-CO" smtClean="0"/>
              <a:t>3</a:t>
            </a:fld>
            <a:endParaRPr lang="es-CO"/>
          </a:p>
        </p:txBody>
      </p:sp>
    </p:spTree>
    <p:extLst>
      <p:ext uri="{BB962C8B-B14F-4D97-AF65-F5344CB8AC3E}">
        <p14:creationId xmlns:p14="http://schemas.microsoft.com/office/powerpoint/2010/main" val="182699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Otra posible solución sería, colocando cada condimento posible como un atributo de la clase abstracta</a:t>
            </a:r>
            <a:r>
              <a:rPr lang="es-CO" baseline="0" dirty="0" smtClean="0"/>
              <a:t>. En este caso, el método </a:t>
            </a:r>
            <a:r>
              <a:rPr lang="es-CO" baseline="0" dirty="0" err="1" smtClean="0"/>
              <a:t>cost</a:t>
            </a:r>
            <a:r>
              <a:rPr lang="es-CO" baseline="0" dirty="0" smtClean="0"/>
              <a:t>() ya no es abstracto sino que hace el cálculo de los condimentos que se han añadido, dejando la tarea a las clases hijas el costo propio y añadirlo al costo total.</a:t>
            </a:r>
          </a:p>
          <a:p>
            <a:r>
              <a:rPr lang="es-CO" baseline="0" dirty="0" smtClean="0"/>
              <a:t>Sin embargo, con esta solución aún tenemos problemas. Cada nueva modificación, nuevo ingrediente, cambios en los actuales conllevarán la modificación del código existente de clase abstracta. ESTO VIOLA EL OPEN-CLOSED PRINCIPLE</a:t>
            </a:r>
            <a:endParaRPr lang="es-CO" dirty="0"/>
          </a:p>
        </p:txBody>
      </p:sp>
      <p:sp>
        <p:nvSpPr>
          <p:cNvPr id="4" name="Marcador de número de diapositiva 3"/>
          <p:cNvSpPr>
            <a:spLocks noGrp="1"/>
          </p:cNvSpPr>
          <p:nvPr>
            <p:ph type="sldNum" sz="quarter" idx="10"/>
          </p:nvPr>
        </p:nvSpPr>
        <p:spPr/>
        <p:txBody>
          <a:bodyPr/>
          <a:lstStyle/>
          <a:p>
            <a:fld id="{7283F996-4C8E-4503-922B-C2C339875AB6}" type="slidenum">
              <a:rPr lang="es-CO" smtClean="0"/>
              <a:t>4</a:t>
            </a:fld>
            <a:endParaRPr lang="es-CO"/>
          </a:p>
        </p:txBody>
      </p:sp>
    </p:spTree>
    <p:extLst>
      <p:ext uri="{BB962C8B-B14F-4D97-AF65-F5344CB8AC3E}">
        <p14:creationId xmlns:p14="http://schemas.microsoft.com/office/powerpoint/2010/main" val="157080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La estructura</a:t>
            </a:r>
            <a:r>
              <a:rPr lang="es-CO" baseline="0" dirty="0" smtClean="0"/>
              <a:t> básica del patrón decorador. Inicia con una clase abstracta (en nuestro caso será </a:t>
            </a:r>
            <a:r>
              <a:rPr lang="es-CO" baseline="0" dirty="0" err="1" smtClean="0"/>
              <a:t>Beverage</a:t>
            </a:r>
            <a:r>
              <a:rPr lang="es-CO" baseline="0" dirty="0" smtClean="0"/>
              <a:t>). A partir de esta clase (denominada componente) heredaran o implementarán tanto los componentes concretos (que en nuestro caso van a hacer todos los tipos de bebidas que heredan de </a:t>
            </a:r>
            <a:r>
              <a:rPr lang="es-CO" baseline="0" dirty="0" err="1" smtClean="0"/>
              <a:t>Beverage</a:t>
            </a:r>
            <a:r>
              <a:rPr lang="es-CO" baseline="0" dirty="0" smtClean="0"/>
              <a:t>) y también los decoradores (que en nuestro caso, serán los condimentos o adicionales).</a:t>
            </a:r>
            <a:endParaRPr lang="es-CO" dirty="0"/>
          </a:p>
        </p:txBody>
      </p:sp>
      <p:sp>
        <p:nvSpPr>
          <p:cNvPr id="4" name="Marcador de número de diapositiva 3"/>
          <p:cNvSpPr>
            <a:spLocks noGrp="1"/>
          </p:cNvSpPr>
          <p:nvPr>
            <p:ph type="sldNum" sz="quarter" idx="10"/>
          </p:nvPr>
        </p:nvSpPr>
        <p:spPr/>
        <p:txBody>
          <a:bodyPr/>
          <a:lstStyle/>
          <a:p>
            <a:fld id="{7283F996-4C8E-4503-922B-C2C339875AB6}" type="slidenum">
              <a:rPr lang="es-CO" smtClean="0"/>
              <a:t>5</a:t>
            </a:fld>
            <a:endParaRPr lang="es-CO"/>
          </a:p>
        </p:txBody>
      </p:sp>
    </p:spTree>
    <p:extLst>
      <p:ext uri="{BB962C8B-B14F-4D97-AF65-F5344CB8AC3E}">
        <p14:creationId xmlns:p14="http://schemas.microsoft.com/office/powerpoint/2010/main" val="227024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Aplicando la estructura del patrón al</a:t>
            </a:r>
            <a:r>
              <a:rPr lang="es-CO" baseline="0" dirty="0" smtClean="0"/>
              <a:t> ejemplo de la tienda de cafés:</a:t>
            </a:r>
          </a:p>
          <a:p>
            <a:pPr marL="228600" indent="-228600">
              <a:buAutoNum type="arabicPeriod"/>
            </a:pPr>
            <a:r>
              <a:rPr lang="es-CO" baseline="0" dirty="0" smtClean="0"/>
              <a:t>El componente es la clase </a:t>
            </a:r>
            <a:r>
              <a:rPr lang="es-CO" baseline="0" dirty="0" err="1" smtClean="0"/>
              <a:t>Beverage</a:t>
            </a:r>
            <a:r>
              <a:rPr lang="es-CO" baseline="0" dirty="0" smtClean="0"/>
              <a:t>.</a:t>
            </a:r>
          </a:p>
          <a:p>
            <a:pPr marL="228600" indent="-228600">
              <a:buAutoNum type="arabicPeriod"/>
            </a:pPr>
            <a:r>
              <a:rPr lang="es-CO" baseline="0" dirty="0" smtClean="0"/>
              <a:t>Cada componente concreto es una clase de bebida, y cada uno debe implementar el método del costo.</a:t>
            </a:r>
          </a:p>
          <a:p>
            <a:pPr marL="228600" indent="-228600">
              <a:buAutoNum type="arabicPeriod"/>
            </a:pPr>
            <a:r>
              <a:rPr lang="es-CO" baseline="0" dirty="0" smtClean="0"/>
              <a:t>El decorador  implementa también </a:t>
            </a:r>
            <a:r>
              <a:rPr lang="es-CO" baseline="0" dirty="0" err="1" smtClean="0"/>
              <a:t>Beverage</a:t>
            </a:r>
            <a:r>
              <a:rPr lang="es-CO" baseline="0" dirty="0" smtClean="0"/>
              <a:t> y tiene una instancia de esta misma que usará para decorarla</a:t>
            </a:r>
          </a:p>
          <a:p>
            <a:pPr marL="228600" indent="-228600">
              <a:buAutoNum type="arabicPeriod"/>
            </a:pPr>
            <a:r>
              <a:rPr lang="es-CO" baseline="0" dirty="0" smtClean="0"/>
              <a:t>Los decoradores concretos son los condimentos y cada uno debe implementar el método de costo y descripción</a:t>
            </a:r>
          </a:p>
          <a:p>
            <a:pPr marL="0" indent="0">
              <a:buNone/>
            </a:pPr>
            <a:endParaRPr lang="es-CO" dirty="0" smtClean="0"/>
          </a:p>
          <a:p>
            <a:r>
              <a:rPr lang="es-CO" dirty="0" smtClean="0"/>
              <a:t>Ejemplo con un tipo de café:</a:t>
            </a:r>
          </a:p>
          <a:p>
            <a:pPr marL="228600" indent="-228600">
              <a:buAutoNum type="arabicPeriod"/>
            </a:pPr>
            <a:r>
              <a:rPr lang="es-CO" baseline="0" dirty="0" smtClean="0"/>
              <a:t>Crear el objeto que se desea (Ej. </a:t>
            </a:r>
            <a:r>
              <a:rPr lang="es-CO" baseline="0" dirty="0" err="1" smtClean="0"/>
              <a:t>DarkRoast</a:t>
            </a:r>
            <a:r>
              <a:rPr lang="es-CO" baseline="0" dirty="0" smtClean="0"/>
              <a:t>)</a:t>
            </a:r>
          </a:p>
          <a:p>
            <a:pPr marL="228600" indent="-228600">
              <a:buAutoNum type="arabicPeriod"/>
            </a:pPr>
            <a:r>
              <a:rPr lang="es-CO" baseline="0" dirty="0" smtClean="0"/>
              <a:t>Decorarlo con un objeto de condimentos (por ejemplo Mocha)</a:t>
            </a:r>
          </a:p>
          <a:p>
            <a:pPr marL="228600" indent="-228600">
              <a:buAutoNum type="arabicPeriod"/>
            </a:pPr>
            <a:r>
              <a:rPr lang="es-CO" baseline="0" dirty="0" smtClean="0"/>
              <a:t>Decorarlo con otro objeto de condimento</a:t>
            </a:r>
          </a:p>
          <a:p>
            <a:pPr marL="228600" indent="-228600">
              <a:buAutoNum type="arabicPeriod"/>
            </a:pPr>
            <a:r>
              <a:rPr lang="es-CO" baseline="0" dirty="0" smtClean="0"/>
              <a:t>A través de los métodos del costo se calculará el valor total de afuera hacia adentro (es decir del decorador más externo hacia el componente concreto)</a:t>
            </a:r>
            <a:endParaRPr lang="es-CO" dirty="0"/>
          </a:p>
        </p:txBody>
      </p:sp>
      <p:sp>
        <p:nvSpPr>
          <p:cNvPr id="4" name="Marcador de número de diapositiva 3"/>
          <p:cNvSpPr>
            <a:spLocks noGrp="1"/>
          </p:cNvSpPr>
          <p:nvPr>
            <p:ph type="sldNum" sz="quarter" idx="10"/>
          </p:nvPr>
        </p:nvSpPr>
        <p:spPr/>
        <p:txBody>
          <a:bodyPr/>
          <a:lstStyle/>
          <a:p>
            <a:fld id="{7283F996-4C8E-4503-922B-C2C339875AB6}" type="slidenum">
              <a:rPr lang="es-CO" smtClean="0"/>
              <a:t>6</a:t>
            </a:fld>
            <a:endParaRPr lang="es-CO"/>
          </a:p>
        </p:txBody>
      </p:sp>
    </p:spTree>
    <p:extLst>
      <p:ext uri="{BB962C8B-B14F-4D97-AF65-F5344CB8AC3E}">
        <p14:creationId xmlns:p14="http://schemas.microsoft.com/office/powerpoint/2010/main" val="35493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Ejemplo con </a:t>
            </a:r>
            <a:r>
              <a:rPr lang="es-CO" dirty="0" err="1" smtClean="0"/>
              <a:t>Directv</a:t>
            </a:r>
            <a:r>
              <a:rPr lang="es-CO" dirty="0" smtClean="0"/>
              <a:t>:</a:t>
            </a:r>
          </a:p>
          <a:p>
            <a:r>
              <a:rPr lang="es-CO" dirty="0" smtClean="0"/>
              <a:t>Estamos</a:t>
            </a:r>
            <a:r>
              <a:rPr lang="es-CO" baseline="0" dirty="0" smtClean="0"/>
              <a:t> mostrando algunos de los planes de TV que ofrece </a:t>
            </a:r>
            <a:r>
              <a:rPr lang="es-CO" baseline="0" dirty="0" err="1" smtClean="0"/>
              <a:t>directv</a:t>
            </a:r>
            <a:r>
              <a:rPr lang="es-CO" baseline="0" dirty="0" smtClean="0"/>
              <a:t>. En este ejemplo adicional a la estructura básica del patrón está la clase </a:t>
            </a:r>
            <a:r>
              <a:rPr lang="es-CO" baseline="0" dirty="0" err="1" smtClean="0"/>
              <a:t>Channel</a:t>
            </a:r>
            <a:r>
              <a:rPr lang="es-CO" baseline="0" dirty="0" smtClean="0"/>
              <a:t>.</a:t>
            </a:r>
          </a:p>
          <a:p>
            <a:r>
              <a:rPr lang="es-CO" baseline="0" dirty="0" smtClean="0"/>
              <a:t>En este ejemplo tenemos lo siguiente:</a:t>
            </a:r>
          </a:p>
          <a:p>
            <a:pPr marL="228600" indent="-228600">
              <a:buAutoNum type="arabicPeriod"/>
            </a:pPr>
            <a:r>
              <a:rPr lang="es-CO" baseline="0" dirty="0" err="1" smtClean="0"/>
              <a:t>TvPlan</a:t>
            </a:r>
            <a:r>
              <a:rPr lang="es-CO" baseline="0" dirty="0" smtClean="0"/>
              <a:t> es el componente</a:t>
            </a:r>
          </a:p>
          <a:p>
            <a:pPr marL="228600" indent="-228600">
              <a:buAutoNum type="arabicPeriod"/>
            </a:pPr>
            <a:r>
              <a:rPr lang="es-CO" baseline="0" dirty="0" smtClean="0"/>
              <a:t>Los 3 tipos de plan (</a:t>
            </a:r>
            <a:r>
              <a:rPr lang="es-CO" baseline="0" dirty="0" err="1" smtClean="0"/>
              <a:t>Family</a:t>
            </a:r>
            <a:r>
              <a:rPr lang="es-CO" baseline="0" dirty="0" smtClean="0"/>
              <a:t>, </a:t>
            </a:r>
            <a:r>
              <a:rPr lang="es-CO" baseline="0" dirty="0" err="1" smtClean="0"/>
              <a:t>Silver</a:t>
            </a:r>
            <a:r>
              <a:rPr lang="es-CO" baseline="0" dirty="0" smtClean="0"/>
              <a:t> y Gold) son componentes concretos</a:t>
            </a:r>
          </a:p>
          <a:p>
            <a:pPr marL="228600" indent="-228600">
              <a:buAutoNum type="arabicPeriod"/>
            </a:pPr>
            <a:r>
              <a:rPr lang="es-CO" baseline="0" dirty="0" err="1" smtClean="0"/>
              <a:t>PremiumPack</a:t>
            </a:r>
            <a:r>
              <a:rPr lang="es-CO" baseline="0" dirty="0" smtClean="0"/>
              <a:t> es el decorador</a:t>
            </a:r>
          </a:p>
          <a:p>
            <a:pPr marL="228600" indent="-228600">
              <a:buAutoNum type="arabicPeriod"/>
            </a:pPr>
            <a:r>
              <a:rPr lang="es-CO" baseline="0" dirty="0" smtClean="0"/>
              <a:t>Los 3 tipos de paquetes Premium son decoradores concretos</a:t>
            </a:r>
          </a:p>
          <a:p>
            <a:r>
              <a:rPr lang="es-CO" baseline="0" dirty="0" smtClean="0"/>
              <a:t>Aquí, igual que en el ejemplo anterior, también se puede adicionar el costo, pues a medida que añado un paquete se aumenta el costo pero sería lo mismo. Para variarlo, lo hice con la lista de canales.</a:t>
            </a:r>
            <a:endParaRPr lang="es-CO" dirty="0"/>
          </a:p>
        </p:txBody>
      </p:sp>
      <p:sp>
        <p:nvSpPr>
          <p:cNvPr id="4" name="Marcador de número de diapositiva 3"/>
          <p:cNvSpPr>
            <a:spLocks noGrp="1"/>
          </p:cNvSpPr>
          <p:nvPr>
            <p:ph type="sldNum" sz="quarter" idx="10"/>
          </p:nvPr>
        </p:nvSpPr>
        <p:spPr/>
        <p:txBody>
          <a:bodyPr/>
          <a:lstStyle/>
          <a:p>
            <a:fld id="{7283F996-4C8E-4503-922B-C2C339875AB6}" type="slidenum">
              <a:rPr lang="es-CO" smtClean="0"/>
              <a:t>7</a:t>
            </a:fld>
            <a:endParaRPr lang="es-CO"/>
          </a:p>
        </p:txBody>
      </p:sp>
    </p:spTree>
    <p:extLst>
      <p:ext uri="{BB962C8B-B14F-4D97-AF65-F5344CB8AC3E}">
        <p14:creationId xmlns:p14="http://schemas.microsoft.com/office/powerpoint/2010/main" val="130346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8/3/2017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CO" b="1" dirty="0" smtClean="0"/>
              <a:t>PATRON DECORADOR</a:t>
            </a:r>
            <a:endParaRPr lang="es-CO" b="1" dirty="0"/>
          </a:p>
        </p:txBody>
      </p:sp>
      <p:sp>
        <p:nvSpPr>
          <p:cNvPr id="3" name="Subtítulo 2"/>
          <p:cNvSpPr>
            <a:spLocks noGrp="1"/>
          </p:cNvSpPr>
          <p:nvPr>
            <p:ph type="subTitle" idx="1"/>
          </p:nvPr>
        </p:nvSpPr>
        <p:spPr>
          <a:xfrm>
            <a:off x="1507067" y="4360329"/>
            <a:ext cx="7766936" cy="1096899"/>
          </a:xfrm>
        </p:spPr>
        <p:txBody>
          <a:bodyPr>
            <a:normAutofit lnSpcReduction="10000"/>
          </a:bodyPr>
          <a:lstStyle/>
          <a:p>
            <a:r>
              <a:rPr lang="es-CO" dirty="0" smtClean="0"/>
              <a:t>Realizado por:</a:t>
            </a:r>
          </a:p>
          <a:p>
            <a:r>
              <a:rPr lang="es-CO" dirty="0" smtClean="0"/>
              <a:t>Daniel Sebastián Torres Vargas</a:t>
            </a:r>
          </a:p>
          <a:p>
            <a:r>
              <a:rPr lang="es-CO" dirty="0" smtClean="0"/>
              <a:t>Agosto, 2017</a:t>
            </a:r>
            <a:endParaRPr lang="es-CO" dirty="0"/>
          </a:p>
        </p:txBody>
      </p:sp>
    </p:spTree>
    <p:extLst>
      <p:ext uri="{BB962C8B-B14F-4D97-AF65-F5344CB8AC3E}">
        <p14:creationId xmlns:p14="http://schemas.microsoft.com/office/powerpoint/2010/main" val="225447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DEFINICIÓN</a:t>
            </a:r>
            <a:endParaRPr lang="es-CO" b="1" dirty="0"/>
          </a:p>
        </p:txBody>
      </p:sp>
      <p:sp>
        <p:nvSpPr>
          <p:cNvPr id="3" name="Marcador de contenido 2"/>
          <p:cNvSpPr>
            <a:spLocks noGrp="1"/>
          </p:cNvSpPr>
          <p:nvPr>
            <p:ph idx="1"/>
          </p:nvPr>
        </p:nvSpPr>
        <p:spPr/>
        <p:txBody>
          <a:bodyPr>
            <a:normAutofit/>
          </a:bodyPr>
          <a:lstStyle/>
          <a:p>
            <a:r>
              <a:rPr lang="es-CO" sz="2400" dirty="0" smtClean="0"/>
              <a:t>El patrón Decorador añade responsabilidades adicionales a un objeto dinámicamente.</a:t>
            </a:r>
          </a:p>
          <a:p>
            <a:r>
              <a:rPr lang="es-CO" sz="2400" dirty="0" smtClean="0"/>
              <a:t>Los decoradores proveen una alternativa flexible para extender funcionalidades con subclases.</a:t>
            </a:r>
            <a:endParaRPr lang="es-CO" sz="2400" dirty="0"/>
          </a:p>
        </p:txBody>
      </p:sp>
      <p:pic>
        <p:nvPicPr>
          <p:cNvPr id="1026" name="Picture 2" descr="https://upload.wikimedia.org/wikipedia/commons/thumb/e/e9/Decorator_UML_class_diagram.svg/757px-Decorator_UML_class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6" y="3997851"/>
            <a:ext cx="3082924" cy="243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339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EJEMPLO</a:t>
            </a:r>
            <a:br>
              <a:rPr lang="es-CO" b="1" dirty="0" smtClean="0"/>
            </a:br>
            <a:r>
              <a:rPr lang="es-CO" b="1" dirty="0" smtClean="0"/>
              <a:t>PROBLEMA CON LA HERENCIA</a:t>
            </a:r>
            <a:endParaRPr lang="es-CO" b="1" dirty="0"/>
          </a:p>
        </p:txBody>
      </p:sp>
      <p:pic>
        <p:nvPicPr>
          <p:cNvPr id="9" name="Marcador de contenido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84014" y="2178246"/>
            <a:ext cx="3783307" cy="2791959"/>
          </a:xfr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562" y="2178246"/>
            <a:ext cx="7648575" cy="3657600"/>
          </a:xfrm>
          <a:prstGeom prst="rect">
            <a:avLst/>
          </a:prstGeom>
        </p:spPr>
      </p:pic>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4562" y="2178246"/>
            <a:ext cx="6276975" cy="3657600"/>
          </a:xfrm>
          <a:prstGeom prst="rect">
            <a:avLst/>
          </a:prstGeom>
        </p:spPr>
      </p:pic>
      <p:pic>
        <p:nvPicPr>
          <p:cNvPr id="12" name="Imagen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562" y="2178246"/>
            <a:ext cx="4962525" cy="3657600"/>
          </a:xfrm>
          <a:prstGeom prst="rect">
            <a:avLst/>
          </a:prstGeom>
        </p:spPr>
      </p:pic>
    </p:spTree>
    <p:extLst>
      <p:ext uri="{BB962C8B-B14F-4D97-AF65-F5344CB8AC3E}">
        <p14:creationId xmlns:p14="http://schemas.microsoft.com/office/powerpoint/2010/main" val="241412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EJEMPLO</a:t>
            </a:r>
            <a:br>
              <a:rPr lang="es-CO" b="1" dirty="0" smtClean="0"/>
            </a:br>
            <a:r>
              <a:rPr lang="es-CO" b="1" dirty="0" smtClean="0"/>
              <a:t>OTRA POSIBLE SOLUCIÓN</a:t>
            </a:r>
            <a:endParaRPr lang="es-CO" b="1"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83829" y="1930400"/>
            <a:ext cx="4401710" cy="4437018"/>
          </a:xfrm>
        </p:spPr>
      </p:pic>
      <p:sp>
        <p:nvSpPr>
          <p:cNvPr id="5" name="CuadroTexto 4"/>
          <p:cNvSpPr txBox="1"/>
          <p:nvPr/>
        </p:nvSpPr>
        <p:spPr>
          <a:xfrm>
            <a:off x="6757916" y="3020367"/>
            <a:ext cx="3881191" cy="461665"/>
          </a:xfrm>
          <a:prstGeom prst="rect">
            <a:avLst/>
          </a:prstGeom>
          <a:noFill/>
        </p:spPr>
        <p:txBody>
          <a:bodyPr wrap="none" rtlCol="0">
            <a:spAutoFit/>
          </a:bodyPr>
          <a:lstStyle/>
          <a:p>
            <a:r>
              <a:rPr lang="es-CO" sz="2400" dirty="0" smtClean="0">
                <a:solidFill>
                  <a:srgbClr val="FF0000"/>
                </a:solidFill>
                <a:latin typeface="Berlin Sans FB Demi" panose="020E0802020502020306" pitchFamily="34" charset="0"/>
              </a:rPr>
              <a:t>OPEN-CLOSED PRINCIPLE</a:t>
            </a:r>
            <a:endParaRPr lang="es-CO" sz="2400" dirty="0">
              <a:solidFill>
                <a:srgbClr val="FF0000"/>
              </a:solidFill>
              <a:latin typeface="Berlin Sans FB Demi" panose="020E0802020502020306" pitchFamily="34" charset="0"/>
            </a:endParaRPr>
          </a:p>
        </p:txBody>
      </p:sp>
      <p:sp>
        <p:nvSpPr>
          <p:cNvPr id="6" name="Multiplicar 5"/>
          <p:cNvSpPr/>
          <p:nvPr/>
        </p:nvSpPr>
        <p:spPr>
          <a:xfrm rot="20197148">
            <a:off x="10101331" y="3164261"/>
            <a:ext cx="914400" cy="914400"/>
          </a:xfrm>
          <a:prstGeom prst="mathMultiply">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8460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ESTRUCTURA DEL PATRÓN</a:t>
            </a:r>
            <a:endParaRPr lang="es-CO" b="1" dirty="0"/>
          </a:p>
        </p:txBody>
      </p:sp>
      <p:pic>
        <p:nvPicPr>
          <p:cNvPr id="5" name="Picture 2" descr="https://upload.wikimedia.org/wikipedia/commons/thumb/e/e9/Decorator_UML_class_diagram.svg/757px-Decorator_UML_class_diagram.sv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80491" y="1654697"/>
            <a:ext cx="6144359" cy="486191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76525" y="1756761"/>
            <a:ext cx="3522118" cy="923330"/>
          </a:xfrm>
          <a:prstGeom prst="rect">
            <a:avLst/>
          </a:prstGeom>
          <a:noFill/>
        </p:spPr>
        <p:txBody>
          <a:bodyPr wrap="none" rtlCol="0">
            <a:spAutoFit/>
          </a:bodyPr>
          <a:lstStyle/>
          <a:p>
            <a:r>
              <a:rPr lang="es-CO" dirty="0" smtClean="0"/>
              <a:t>Clase que define el tipo,</a:t>
            </a:r>
          </a:p>
          <a:p>
            <a:r>
              <a:rPr lang="es-CO" dirty="0" smtClean="0"/>
              <a:t>Puede ser usada directamente o</a:t>
            </a:r>
          </a:p>
          <a:p>
            <a:r>
              <a:rPr lang="es-CO" dirty="0" smtClean="0"/>
              <a:t>envuelta por un decorador</a:t>
            </a:r>
            <a:endParaRPr lang="es-CO" dirty="0"/>
          </a:p>
        </p:txBody>
      </p:sp>
      <p:sp>
        <p:nvSpPr>
          <p:cNvPr id="7" name="CuadroTexto 6"/>
          <p:cNvSpPr txBox="1"/>
          <p:nvPr/>
        </p:nvSpPr>
        <p:spPr>
          <a:xfrm>
            <a:off x="76525" y="3092450"/>
            <a:ext cx="2275416" cy="2031325"/>
          </a:xfrm>
          <a:prstGeom prst="rect">
            <a:avLst/>
          </a:prstGeom>
          <a:noFill/>
        </p:spPr>
        <p:txBody>
          <a:bodyPr wrap="square" rtlCol="0">
            <a:spAutoFit/>
          </a:bodyPr>
          <a:lstStyle/>
          <a:p>
            <a:r>
              <a:rPr lang="es-CO" dirty="0" smtClean="0"/>
              <a:t>Objeto al que se le añadirá dinámicamente nuevos comportamientos. Extiende del Componente</a:t>
            </a:r>
          </a:p>
        </p:txBody>
      </p:sp>
      <p:sp>
        <p:nvSpPr>
          <p:cNvPr id="8" name="CuadroTexto 7"/>
          <p:cNvSpPr txBox="1"/>
          <p:nvPr/>
        </p:nvSpPr>
        <p:spPr>
          <a:xfrm>
            <a:off x="6352693" y="1381916"/>
            <a:ext cx="3522118" cy="923330"/>
          </a:xfrm>
          <a:prstGeom prst="rect">
            <a:avLst/>
          </a:prstGeom>
          <a:noFill/>
        </p:spPr>
        <p:txBody>
          <a:bodyPr wrap="square" rtlCol="0">
            <a:spAutoFit/>
          </a:bodyPr>
          <a:lstStyle/>
          <a:p>
            <a:r>
              <a:rPr lang="es-CO" dirty="0" smtClean="0"/>
              <a:t>Cada decorador tiene una instancia asociada del componente al que decora</a:t>
            </a:r>
            <a:endParaRPr lang="es-CO" dirty="0"/>
          </a:p>
        </p:txBody>
      </p:sp>
      <p:sp>
        <p:nvSpPr>
          <p:cNvPr id="9" name="CuadroTexto 8"/>
          <p:cNvSpPr txBox="1"/>
          <p:nvPr/>
        </p:nvSpPr>
        <p:spPr>
          <a:xfrm>
            <a:off x="8186604" y="3761842"/>
            <a:ext cx="3522118" cy="923330"/>
          </a:xfrm>
          <a:prstGeom prst="rect">
            <a:avLst/>
          </a:prstGeom>
          <a:noFill/>
        </p:spPr>
        <p:txBody>
          <a:bodyPr wrap="square" rtlCol="0">
            <a:spAutoFit/>
          </a:bodyPr>
          <a:lstStyle/>
          <a:p>
            <a:r>
              <a:rPr lang="es-CO" dirty="0" smtClean="0"/>
              <a:t>El decorador es del mismo tipo. Implementa o extiende del componente</a:t>
            </a:r>
            <a:endParaRPr lang="es-CO" dirty="0"/>
          </a:p>
        </p:txBody>
      </p:sp>
      <p:sp>
        <p:nvSpPr>
          <p:cNvPr id="10" name="CuadroTexto 9"/>
          <p:cNvSpPr txBox="1"/>
          <p:nvPr/>
        </p:nvSpPr>
        <p:spPr>
          <a:xfrm>
            <a:off x="7357822" y="5459934"/>
            <a:ext cx="3522118" cy="923330"/>
          </a:xfrm>
          <a:prstGeom prst="rect">
            <a:avLst/>
          </a:prstGeom>
          <a:noFill/>
        </p:spPr>
        <p:txBody>
          <a:bodyPr wrap="square" rtlCol="0">
            <a:spAutoFit/>
          </a:bodyPr>
          <a:lstStyle/>
          <a:p>
            <a:r>
              <a:rPr lang="es-CO" dirty="0" smtClean="0"/>
              <a:t>Los decoradores concretos implementan el decorador y pueden añadir nuevos métodos</a:t>
            </a:r>
            <a:endParaRPr lang="es-CO" dirty="0"/>
          </a:p>
        </p:txBody>
      </p:sp>
    </p:spTree>
    <p:extLst>
      <p:ext uri="{BB962C8B-B14F-4D97-AF65-F5344CB8AC3E}">
        <p14:creationId xmlns:p14="http://schemas.microsoft.com/office/powerpoint/2010/main" val="347179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EJEMPLO</a:t>
            </a:r>
            <a:br>
              <a:rPr lang="es-CO" b="1" dirty="0" smtClean="0"/>
            </a:br>
            <a:r>
              <a:rPr lang="es-CO" b="1" dirty="0" smtClean="0"/>
              <a:t>SOLUCIÓN CON EL PATRÓN DECORADOR</a:t>
            </a:r>
            <a:endParaRPr lang="es-CO" b="1" dirty="0"/>
          </a:p>
        </p:txBody>
      </p:sp>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3023" y="1930400"/>
            <a:ext cx="6802882" cy="4494212"/>
          </a:xfrm>
        </p:spPr>
      </p:pic>
      <p:pic>
        <p:nvPicPr>
          <p:cNvPr id="6" name="Imagen 5"/>
          <p:cNvPicPr>
            <a:picLocks noChangeAspect="1"/>
          </p:cNvPicPr>
          <p:nvPr/>
        </p:nvPicPr>
        <p:blipFill>
          <a:blip r:embed="rId4"/>
          <a:stretch>
            <a:fillRect/>
          </a:stretch>
        </p:blipFill>
        <p:spPr>
          <a:xfrm>
            <a:off x="1652551" y="1852612"/>
            <a:ext cx="7743825" cy="4572000"/>
          </a:xfrm>
          <a:prstGeom prst="rect">
            <a:avLst/>
          </a:prstGeom>
        </p:spPr>
      </p:pic>
    </p:spTree>
    <p:extLst>
      <p:ext uri="{BB962C8B-B14F-4D97-AF65-F5344CB8AC3E}">
        <p14:creationId xmlns:p14="http://schemas.microsoft.com/office/powerpoint/2010/main" val="18209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OTRO EJEMPLO</a:t>
            </a:r>
            <a:r>
              <a:rPr lang="es-CO" b="1" dirty="0" smtClean="0"/>
              <a:t/>
            </a:r>
            <a:br>
              <a:rPr lang="es-CO" b="1" dirty="0" smtClean="0"/>
            </a:br>
            <a:r>
              <a:rPr lang="es-CO" b="1" dirty="0" smtClean="0"/>
              <a:t>PAQUETES TV - DIRECTV</a:t>
            </a:r>
            <a:endParaRPr lang="es-CO" b="1"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0119" y="2160588"/>
            <a:ext cx="8816831" cy="4380806"/>
          </a:xfrm>
        </p:spPr>
      </p:pic>
    </p:spTree>
    <p:extLst>
      <p:ext uri="{BB962C8B-B14F-4D97-AF65-F5344CB8AC3E}">
        <p14:creationId xmlns:p14="http://schemas.microsoft.com/office/powerpoint/2010/main" val="3247576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CO" b="1" dirty="0" smtClean="0"/>
              <a:t>GRACIAS</a:t>
            </a:r>
            <a:endParaRPr lang="es-CO" b="1" dirty="0"/>
          </a:p>
        </p:txBody>
      </p:sp>
    </p:spTree>
    <p:extLst>
      <p:ext uri="{BB962C8B-B14F-4D97-AF65-F5344CB8AC3E}">
        <p14:creationId xmlns:p14="http://schemas.microsoft.com/office/powerpoint/2010/main" val="2992588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3224</TotalTime>
  <Words>688</Words>
  <Application>Microsoft Office PowerPoint</Application>
  <PresentationFormat>Panorámica</PresentationFormat>
  <Paragraphs>55</Paragraphs>
  <Slides>8</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Berlin Sans FB Demi</vt:lpstr>
      <vt:lpstr>Calibri</vt:lpstr>
      <vt:lpstr>Trebuchet MS</vt:lpstr>
      <vt:lpstr>Wingdings 3</vt:lpstr>
      <vt:lpstr>Faceta</vt:lpstr>
      <vt:lpstr>PATRON DECORADOR</vt:lpstr>
      <vt:lpstr>DEFINICIÓN</vt:lpstr>
      <vt:lpstr>EJEMPLO PROBLEMA CON LA HERENCIA</vt:lpstr>
      <vt:lpstr>EJEMPLO OTRA POSIBLE SOLUCIÓN</vt:lpstr>
      <vt:lpstr>ESTRUCTURA DEL PATRÓN</vt:lpstr>
      <vt:lpstr>EJEMPLO SOLUCIÓN CON EL PATRÓN DECORADOR</vt:lpstr>
      <vt:lpstr>OTRO EJEMPLO PAQUETES TV - DIRECTV</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PORTAL CAUTIVO</dc:title>
  <dc:creator>Usuario</dc:creator>
  <cp:lastModifiedBy>Usuario</cp:lastModifiedBy>
  <cp:revision>39</cp:revision>
  <dcterms:created xsi:type="dcterms:W3CDTF">2017-07-10T14:04:15Z</dcterms:created>
  <dcterms:modified xsi:type="dcterms:W3CDTF">2017-08-03T17:03:38Z</dcterms:modified>
</cp:coreProperties>
</file>