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handoutMasterIdLst>
    <p:handoutMasterId r:id="rId17"/>
  </p:handoutMasterIdLst>
  <p:sldIdLst>
    <p:sldId id="1226" r:id="rId2"/>
    <p:sldId id="1227" r:id="rId3"/>
    <p:sldId id="1233" r:id="rId4"/>
    <p:sldId id="1234" r:id="rId5"/>
    <p:sldId id="1235" r:id="rId6"/>
    <p:sldId id="1236" r:id="rId7"/>
    <p:sldId id="1238" r:id="rId8"/>
    <p:sldId id="1239" r:id="rId9"/>
    <p:sldId id="1245" r:id="rId10"/>
    <p:sldId id="1240" r:id="rId11"/>
    <p:sldId id="1243" r:id="rId12"/>
    <p:sldId id="1244" r:id="rId13"/>
    <p:sldId id="1241" r:id="rId14"/>
    <p:sldId id="1242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us Dillenberger" initials="KDI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126"/>
    <a:srgbClr val="FFFFFF"/>
    <a:srgbClr val="000000"/>
    <a:srgbClr val="000066"/>
    <a:srgbClr val="808080"/>
    <a:srgbClr val="FBF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>
      <p:cViewPr varScale="1">
        <p:scale>
          <a:sx n="85" d="100"/>
          <a:sy n="85" d="100"/>
        </p:scale>
        <p:origin x="-422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1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IGUEL CARDEMIL IGLESIAS" userId="bcad8cc8-d2ec-481f-9a34-a240cb391d6f" providerId="ADAL" clId="{E1517A5E-CB6A-4B70-8328-17D323E18EBC}"/>
    <pc:docChg chg="custSel delSld modSld">
      <pc:chgData name="JOSE MIGUEL CARDEMIL IGLESIAS" userId="bcad8cc8-d2ec-481f-9a34-a240cb391d6f" providerId="ADAL" clId="{E1517A5E-CB6A-4B70-8328-17D323E18EBC}" dt="2022-10-04T18:33:21.966" v="5" actId="6549"/>
      <pc:docMkLst>
        <pc:docMk/>
      </pc:docMkLst>
      <pc:sldChg chg="addSp delSp modSp mod">
        <pc:chgData name="JOSE MIGUEL CARDEMIL IGLESIAS" userId="bcad8cc8-d2ec-481f-9a34-a240cb391d6f" providerId="ADAL" clId="{E1517A5E-CB6A-4B70-8328-17D323E18EBC}" dt="2022-10-04T18:32:47.903" v="2" actId="478"/>
        <pc:sldMkLst>
          <pc:docMk/>
          <pc:sldMk cId="2373675636" sldId="1229"/>
        </pc:sldMkLst>
        <pc:spChg chg="add mod">
          <ac:chgData name="JOSE MIGUEL CARDEMIL IGLESIAS" userId="bcad8cc8-d2ec-481f-9a34-a240cb391d6f" providerId="ADAL" clId="{E1517A5E-CB6A-4B70-8328-17D323E18EBC}" dt="2022-10-04T18:32:47.903" v="2" actId="478"/>
          <ac:spMkLst>
            <pc:docMk/>
            <pc:sldMk cId="2373675636" sldId="1229"/>
            <ac:spMk id="5" creationId="{6A8A729A-A8D7-264B-0C09-73D53839100E}"/>
          </ac:spMkLst>
        </pc:spChg>
        <pc:spChg chg="mod">
          <ac:chgData name="JOSE MIGUEL CARDEMIL IGLESIAS" userId="bcad8cc8-d2ec-481f-9a34-a240cb391d6f" providerId="ADAL" clId="{E1517A5E-CB6A-4B70-8328-17D323E18EBC}" dt="2022-10-04T18:32:42.938" v="1" actId="6549"/>
          <ac:spMkLst>
            <pc:docMk/>
            <pc:sldMk cId="2373675636" sldId="1229"/>
            <ac:spMk id="7" creationId="{F34E3567-A204-45BB-B339-0BD23C4E568D}"/>
          </ac:spMkLst>
        </pc:spChg>
        <pc:spChg chg="del">
          <ac:chgData name="JOSE MIGUEL CARDEMIL IGLESIAS" userId="bcad8cc8-d2ec-481f-9a34-a240cb391d6f" providerId="ADAL" clId="{E1517A5E-CB6A-4B70-8328-17D323E18EBC}" dt="2022-10-04T18:32:47.903" v="2" actId="478"/>
          <ac:spMkLst>
            <pc:docMk/>
            <pc:sldMk cId="2373675636" sldId="1229"/>
            <ac:spMk id="8" creationId="{90159379-02A5-4D92-A310-221D3107AE9C}"/>
          </ac:spMkLst>
        </pc:spChg>
        <pc:graphicFrameChg chg="del">
          <ac:chgData name="JOSE MIGUEL CARDEMIL IGLESIAS" userId="bcad8cc8-d2ec-481f-9a34-a240cb391d6f" providerId="ADAL" clId="{E1517A5E-CB6A-4B70-8328-17D323E18EBC}" dt="2022-10-04T18:32:38.593" v="0" actId="478"/>
          <ac:graphicFrameMkLst>
            <pc:docMk/>
            <pc:sldMk cId="2373675636" sldId="1229"/>
            <ac:graphicFrameMk id="11" creationId="{60B493AB-DF3A-4EE1-B51D-0B1383857717}"/>
          </ac:graphicFrameMkLst>
        </pc:graphicFrameChg>
      </pc:sldChg>
      <pc:sldChg chg="modSp mod">
        <pc:chgData name="JOSE MIGUEL CARDEMIL IGLESIAS" userId="bcad8cc8-d2ec-481f-9a34-a240cb391d6f" providerId="ADAL" clId="{E1517A5E-CB6A-4B70-8328-17D323E18EBC}" dt="2022-10-04T18:33:21.966" v="5" actId="6549"/>
        <pc:sldMkLst>
          <pc:docMk/>
          <pc:sldMk cId="2798225771" sldId="1231"/>
        </pc:sldMkLst>
        <pc:spChg chg="mod">
          <ac:chgData name="JOSE MIGUEL CARDEMIL IGLESIAS" userId="bcad8cc8-d2ec-481f-9a34-a240cb391d6f" providerId="ADAL" clId="{E1517A5E-CB6A-4B70-8328-17D323E18EBC}" dt="2022-10-04T18:33:21.966" v="5" actId="6549"/>
          <ac:spMkLst>
            <pc:docMk/>
            <pc:sldMk cId="2798225771" sldId="1231"/>
            <ac:spMk id="8" creationId="{56C33F44-275F-48A5-ADC9-8C1B83329F88}"/>
          </ac:spMkLst>
        </pc:spChg>
      </pc:sldChg>
      <pc:sldChg chg="del">
        <pc:chgData name="JOSE MIGUEL CARDEMIL IGLESIAS" userId="bcad8cc8-d2ec-481f-9a34-a240cb391d6f" providerId="ADAL" clId="{E1517A5E-CB6A-4B70-8328-17D323E18EBC}" dt="2022-10-04T18:32:58.001" v="3" actId="47"/>
        <pc:sldMkLst>
          <pc:docMk/>
          <pc:sldMk cId="108481726" sldId="12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90CAB2-BD43-468E-8568-AAAF122E564B}" type="datetimeFigureOut">
              <a:rPr lang="es-CL"/>
              <a:pPr>
                <a:defRPr/>
              </a:pPr>
              <a:t>23-12-2022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07904A-420C-4BA6-8E01-07142BA0624E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161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7A20-E973-4EC6-B1D8-1565B766F6AC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94" y="4560086"/>
            <a:ext cx="5852814" cy="432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46EE-6A6C-45E9-AB2E-BA4DD4CD2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1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10" name="Retângulo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11" name="Retângulo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672320" y="2461219"/>
            <a:ext cx="8636000" cy="1206654"/>
          </a:xfrm>
        </p:spPr>
        <p:txBody>
          <a:bodyPr anchor="b"/>
          <a:lstStyle>
            <a:lvl1pPr algn="ctr">
              <a:defRPr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31">
                <a:solidFill>
                  <a:srgbClr val="FFFFFF"/>
                </a:solidFill>
              </a:defRPr>
            </a:lvl1pPr>
            <a:lvl2pPr marL="457203" indent="0" algn="ctr">
              <a:buNone/>
            </a:lvl2pPr>
            <a:lvl3pPr marL="914406" indent="0" algn="ctr">
              <a:buNone/>
            </a:lvl3pPr>
            <a:lvl4pPr marL="1371609" indent="0" algn="ctr">
              <a:buNone/>
            </a:lvl4pPr>
            <a:lvl5pPr marL="1828812" indent="0" algn="ctr">
              <a:buNone/>
            </a:lvl5pPr>
            <a:lvl6pPr marL="2286015" indent="0" algn="ctr">
              <a:buNone/>
            </a:lvl6pPr>
            <a:lvl7pPr marL="2743218" indent="0" algn="ctr">
              <a:buNone/>
            </a:lvl7pPr>
            <a:lvl8pPr marL="3200421" indent="0" algn="ctr">
              <a:buNone/>
            </a:lvl8pPr>
            <a:lvl9pPr marL="3657624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 dirty="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88544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996" b="1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77C60EC6-4AF8-4210-93CF-32C48E47B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182" y="557734"/>
            <a:ext cx="1575618" cy="15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7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1"/>
            <a:ext cx="10769600" cy="869950"/>
          </a:xfrm>
        </p:spPr>
        <p:txBody>
          <a:bodyPr anchor="ctr"/>
          <a:lstStyle>
            <a:lvl1pPr algn="l">
              <a:buNone/>
              <a:defRPr sz="3266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1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1191" tIns="201589" rIns="151191" bIns="100794"/>
          <a:lstStyle>
            <a:lvl1pPr marL="0" indent="0">
              <a:spcAft>
                <a:spcPts val="1000"/>
              </a:spcAft>
              <a:buNone/>
              <a:defRPr sz="1814"/>
            </a:lvl1pPr>
            <a:lvl2pPr>
              <a:buNone/>
              <a:defRPr sz="1179"/>
            </a:lvl2pPr>
            <a:lvl3pPr>
              <a:buNone/>
              <a:defRPr sz="998"/>
            </a:lvl3pPr>
            <a:lvl4pPr>
              <a:buNone/>
              <a:defRPr sz="907"/>
            </a:lvl4pPr>
            <a:lvl5pPr>
              <a:buNone/>
              <a:defRPr sz="907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599" y="1752601"/>
            <a:ext cx="8534401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70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white">
          <a:xfrm>
            <a:off x="3403" y="5520466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9" name="Retângulo 8"/>
          <p:cNvSpPr/>
          <p:nvPr/>
        </p:nvSpPr>
        <p:spPr>
          <a:xfrm>
            <a:off x="-10160" y="5595111"/>
            <a:ext cx="122168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10" name="Retângulo 9"/>
          <p:cNvSpPr/>
          <p:nvPr/>
        </p:nvSpPr>
        <p:spPr>
          <a:xfrm>
            <a:off x="1221682" y="5607334"/>
            <a:ext cx="1090732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5730" y="5634765"/>
            <a:ext cx="9753600" cy="685800"/>
          </a:xfrm>
        </p:spPr>
        <p:txBody>
          <a:bodyPr anchor="ctr"/>
          <a:lstStyle>
            <a:lvl1pPr algn="l">
              <a:buNone/>
              <a:defRPr sz="2812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211520" y="1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8252" y="6492875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s-E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1" y="5607334"/>
            <a:ext cx="1119359" cy="663578"/>
          </a:xfrm>
        </p:spPr>
        <p:txBody>
          <a:bodyPr rtlCol="0"/>
          <a:lstStyle>
            <a:lvl1pPr>
              <a:defRPr sz="2812"/>
            </a:lvl1pPr>
          </a:lstStyle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2601" y="6480587"/>
            <a:ext cx="6096001" cy="365125"/>
          </a:xfrm>
        </p:spPr>
        <p:txBody>
          <a:bodyPr rtlCol="0"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5632" y="0"/>
            <a:ext cx="10846368" cy="5520466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175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72599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8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1" y="609601"/>
            <a:ext cx="27432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1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8" name="Retângulo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9" name="Retângulo 8"/>
          <p:cNvSpPr/>
          <p:nvPr/>
        </p:nvSpPr>
        <p:spPr>
          <a:xfrm>
            <a:off x="8189384" y="1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5" y="103716"/>
            <a:ext cx="533400" cy="325968"/>
          </a:xfrm>
        </p:spPr>
        <p:txBody>
          <a:bodyPr/>
          <a:lstStyle/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3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3226"/>
            <a:ext cx="10972800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7951" y="1379538"/>
            <a:ext cx="5137149" cy="485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18300" y="1379539"/>
            <a:ext cx="5139267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718300" y="3884614"/>
            <a:ext cx="5139267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D4117452-4C87-4C95-803A-4F046EA6C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 defTabSz="914400" eaLnBrk="0" hangingPunct="0">
              <a:defRPr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  <a:ea typeface="Meiryo" pitchFamily="34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565013C-7666-4685-96C6-AC6D6A5E5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  <a:ea typeface="Meiryo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José M. Cardemil - Diciembre 2022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01490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416800" cy="1143000"/>
          </a:xfrm>
        </p:spPr>
        <p:txBody>
          <a:bodyPr>
            <a:normAutofit/>
          </a:bodyPr>
          <a:lstStyle>
            <a:lvl1pPr algn="l">
              <a:defRPr sz="3400" baseline="0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20C8991-C557-461F-96B4-157E1F02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 defTabSz="914400" eaLnBrk="0" hangingPunct="0">
              <a:defRPr>
                <a:latin typeface="Georgia" panose="02040502050405020303" pitchFamily="18" charset="0"/>
                <a:ea typeface="Meiryo" pitchFamily="34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DEAFD75-2429-43F2-99B8-400013E3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>
                <a:latin typeface="Georgia" panose="02040502050405020303" pitchFamily="18" charset="0"/>
                <a:ea typeface="Meiryo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José M. Cardemil - Diciembre 2022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2D1A47F-CD74-4B3A-AD58-F884E478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Georgia" panose="02040502050405020303" pitchFamily="18" charset="0"/>
                <a:ea typeface="Meiryo" panose="020B0604030504040204" pitchFamily="34" charset="-128"/>
              </a:defRPr>
            </a:lvl1pPr>
          </a:lstStyle>
          <a:p>
            <a:fld id="{48C7BE36-077E-484F-80F8-E13DDAD040ED}" type="slidenum">
              <a:rPr lang="es-ES" altLang="es-CL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3552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halt Text und Da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2300" y="217290"/>
            <a:ext cx="10944000" cy="604352"/>
          </a:xfrm>
        </p:spPr>
        <p:txBody>
          <a:bodyPr>
            <a:spAutoFit/>
          </a:bodyPr>
          <a:lstStyle>
            <a:lvl1pPr marL="0" indent="0" defTabSz="504000">
              <a:defRPr baseline="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2301" y="1773238"/>
            <a:ext cx="5473700" cy="42481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0"/>
          </p:nvPr>
        </p:nvSpPr>
        <p:spPr>
          <a:xfrm>
            <a:off x="6096001" y="1772816"/>
            <a:ext cx="5473700" cy="4248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xmlns="" id="{9AAEBFCF-8127-4489-A343-E7C71B607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7267" y="659288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62D2D9B-A62C-414D-9D57-01ED7D73BB3A}" type="slidenum">
              <a:rPr lang="es-ES" altLang="es-CL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9387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endParaRPr lang="es-E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12801" y="6395417"/>
            <a:ext cx="7228111" cy="365125"/>
          </a:xfrm>
        </p:spPr>
        <p:txBody>
          <a:bodyPr/>
          <a:lstStyle>
            <a:lvl1pPr marL="0" marR="0" indent="0" algn="r" defTabSz="40757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 b="1"/>
            </a:lvl1pPr>
          </a:lstStyle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5" y="1600200"/>
            <a:ext cx="10871200" cy="449580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95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1"/>
            <a:ext cx="9497483" cy="1673225"/>
          </a:xfrm>
        </p:spPr>
        <p:txBody>
          <a:bodyPr anchor="t">
            <a:normAutofit/>
          </a:bodyPr>
          <a:lstStyle>
            <a:lvl1pPr marL="0" indent="0">
              <a:buNone/>
              <a:defRPr sz="217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1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727201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9" name="Retângulo 8"/>
          <p:cNvSpPr/>
          <p:nvPr/>
        </p:nvSpPr>
        <p:spPr>
          <a:xfrm>
            <a:off x="1828801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1" y="1600200"/>
            <a:ext cx="10160000" cy="990600"/>
          </a:xfrm>
        </p:spPr>
        <p:txBody>
          <a:bodyPr/>
          <a:lstStyle>
            <a:lvl1pPr algn="l">
              <a:buNone/>
              <a:defRPr sz="3266" b="0" cap="none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1" cy="701676"/>
          </a:xfrm>
        </p:spPr>
        <p:txBody>
          <a:bodyPr>
            <a:noAutofit/>
          </a:bodyPr>
          <a:lstStyle>
            <a:lvl1pPr>
              <a:defRPr sz="2359"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smtClean="0"/>
              <a:t>José M. Cardemil - Diciembre 2022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335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5181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fr-FR" smtClean="0"/>
              <a:t>José M. Cardemil - Diciembre 2022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3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1" y="273051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22238" y="2267054"/>
            <a:ext cx="5181602" cy="3788782"/>
          </a:xfrm>
        </p:spPr>
        <p:txBody>
          <a:bodyPr>
            <a:normAutofit/>
          </a:bodyPr>
          <a:lstStyle>
            <a:lvl1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 hasCustomPrompt="1"/>
          </p:nvPr>
        </p:nvSpPr>
        <p:spPr>
          <a:xfrm>
            <a:off x="6259679" y="2248364"/>
            <a:ext cx="5181600" cy="3807471"/>
          </a:xfrm>
        </p:spPr>
        <p:txBody>
          <a:bodyPr>
            <a:normAutofit/>
          </a:bodyPr>
          <a:lstStyle>
            <a:lvl1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</a:t>
            </a:r>
            <a:r>
              <a:rPr lang="pt-BR" dirty="0" err="1"/>
              <a:t>nívelca</a:t>
            </a:r>
            <a:endParaRPr kumimoji="0" lang="en-US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s-ES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22239" y="1581254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996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259679" y="1562564"/>
            <a:ext cx="5181600" cy="640080"/>
          </a:xfrm>
          <a:solidFill>
            <a:schemeClr val="bg2">
              <a:lumMod val="50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1996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42383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1" y="273051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22238" y="2889199"/>
            <a:ext cx="5181602" cy="3235763"/>
          </a:xfrm>
        </p:spPr>
        <p:txBody>
          <a:bodyPr>
            <a:normAutofit/>
          </a:bodyPr>
          <a:lstStyle>
            <a:lvl1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259679" y="2870510"/>
            <a:ext cx="5181600" cy="3251725"/>
          </a:xfrm>
        </p:spPr>
        <p:txBody>
          <a:bodyPr>
            <a:normAutofit/>
          </a:bodyPr>
          <a:lstStyle>
            <a:lvl1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22239" y="2203399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996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259679" y="2184709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996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17" name="Espaço Reservado para Conteúdo 7"/>
          <p:cNvSpPr>
            <a:spLocks noGrp="1"/>
          </p:cNvSpPr>
          <p:nvPr>
            <p:ph sz="quarter" idx="18" hasCustomPrompt="1"/>
          </p:nvPr>
        </p:nvSpPr>
        <p:spPr>
          <a:xfrm>
            <a:off x="816865" y="1600200"/>
            <a:ext cx="10871200" cy="584509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defRPr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>
              <a:lnSpc>
                <a:spcPct val="125000"/>
              </a:lnSpc>
              <a:defRPr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>
              <a:lnSpc>
                <a:spcPct val="125000"/>
              </a:lnSpc>
              <a:defRPr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>
              <a:lnSpc>
                <a:spcPct val="125000"/>
              </a:lnSpc>
              <a:defRPr>
                <a:latin typeface="Garamond" panose="02020404030301010803" pitchFamily="18" charset="0"/>
                <a:cs typeface="Times New Roman" panose="02020603050405020304" pitchFamily="18" charset="0"/>
              </a:defRPr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  <a:endParaRPr kumimoji="0"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9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02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40757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lvl1pPr>
          </a:lstStyle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71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199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0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m br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199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7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812801" y="228600"/>
            <a:ext cx="10856957" cy="990600"/>
          </a:xfrm>
          <a:prstGeom prst="rect">
            <a:avLst/>
          </a:prstGeom>
        </p:spPr>
        <p:txBody>
          <a:bodyPr vert="horz" lIns="100794" tIns="50397" rIns="100794" bIns="50397" anchor="ctr">
            <a:noAutofit/>
          </a:bodyPr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16865" y="1600200"/>
            <a:ext cx="10871200" cy="452628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459954" y="6439784"/>
            <a:ext cx="7228111" cy="36512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r" eaLnBrk="1" latinLnBrk="0" hangingPunct="1">
              <a:defRPr kumimoji="0" sz="1361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1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711199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9" name="Retângulo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199" cy="244476"/>
          </a:xfrm>
          <a:prstGeom prst="rect">
            <a:avLst/>
          </a:prstGeom>
        </p:spPr>
        <p:txBody>
          <a:bodyPr vert="horz" lIns="100794" tIns="50397" rIns="100794" bIns="50397" anchor="ctr" anchorCtr="0">
            <a:normAutofit/>
          </a:bodyPr>
          <a:lstStyle>
            <a:lvl1pPr algn="ctr" eaLnBrk="1" latinLnBrk="0" hangingPunct="1">
              <a:defRPr kumimoji="0" sz="1361" b="1"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64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70" r:id="rId9"/>
    <p:sldLayoutId id="2147483861" r:id="rId10"/>
    <p:sldLayoutId id="2147483862" r:id="rId11"/>
    <p:sldLayoutId id="2147483863" r:id="rId12"/>
    <p:sldLayoutId id="2147483864" r:id="rId13"/>
    <p:sldLayoutId id="2147483871" r:id="rId14"/>
    <p:sldLayoutId id="2147483872" r:id="rId15"/>
    <p:sldLayoutId id="2147483873" r:id="rId16"/>
  </p:sldLayoutIdLst>
  <p:hf hdr="0" dt="0"/>
  <p:txStyles>
    <p:titleStyle>
      <a:lvl1pPr marL="0" indent="0" algn="l" rtl="0" eaLnBrk="1" latinLnBrk="0" hangingPunct="1">
        <a:spcBef>
          <a:spcPct val="0"/>
        </a:spcBef>
        <a:buFont typeface="Arial" panose="020B0604020202020204" pitchFamily="34" charset="0"/>
        <a:buNone/>
        <a:defRPr kumimoji="0" sz="3266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20042" indent="-320042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54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40084" indent="-274322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177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6" indent="-228602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814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9" indent="-228602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633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812" indent="-228602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633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103134" indent="-228602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14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55" indent="-22860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14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77" indent="-22860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14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99" indent="-22860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14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72DD41-BD4A-44B1-B6E9-23EA87AA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84" y="3212976"/>
            <a:ext cx="11530632" cy="1206654"/>
          </a:xfrm>
        </p:spPr>
        <p:txBody>
          <a:bodyPr/>
          <a:lstStyle/>
          <a:p>
            <a:pPr algn="r"/>
            <a:r>
              <a:rPr lang="es-CL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Calculadora automatizada para diseño y evaluación de sistemas fotovoltaicos residenciales</a:t>
            </a:r>
            <a:endParaRPr lang="es-CL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E92FD99-2494-4859-9148-33A499AF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José M. Cardemil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85F09D4-5F31-41FB-96B4-022CF9DEAC74}"/>
              </a:ext>
            </a:extLst>
          </p:cNvPr>
          <p:cNvSpPr txBox="1"/>
          <p:nvPr/>
        </p:nvSpPr>
        <p:spPr>
          <a:xfrm>
            <a:off x="4799856" y="479715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de Ingeniería </a:t>
            </a:r>
            <a:r>
              <a:rPr lang="es-CL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PUC</a:t>
            </a:r>
            <a:endParaRPr lang="es-CL" sz="28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8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técnico - Santiago</a:t>
            </a:r>
            <a:endParaRPr lang="es-CL" dirty="0"/>
          </a:p>
        </p:txBody>
      </p:sp>
      <p:sp>
        <p:nvSpPr>
          <p:cNvPr id="10" name="Marcador de contenido 7">
            <a:extLst>
              <a:ext uri="{FF2B5EF4-FFF2-40B4-BE49-F238E27FC236}">
                <a16:creationId xmlns:a16="http://schemas.microsoft.com/office/drawing/2014/main" xmlns="" id="{56C33F44-275F-48A5-ADC9-8C1B83329F88}"/>
              </a:ext>
            </a:extLst>
          </p:cNvPr>
          <p:cNvSpPr txBox="1">
            <a:spLocks/>
          </p:cNvSpPr>
          <p:nvPr/>
        </p:nvSpPr>
        <p:spPr>
          <a:xfrm>
            <a:off x="355598" y="5113358"/>
            <a:ext cx="11314159" cy="159523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lvl1pPr marL="320042" indent="-320042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54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40084" indent="-274322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177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6" indent="-228602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14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9" indent="-228602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12" indent="-228602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103134" indent="-22860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55" indent="-22860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77" indent="-22860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99" indent="-22860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 smtClean="0"/>
              <a:t>Reportes de producción a nivel anual en resolución horaria.</a:t>
            </a:r>
          </a:p>
          <a:p>
            <a:r>
              <a:rPr lang="es-CL" sz="1800" dirty="0" smtClean="0"/>
              <a:t>Estadísticas mensuales de producción mostrando suministro, ventas y pérdidas eléctricas y por sombreado.</a:t>
            </a:r>
          </a:p>
          <a:p>
            <a:pPr marL="0" indent="0">
              <a:buNone/>
            </a:pPr>
            <a:endParaRPr lang="es-CL" sz="180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56" y="1516698"/>
            <a:ext cx="5197595" cy="36015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4" y="1516698"/>
            <a:ext cx="535478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Arica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623392" y="5030800"/>
            <a:ext cx="56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CL" sz="1600" dirty="0" smtClean="0"/>
              <a:t>Ejemplo considerando un sistema con 12 módulos (4 filas de 3) de 320Wp en un área de 10m², un inversor de </a:t>
            </a:r>
            <a:r>
              <a:rPr lang="es-CL" sz="1600" dirty="0" smtClean="0"/>
              <a:t>4.0kWac </a:t>
            </a:r>
            <a:r>
              <a:rPr lang="es-CL" sz="1600" dirty="0" smtClean="0"/>
              <a:t>y la demanda eléctrica anteriormente mostrada, asumiendo 130 CLP/</a:t>
            </a:r>
            <a:r>
              <a:rPr lang="es-CL" sz="1600" dirty="0" err="1" smtClean="0"/>
              <a:t>kWh</a:t>
            </a:r>
            <a:r>
              <a:rPr lang="es-CL" sz="1600" dirty="0" smtClean="0"/>
              <a:t>. CAPEX de 2,66 MMCLP, con un VAN de </a:t>
            </a:r>
            <a:r>
              <a:rPr lang="es-CL" sz="1600" dirty="0" smtClean="0"/>
              <a:t>3.00</a:t>
            </a:r>
            <a:r>
              <a:rPr lang="es-CL" sz="1600" dirty="0" smtClean="0"/>
              <a:t> </a:t>
            </a:r>
            <a:r>
              <a:rPr lang="es-CL" sz="1600" dirty="0" smtClean="0"/>
              <a:t>MMCLP y retorno de inversión en el año </a:t>
            </a:r>
            <a:r>
              <a:rPr lang="es-CL" sz="1600" dirty="0" smtClean="0"/>
              <a:t>8.</a:t>
            </a:r>
            <a:endParaRPr lang="es-CL" sz="1600" dirty="0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60" y="1502816"/>
            <a:ext cx="5354481" cy="35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049" y="1502923"/>
            <a:ext cx="5273357" cy="359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Ancud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623392" y="5030800"/>
            <a:ext cx="56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CL" sz="1600" dirty="0" smtClean="0"/>
              <a:t>Ejemplo considerando un sistema con 12 módulos (4 filas de 3) de 320Wp en un área de 10m², un inversor de </a:t>
            </a:r>
            <a:r>
              <a:rPr lang="es-CL" sz="1600" dirty="0" smtClean="0"/>
              <a:t>4.0kWac </a:t>
            </a:r>
            <a:r>
              <a:rPr lang="es-CL" sz="1600" dirty="0" smtClean="0"/>
              <a:t>y la demanda eléctrica anteriormente mostrada, asumiendo 130 CLP/</a:t>
            </a:r>
            <a:r>
              <a:rPr lang="es-CL" sz="1600" dirty="0" err="1" smtClean="0"/>
              <a:t>kWh</a:t>
            </a:r>
            <a:r>
              <a:rPr lang="es-CL" sz="1600" dirty="0" smtClean="0"/>
              <a:t>. CAPEX de 2.66 MMCLP, con un VAN de 1,70 MMCLP y retorno de inversión en el año 11.</a:t>
            </a:r>
            <a:endParaRPr lang="es-CL" sz="1600" dirty="0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60" y="1502816"/>
            <a:ext cx="5354481" cy="35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7035" y="1502714"/>
            <a:ext cx="5195385" cy="35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Oportunidades de mejora</a:t>
            </a:r>
            <a:endParaRPr lang="es-CL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xmlns="" id="{71C53D03-28F4-4D31-95F2-BEBA425871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60" y="1589566"/>
            <a:ext cx="11352705" cy="4935777"/>
          </a:xfrm>
        </p:spPr>
        <p:txBody>
          <a:bodyPr>
            <a:normAutofit/>
          </a:bodyPr>
          <a:lstStyle/>
          <a:p>
            <a:r>
              <a:rPr lang="es-CL" sz="1800" dirty="0" smtClean="0"/>
              <a:t>Trabajos futuros?</a:t>
            </a:r>
            <a:endParaRPr lang="es-CL" sz="1237" dirty="0"/>
          </a:p>
          <a:p>
            <a:pPr lvl="1"/>
            <a:r>
              <a:rPr lang="es-CL" sz="1600" dirty="0" smtClean="0"/>
              <a:t>?</a:t>
            </a:r>
          </a:p>
          <a:p>
            <a:pPr lvl="1"/>
            <a:r>
              <a:rPr lang="es-CL" sz="1600" dirty="0" smtClean="0"/>
              <a:t>?</a:t>
            </a:r>
          </a:p>
          <a:p>
            <a:pPr lvl="1"/>
            <a:r>
              <a:rPr lang="es-CL" sz="1600" dirty="0" smtClean="0"/>
              <a:t>?</a:t>
            </a:r>
          </a:p>
          <a:p>
            <a:pPr lvl="1"/>
            <a:r>
              <a:rPr lang="es-CL" sz="1600" dirty="0" smtClean="0"/>
              <a:t>?</a:t>
            </a:r>
          </a:p>
          <a:p>
            <a:pPr lvl="1"/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1189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72DD41-BD4A-44B1-B6E9-23EA87AA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84" y="3212976"/>
            <a:ext cx="11530632" cy="1206654"/>
          </a:xfrm>
        </p:spPr>
        <p:txBody>
          <a:bodyPr/>
          <a:lstStyle/>
          <a:p>
            <a:pPr algn="r"/>
            <a:r>
              <a:rPr lang="es-CL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Calculadora automatizada para diseño y evaluación de sistemas fotovoltaicos residenciales</a:t>
            </a:r>
            <a:endParaRPr lang="es-CL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E92FD99-2494-4859-9148-33A499AF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José M. Cardemil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85F09D4-5F31-41FB-96B4-022CF9DEAC74}"/>
              </a:ext>
            </a:extLst>
          </p:cNvPr>
          <p:cNvSpPr txBox="1"/>
          <p:nvPr/>
        </p:nvSpPr>
        <p:spPr>
          <a:xfrm>
            <a:off x="4799856" y="479715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de Ingeniería </a:t>
            </a:r>
            <a:r>
              <a:rPr lang="es-CL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PUC</a:t>
            </a:r>
            <a:endParaRPr lang="es-CL" sz="28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5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1F4EBFA4-D5BB-4C9E-9DA5-92E6BEED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Motivación y objetivo</a:t>
            </a:r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71C53D03-28F4-4D31-95F2-BEBA425871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0" y="2060848"/>
            <a:ext cx="5904656" cy="4608512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Objetivo:</a:t>
            </a:r>
          </a:p>
          <a:p>
            <a:pPr lvl="1"/>
            <a:r>
              <a:rPr lang="es-CL" sz="2200" dirty="0"/>
              <a:t>Desarrollar una herramienta computacional para el pre-diseño y evaluación </a:t>
            </a:r>
            <a:r>
              <a:rPr lang="es-ES" sz="2200" dirty="0"/>
              <a:t>de sistemas solares fotovoltaicos a nivel domiciliario en Python, en base </a:t>
            </a:r>
            <a:r>
              <a:rPr lang="es-ES" sz="2200" dirty="0" smtClean="0"/>
              <a:t>horaria.</a:t>
            </a:r>
            <a:endParaRPr lang="es-CL" sz="2200" dirty="0"/>
          </a:p>
          <a:p>
            <a:r>
              <a:rPr lang="es-CL" dirty="0"/>
              <a:t>Principales características de la solución propuesta:</a:t>
            </a:r>
          </a:p>
          <a:p>
            <a:pPr lvl="1"/>
            <a:r>
              <a:rPr lang="es-CL" dirty="0"/>
              <a:t>Pre-diseño geométrico y eléctrico (disposición módulos </a:t>
            </a:r>
            <a:r>
              <a:rPr lang="es-CL" dirty="0" smtClean="0"/>
              <a:t>serie/paralelo, selección de inversor) </a:t>
            </a:r>
            <a:r>
              <a:rPr lang="es-CL" dirty="0"/>
              <a:t>y geométrica (filas, módulos por fila) para un área determinada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Modelación de sombreado propio.</a:t>
            </a:r>
            <a:endParaRPr lang="es-CL" dirty="0"/>
          </a:p>
          <a:p>
            <a:pPr lvl="1"/>
            <a:r>
              <a:rPr lang="es-CL" dirty="0" smtClean="0"/>
              <a:t>Indicadores </a:t>
            </a:r>
            <a:r>
              <a:rPr lang="es-CL" dirty="0"/>
              <a:t>económicos de desempeño</a:t>
            </a:r>
            <a:r>
              <a:rPr lang="es-CL" dirty="0" smtClean="0"/>
              <a:t>:</a:t>
            </a:r>
          </a:p>
          <a:p>
            <a:pPr lvl="2"/>
            <a:r>
              <a:rPr lang="es-CL" dirty="0" smtClean="0"/>
              <a:t> </a:t>
            </a:r>
            <a:r>
              <a:rPr lang="es-CL" dirty="0"/>
              <a:t>CAPEX, VAN, </a:t>
            </a:r>
            <a:r>
              <a:rPr lang="es-CL" dirty="0" smtClean="0"/>
              <a:t>ROI.</a:t>
            </a:r>
            <a:endParaRPr lang="es-CL" dirty="0"/>
          </a:p>
          <a:p>
            <a:pPr lvl="1"/>
            <a:endParaRPr lang="es-CL" sz="1100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8187A03B-0601-4950-9969-BDE60E0C1DD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328" y="2060848"/>
            <a:ext cx="6048672" cy="3946888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Motivación:</a:t>
            </a:r>
          </a:p>
          <a:p>
            <a:pPr lvl="1"/>
            <a:r>
              <a:rPr lang="es-CL" sz="2200" dirty="0" smtClean="0"/>
              <a:t>Sistema de exploradores cuenta con herramientas para evaluar desempeño técnico de sistemas fotovoltaicos:</a:t>
            </a:r>
          </a:p>
          <a:p>
            <a:pPr lvl="1"/>
            <a:r>
              <a:rPr lang="es-CL" sz="2200" dirty="0" smtClean="0"/>
              <a:t>Sin embargo, ésta herramienta se centra más en la exploración del potencial de recurso solar que del diseño de sistemas</a:t>
            </a:r>
          </a:p>
          <a:p>
            <a:pPr lvl="2"/>
            <a:r>
              <a:rPr lang="es-CL" dirty="0" smtClean="0"/>
              <a:t>Se ingresan características y número de módulos pero:</a:t>
            </a:r>
          </a:p>
          <a:p>
            <a:pPr lvl="3"/>
            <a:r>
              <a:rPr lang="es-CL" dirty="0" smtClean="0"/>
              <a:t>No se diseña en función del área disponible.</a:t>
            </a:r>
          </a:p>
          <a:p>
            <a:pPr lvl="3"/>
            <a:r>
              <a:rPr lang="es-CL" dirty="0" smtClean="0"/>
              <a:t>No se realiza diseño eléctrico ni geométrico del arreglo </a:t>
            </a:r>
            <a:r>
              <a:rPr lang="es-CL" dirty="0" smtClean="0"/>
              <a:t>fotovoltaico.</a:t>
            </a:r>
            <a:endParaRPr lang="es-CL" dirty="0" smtClean="0"/>
          </a:p>
          <a:p>
            <a:pPr lvl="3"/>
            <a:r>
              <a:rPr lang="es-CL" dirty="0" smtClean="0"/>
              <a:t>Evaluaciones económicas podrían ser más avanzadas, con indicadores duros de requisitos y factibilidad.</a:t>
            </a:r>
          </a:p>
          <a:p>
            <a:pPr lvl="2"/>
            <a:endParaRPr lang="es-CL" dirty="0"/>
          </a:p>
          <a:p>
            <a:pPr lvl="1"/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0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 de modelación y análisis</a:t>
            </a:r>
            <a:endParaRPr lang="es-C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39421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Datos </a:t>
            </a:r>
            <a:r>
              <a:rPr lang="es-CL" dirty="0" err="1" smtClean="0">
                <a:solidFill>
                  <a:schemeClr val="tx1"/>
                </a:solidFill>
              </a:rPr>
              <a:t>Meteo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711624" y="235329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Ubicación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711626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Posición solar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2711625" y="407707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Radiación en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9631" y="407707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Sombreado de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711624" y="4941168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DC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711624" y="5810555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AC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99630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Disposición de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595156" y="2348880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dirty="0" smtClean="0">
                <a:solidFill>
                  <a:schemeClr val="tx1"/>
                </a:solidFill>
              </a:rPr>
              <a:t>Configuración sistema</a:t>
            </a:r>
            <a:endParaRPr lang="es-CL" sz="17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>
            <a:stCxn id="11" idx="2"/>
            <a:endCxn id="12" idx="0"/>
          </p:cNvCxnSpPr>
          <p:nvPr/>
        </p:nvCxnSpPr>
        <p:spPr>
          <a:xfrm>
            <a:off x="3459809" y="3001364"/>
            <a:ext cx="2" cy="211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330125" y="3855757"/>
            <a:ext cx="392828" cy="27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2279577" y="2991661"/>
            <a:ext cx="443376" cy="22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2"/>
            <a:endCxn id="13" idx="0"/>
          </p:cNvCxnSpPr>
          <p:nvPr/>
        </p:nvCxnSpPr>
        <p:spPr>
          <a:xfrm flipH="1">
            <a:off x="3459810" y="3861048"/>
            <a:ext cx="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8" idx="2"/>
            <a:endCxn id="17" idx="0"/>
          </p:cNvCxnSpPr>
          <p:nvPr/>
        </p:nvCxnSpPr>
        <p:spPr>
          <a:xfrm>
            <a:off x="5343341" y="2996952"/>
            <a:ext cx="4474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7" idx="2"/>
            <a:endCxn id="14" idx="0"/>
          </p:cNvCxnSpPr>
          <p:nvPr/>
        </p:nvCxnSpPr>
        <p:spPr>
          <a:xfrm>
            <a:off x="5347815" y="3861048"/>
            <a:ext cx="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3" idx="2"/>
            <a:endCxn id="15" idx="0"/>
          </p:cNvCxnSpPr>
          <p:nvPr/>
        </p:nvCxnSpPr>
        <p:spPr>
          <a:xfrm flipH="1">
            <a:off x="3459809" y="4725144"/>
            <a:ext cx="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4225539" y="4725144"/>
            <a:ext cx="363954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0" idx="2"/>
            <a:endCxn id="15" idx="1"/>
          </p:cNvCxnSpPr>
          <p:nvPr/>
        </p:nvCxnSpPr>
        <p:spPr>
          <a:xfrm rot="16200000" flipH="1">
            <a:off x="1447537" y="4001117"/>
            <a:ext cx="1404156" cy="11240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15" idx="2"/>
            <a:endCxn id="16" idx="0"/>
          </p:cNvCxnSpPr>
          <p:nvPr/>
        </p:nvCxnSpPr>
        <p:spPr>
          <a:xfrm>
            <a:off x="3459809" y="5589240"/>
            <a:ext cx="0" cy="22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contenido 7">
            <a:extLst>
              <a:ext uri="{FF2B5EF4-FFF2-40B4-BE49-F238E27FC236}">
                <a16:creationId xmlns:a16="http://schemas.microsoft.com/office/drawing/2014/main" xmlns="" id="{56C33F44-275F-48A5-ADC9-8C1B83329F88}"/>
              </a:ext>
            </a:extLst>
          </p:cNvPr>
          <p:cNvSpPr txBox="1">
            <a:spLocks/>
          </p:cNvSpPr>
          <p:nvPr/>
        </p:nvSpPr>
        <p:spPr>
          <a:xfrm>
            <a:off x="6456040" y="1589566"/>
            <a:ext cx="5612796" cy="5007785"/>
          </a:xfrm>
          <a:prstGeom prst="rect">
            <a:avLst/>
          </a:prstGeom>
        </p:spPr>
        <p:txBody>
          <a:bodyPr vert="horz" lIns="100794" tIns="50397" rIns="100794" bIns="50397">
            <a:normAutofit fontScale="55000" lnSpcReduction="20000"/>
          </a:bodyPr>
          <a:lstStyle>
            <a:lvl1pPr marL="320042" indent="-320042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54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40084" indent="-274322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177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6" indent="-228602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14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9" indent="-228602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12" indent="-228602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103134" indent="-22860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55" indent="-22860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77" indent="-22860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99" indent="-22860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Modelación y referencias:</a:t>
            </a:r>
          </a:p>
          <a:p>
            <a:endParaRPr lang="es-CL" sz="2000" dirty="0" smtClean="0"/>
          </a:p>
          <a:p>
            <a:pPr lvl="1"/>
            <a:r>
              <a:rPr lang="es-CL" sz="1800" dirty="0" smtClean="0"/>
              <a:t>Datos meteorológicos: </a:t>
            </a:r>
            <a:br>
              <a:rPr lang="es-CL" sz="1800" dirty="0" smtClean="0"/>
            </a:br>
            <a:r>
              <a:rPr lang="es-CL" sz="1800" dirty="0" smtClean="0"/>
              <a:t>Obtenidos desde el Explorador Solar de Chile</a:t>
            </a:r>
          </a:p>
          <a:p>
            <a:pPr lvl="1"/>
            <a:endParaRPr lang="es-CL" sz="1800" dirty="0"/>
          </a:p>
          <a:p>
            <a:pPr lvl="1"/>
            <a:r>
              <a:rPr lang="es-CL" sz="1800" dirty="0" smtClean="0"/>
              <a:t>Base de datos de inversores:</a:t>
            </a:r>
            <a:br>
              <a:rPr lang="es-CL" sz="1800" dirty="0" smtClean="0"/>
            </a:br>
            <a:r>
              <a:rPr lang="es-CL" sz="1800" dirty="0" smtClean="0"/>
              <a:t>Obtenida desde base de datos de la California </a:t>
            </a:r>
            <a:r>
              <a:rPr lang="es-CL" sz="1800" dirty="0" err="1" smtClean="0"/>
              <a:t>Energy</a:t>
            </a:r>
            <a:r>
              <a:rPr lang="es-CL" sz="1800" dirty="0" smtClean="0"/>
              <a:t> </a:t>
            </a:r>
            <a:r>
              <a:rPr lang="es-CL" sz="1800" dirty="0" err="1" smtClean="0"/>
              <a:t>Comission</a:t>
            </a:r>
            <a:r>
              <a:rPr lang="es-CL" sz="1800" dirty="0" smtClean="0"/>
              <a:t> disponible a través del </a:t>
            </a:r>
            <a:r>
              <a:rPr lang="es-CL" sz="1800" dirty="0" err="1" smtClean="0"/>
              <a:t>System</a:t>
            </a:r>
            <a:r>
              <a:rPr lang="es-CL" sz="1800" dirty="0" smtClean="0"/>
              <a:t> </a:t>
            </a:r>
            <a:r>
              <a:rPr lang="es-CL" sz="1800" dirty="0" err="1" smtClean="0"/>
              <a:t>Advisor</a:t>
            </a:r>
            <a:r>
              <a:rPr lang="es-CL" sz="1800" dirty="0" smtClean="0"/>
              <a:t> </a:t>
            </a:r>
            <a:r>
              <a:rPr lang="es-CL" sz="1800" dirty="0" err="1" smtClean="0"/>
              <a:t>Model</a:t>
            </a:r>
            <a:r>
              <a:rPr lang="es-CL" sz="1800" dirty="0" smtClean="0"/>
              <a:t> y el proyecto </a:t>
            </a:r>
            <a:r>
              <a:rPr lang="es-CL" sz="1800" dirty="0" err="1" smtClean="0"/>
              <a:t>PVLib</a:t>
            </a:r>
            <a:r>
              <a:rPr lang="es-CL" sz="1800" dirty="0" smtClean="0"/>
              <a:t>.</a:t>
            </a:r>
            <a:endParaRPr lang="es-CL" sz="1800" dirty="0"/>
          </a:p>
          <a:p>
            <a:pPr lvl="1"/>
            <a:endParaRPr lang="es-CL" sz="1800" dirty="0" smtClean="0"/>
          </a:p>
          <a:p>
            <a:pPr lvl="1"/>
            <a:r>
              <a:rPr lang="es-CL" sz="1800" dirty="0" smtClean="0"/>
              <a:t>Posición solar: </a:t>
            </a:r>
            <a:br>
              <a:rPr lang="es-CL" sz="1800" dirty="0" smtClean="0"/>
            </a:br>
            <a:r>
              <a:rPr lang="es-CL" sz="1800" dirty="0" smtClean="0"/>
              <a:t>Algoritmo astronómico en función de la ubicación y fecha/hora (</a:t>
            </a:r>
            <a:r>
              <a:rPr lang="es-CL" sz="1800" dirty="0" err="1" smtClean="0"/>
              <a:t>Michalsky</a:t>
            </a:r>
            <a:r>
              <a:rPr lang="es-CL" sz="1800" dirty="0" smtClean="0"/>
              <a:t>, </a:t>
            </a:r>
            <a:r>
              <a:rPr lang="es-CL" sz="1800" dirty="0"/>
              <a:t>1988, </a:t>
            </a:r>
            <a:r>
              <a:rPr lang="es-CL" sz="1800" dirty="0" smtClean="0"/>
              <a:t>DOI:10.1016/0038-092X(88)90045-X )</a:t>
            </a:r>
          </a:p>
          <a:p>
            <a:pPr lvl="1"/>
            <a:endParaRPr lang="es-CL" sz="1800" dirty="0" smtClean="0"/>
          </a:p>
          <a:p>
            <a:pPr lvl="1"/>
            <a:r>
              <a:rPr lang="es-CL" sz="1800" dirty="0" smtClean="0"/>
              <a:t>Radiación en módulos:</a:t>
            </a:r>
            <a:br>
              <a:rPr lang="es-CL" sz="1800" dirty="0" smtClean="0"/>
            </a:br>
            <a:r>
              <a:rPr lang="es-CL" sz="1800" dirty="0" smtClean="0"/>
              <a:t>Cálculo de radiación en el plano de los módulos utilizando el modelo de transposición Hay-Davies-</a:t>
            </a:r>
            <a:r>
              <a:rPr lang="es-CL" sz="1800" dirty="0" err="1" smtClean="0"/>
              <a:t>Klucher</a:t>
            </a:r>
            <a:r>
              <a:rPr lang="es-CL" sz="1800" dirty="0" smtClean="0"/>
              <a:t>-</a:t>
            </a:r>
            <a:r>
              <a:rPr lang="es-CL" sz="1800" dirty="0" err="1" smtClean="0"/>
              <a:t>Reindl</a:t>
            </a:r>
            <a:r>
              <a:rPr lang="es-CL" sz="1800" dirty="0" smtClean="0"/>
              <a:t> (</a:t>
            </a:r>
            <a:r>
              <a:rPr lang="es-CL" sz="1800" dirty="0" err="1" smtClean="0"/>
              <a:t>Duffie</a:t>
            </a:r>
            <a:r>
              <a:rPr lang="es-CL" sz="1800" dirty="0" smtClean="0"/>
              <a:t> &amp; </a:t>
            </a:r>
            <a:r>
              <a:rPr lang="es-CL" sz="1800" dirty="0" err="1" smtClean="0"/>
              <a:t>Beckman</a:t>
            </a:r>
            <a:r>
              <a:rPr lang="es-CL" sz="1800" dirty="0" smtClean="0"/>
              <a:t>, Solar </a:t>
            </a:r>
            <a:r>
              <a:rPr lang="es-CL" sz="1800" dirty="0" err="1" smtClean="0"/>
              <a:t>Engineering</a:t>
            </a:r>
            <a:r>
              <a:rPr lang="es-CL" sz="1800" dirty="0" smtClean="0"/>
              <a:t> </a:t>
            </a:r>
            <a:r>
              <a:rPr lang="es-CL" sz="1800" dirty="0" err="1" smtClean="0"/>
              <a:t>for</a:t>
            </a:r>
            <a:r>
              <a:rPr lang="es-CL" sz="1800" dirty="0" smtClean="0"/>
              <a:t> </a:t>
            </a:r>
            <a:r>
              <a:rPr lang="es-CL" sz="1800" dirty="0" err="1" smtClean="0"/>
              <a:t>Thermal</a:t>
            </a:r>
            <a:r>
              <a:rPr lang="es-CL" sz="1800" dirty="0" smtClean="0"/>
              <a:t> </a:t>
            </a:r>
            <a:r>
              <a:rPr lang="es-CL" sz="1800" dirty="0" err="1" smtClean="0"/>
              <a:t>Processes</a:t>
            </a:r>
            <a:r>
              <a:rPr lang="es-CL" sz="1800" dirty="0" smtClean="0"/>
              <a:t>, 4th </a:t>
            </a:r>
            <a:r>
              <a:rPr lang="es-CL" sz="1800" dirty="0" err="1" smtClean="0"/>
              <a:t>Edition</a:t>
            </a:r>
            <a:r>
              <a:rPr lang="es-CL" sz="1800" dirty="0" smtClean="0"/>
              <a:t>, John </a:t>
            </a:r>
            <a:r>
              <a:rPr lang="es-CL" sz="1800" dirty="0" err="1" smtClean="0"/>
              <a:t>Wiley</a:t>
            </a:r>
            <a:r>
              <a:rPr lang="es-CL" sz="1800" dirty="0" smtClean="0"/>
              <a:t> and </a:t>
            </a:r>
            <a:r>
              <a:rPr lang="es-CL" sz="1800" dirty="0" err="1" smtClean="0"/>
              <a:t>Sons</a:t>
            </a:r>
            <a:r>
              <a:rPr lang="es-CL" sz="1800" dirty="0" smtClean="0"/>
              <a:t>) </a:t>
            </a:r>
          </a:p>
          <a:p>
            <a:pPr lvl="1"/>
            <a:endParaRPr lang="es-CL" sz="1800" dirty="0"/>
          </a:p>
          <a:p>
            <a:pPr lvl="1"/>
            <a:r>
              <a:rPr lang="es-CL" sz="1800" dirty="0" smtClean="0"/>
              <a:t>Temperatura </a:t>
            </a:r>
            <a:r>
              <a:rPr lang="es-CL" sz="1800" dirty="0"/>
              <a:t>en módulos:</a:t>
            </a:r>
            <a:br>
              <a:rPr lang="es-CL" sz="1800" dirty="0"/>
            </a:br>
            <a:r>
              <a:rPr lang="es-CL" sz="1800" dirty="0" smtClean="0"/>
              <a:t>Modelo SANDIA (King et al, 2004, </a:t>
            </a:r>
            <a:r>
              <a:rPr lang="es-CL" sz="1800" dirty="0" err="1" smtClean="0"/>
              <a:t>Photovoltaic</a:t>
            </a:r>
            <a:r>
              <a:rPr lang="es-CL" sz="1800" dirty="0" smtClean="0"/>
              <a:t> </a:t>
            </a:r>
            <a:r>
              <a:rPr lang="es-CL" sz="1800" dirty="0" err="1" smtClean="0"/>
              <a:t>array</a:t>
            </a:r>
            <a:r>
              <a:rPr lang="es-CL" sz="1800" dirty="0" smtClean="0"/>
              <a:t> performance </a:t>
            </a:r>
            <a:r>
              <a:rPr lang="es-CL" sz="1800" dirty="0" err="1" smtClean="0"/>
              <a:t>model</a:t>
            </a:r>
            <a:r>
              <a:rPr lang="es-CL" sz="1800" dirty="0" smtClean="0"/>
              <a:t>, Sandia </a:t>
            </a:r>
            <a:r>
              <a:rPr lang="es-CL" sz="1800" dirty="0" err="1" smtClean="0"/>
              <a:t>National</a:t>
            </a:r>
            <a:r>
              <a:rPr lang="es-CL" sz="1800" dirty="0" smtClean="0"/>
              <a:t> </a:t>
            </a:r>
            <a:r>
              <a:rPr lang="es-CL" sz="1800" dirty="0" err="1" smtClean="0"/>
              <a:t>Laboratories</a:t>
            </a:r>
            <a:r>
              <a:rPr lang="es-CL" sz="1800" dirty="0" smtClean="0"/>
              <a:t>), empleando correlación contra radiación incidente y velocidad de viento. </a:t>
            </a:r>
          </a:p>
          <a:p>
            <a:pPr lvl="1"/>
            <a:endParaRPr lang="es-CL" sz="1800" dirty="0"/>
          </a:p>
          <a:p>
            <a:pPr lvl="1"/>
            <a:r>
              <a:rPr lang="es-CL" sz="1800" dirty="0" smtClean="0"/>
              <a:t>Sombreado de módulos</a:t>
            </a:r>
            <a:r>
              <a:rPr lang="es-CL" sz="1800" dirty="0"/>
              <a:t/>
            </a:r>
            <a:br>
              <a:rPr lang="es-CL" sz="1800" dirty="0"/>
            </a:br>
            <a:r>
              <a:rPr lang="es-CL" sz="1800" dirty="0" smtClean="0"/>
              <a:t>Algoritmo de cálculo de área de obstrucción con efecto proporcional en la producción (</a:t>
            </a:r>
            <a:r>
              <a:rPr lang="es-CL" sz="1800" dirty="0" err="1" smtClean="0"/>
              <a:t>Gilman</a:t>
            </a:r>
            <a:r>
              <a:rPr lang="es-CL" sz="1800" dirty="0" smtClean="0"/>
              <a:t> et al, SAM </a:t>
            </a:r>
            <a:r>
              <a:rPr lang="es-CL" sz="1800" dirty="0" err="1" smtClean="0"/>
              <a:t>Photovoltaic</a:t>
            </a:r>
            <a:r>
              <a:rPr lang="es-CL" sz="1800" dirty="0" smtClean="0"/>
              <a:t> </a:t>
            </a:r>
            <a:r>
              <a:rPr lang="es-CL" sz="1800" dirty="0" err="1" smtClean="0"/>
              <a:t>Model</a:t>
            </a:r>
            <a:r>
              <a:rPr lang="es-CL" sz="1800" dirty="0" smtClean="0"/>
              <a:t> </a:t>
            </a:r>
            <a:r>
              <a:rPr lang="es-CL" sz="1800" dirty="0" err="1" smtClean="0"/>
              <a:t>Technical</a:t>
            </a:r>
            <a:r>
              <a:rPr lang="es-CL" sz="1800" dirty="0" smtClean="0"/>
              <a:t> Reference </a:t>
            </a:r>
            <a:r>
              <a:rPr lang="es-CL" sz="1800" dirty="0" err="1" smtClean="0"/>
              <a:t>Update</a:t>
            </a:r>
            <a:r>
              <a:rPr lang="es-CL" sz="1800" dirty="0" smtClean="0"/>
              <a:t>, </a:t>
            </a:r>
            <a:r>
              <a:rPr lang="es-CL" sz="1800" dirty="0" err="1" smtClean="0"/>
              <a:t>National</a:t>
            </a:r>
            <a:r>
              <a:rPr lang="es-CL" sz="1800" dirty="0" smtClean="0"/>
              <a:t> </a:t>
            </a:r>
            <a:r>
              <a:rPr lang="es-CL" sz="1800" dirty="0" err="1" smtClean="0"/>
              <a:t>Renewable</a:t>
            </a:r>
            <a:r>
              <a:rPr lang="es-CL" sz="1800" dirty="0" smtClean="0"/>
              <a:t> </a:t>
            </a:r>
            <a:r>
              <a:rPr lang="es-CL" sz="1800" dirty="0" err="1" smtClean="0"/>
              <a:t>Energy</a:t>
            </a:r>
            <a:r>
              <a:rPr lang="es-CL" sz="1800" dirty="0" smtClean="0"/>
              <a:t> </a:t>
            </a:r>
            <a:r>
              <a:rPr lang="es-CL" sz="1800" dirty="0" err="1" smtClean="0"/>
              <a:t>Laboratory</a:t>
            </a:r>
            <a:r>
              <a:rPr lang="es-CL" sz="1800" dirty="0" smtClean="0"/>
              <a:t>, 2018)</a:t>
            </a:r>
            <a:endParaRPr lang="es-CL" sz="1800" dirty="0"/>
          </a:p>
          <a:p>
            <a:pPr lvl="1"/>
            <a:endParaRPr lang="es-CL" sz="1800" dirty="0" smtClean="0"/>
          </a:p>
          <a:p>
            <a:pPr lvl="1"/>
            <a:r>
              <a:rPr lang="es-CL" sz="1800" dirty="0" smtClean="0"/>
              <a:t>Generación eléctrica:</a:t>
            </a:r>
            <a:r>
              <a:rPr lang="es-CL" sz="1800" dirty="0"/>
              <a:t/>
            </a:r>
            <a:br>
              <a:rPr lang="es-CL" sz="1800" dirty="0"/>
            </a:br>
            <a:r>
              <a:rPr lang="es-CL" sz="1800" dirty="0" smtClean="0"/>
              <a:t>Producción DC calculada en función de modelo IEC (IEC-61853) y conversión a AC considerando eficiencia nominal constante del inversor.</a:t>
            </a:r>
            <a:endParaRPr lang="es-CL" sz="1800" dirty="0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0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 de modelación y análisis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839421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Datos </a:t>
            </a:r>
            <a:r>
              <a:rPr lang="es-CL" dirty="0" err="1" smtClean="0">
                <a:solidFill>
                  <a:schemeClr val="tx1"/>
                </a:solidFill>
              </a:rPr>
              <a:t>Meteo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711624" y="235329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Ubicación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711626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Posición solar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2711625" y="407707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Radiación en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4595155" y="4909779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Voltajes en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595156" y="2348880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dirty="0" smtClean="0">
                <a:solidFill>
                  <a:schemeClr val="tx1"/>
                </a:solidFill>
              </a:rPr>
              <a:t>Parámetros módulo</a:t>
            </a:r>
            <a:endParaRPr lang="es-CL" sz="17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>
            <a:stCxn id="11" idx="2"/>
            <a:endCxn id="12" idx="0"/>
          </p:cNvCxnSpPr>
          <p:nvPr/>
        </p:nvCxnSpPr>
        <p:spPr>
          <a:xfrm>
            <a:off x="3459809" y="3001364"/>
            <a:ext cx="2" cy="211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330125" y="3855757"/>
            <a:ext cx="392828" cy="27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2279577" y="2991661"/>
            <a:ext cx="443376" cy="22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2"/>
            <a:endCxn id="13" idx="0"/>
          </p:cNvCxnSpPr>
          <p:nvPr/>
        </p:nvCxnSpPr>
        <p:spPr>
          <a:xfrm flipH="1">
            <a:off x="3459810" y="3861048"/>
            <a:ext cx="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8" idx="2"/>
            <a:endCxn id="16" idx="0"/>
          </p:cNvCxnSpPr>
          <p:nvPr/>
        </p:nvCxnSpPr>
        <p:spPr>
          <a:xfrm flipH="1">
            <a:off x="5343340" y="2996952"/>
            <a:ext cx="1" cy="1912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0" idx="2"/>
            <a:endCxn id="16" idx="1"/>
          </p:cNvCxnSpPr>
          <p:nvPr/>
        </p:nvCxnSpPr>
        <p:spPr>
          <a:xfrm rot="16200000" flipH="1">
            <a:off x="2404997" y="3043656"/>
            <a:ext cx="1372767" cy="30075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196666" y="4682125"/>
            <a:ext cx="392828" cy="27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6456041" y="4916395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tx1"/>
                </a:solidFill>
              </a:rPr>
              <a:t>Vmin_mod</a:t>
            </a:r>
            <a:r>
              <a:rPr lang="es-CL" sz="1600" dirty="0" smtClean="0">
                <a:solidFill>
                  <a:schemeClr val="tx1"/>
                </a:solidFill>
              </a:rPr>
              <a:t> &gt; </a:t>
            </a:r>
            <a:r>
              <a:rPr lang="es-CL" sz="1600" dirty="0" err="1" smtClean="0">
                <a:solidFill>
                  <a:schemeClr val="tx1"/>
                </a:solidFill>
              </a:rPr>
              <a:t>Vmin_inv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6456040" y="1551885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Base de datos (inversores)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6456041" y="5737634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Selección </a:t>
            </a:r>
            <a:r>
              <a:rPr lang="es-CL" sz="1600" dirty="0" err="1" smtClean="0">
                <a:solidFill>
                  <a:schemeClr val="tx1"/>
                </a:solidFill>
              </a:rPr>
              <a:t>max</a:t>
            </a:r>
            <a:r>
              <a:rPr lang="es-CL" sz="1600" dirty="0" smtClean="0">
                <a:solidFill>
                  <a:schemeClr val="tx1"/>
                </a:solidFill>
              </a:rPr>
              <a:t>. eficiencia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6459000" y="4096814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tx1"/>
                </a:solidFill>
              </a:rPr>
              <a:t>Pdem</a:t>
            </a:r>
            <a:r>
              <a:rPr lang="es-CL" sz="1600" dirty="0" smtClean="0">
                <a:solidFill>
                  <a:schemeClr val="tx1"/>
                </a:solidFill>
              </a:rPr>
              <a:t> &lt; </a:t>
            </a:r>
            <a:r>
              <a:rPr lang="es-CL" sz="1600" dirty="0" err="1" smtClean="0">
                <a:solidFill>
                  <a:schemeClr val="tx1"/>
                </a:solidFill>
              </a:rPr>
              <a:t>Pinv</a:t>
            </a:r>
            <a:r>
              <a:rPr lang="es-CL" sz="1600" dirty="0" smtClean="0">
                <a:solidFill>
                  <a:schemeClr val="tx1"/>
                </a:solidFill>
              </a:rPr>
              <a:t> &lt; 1.1Pdem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623259" y="1551885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Base de datos (módulos)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6262450" y="3901666"/>
            <a:ext cx="184977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123441" y="1551885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Potencia de demanda</a:t>
            </a:r>
            <a:endParaRPr lang="es-CL" sz="16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36" idx="2"/>
            <a:endCxn id="18" idx="0"/>
          </p:cNvCxnSpPr>
          <p:nvPr/>
        </p:nvCxnSpPr>
        <p:spPr>
          <a:xfrm>
            <a:off x="5343339" y="2175613"/>
            <a:ext cx="2" cy="173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6" idx="3"/>
            <a:endCxn id="37" idx="1"/>
          </p:cNvCxnSpPr>
          <p:nvPr/>
        </p:nvCxnSpPr>
        <p:spPr>
          <a:xfrm flipV="1">
            <a:off x="6091524" y="5233814"/>
            <a:ext cx="1709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7" idx="0"/>
          </p:cNvCxnSpPr>
          <p:nvPr/>
        </p:nvCxnSpPr>
        <p:spPr>
          <a:xfrm>
            <a:off x="7176120" y="2175613"/>
            <a:ext cx="11217" cy="1726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39" idx="2"/>
            <a:endCxn id="37" idx="0"/>
          </p:cNvCxnSpPr>
          <p:nvPr/>
        </p:nvCxnSpPr>
        <p:spPr>
          <a:xfrm rot="5400000">
            <a:off x="7152403" y="2210547"/>
            <a:ext cx="1726053" cy="16561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redondeado 45"/>
          <p:cNvSpPr/>
          <p:nvPr/>
        </p:nvSpPr>
        <p:spPr>
          <a:xfrm>
            <a:off x="8472264" y="4916395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Parámetros inversor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47" name="Conector recto de flecha 46"/>
          <p:cNvCxnSpPr>
            <a:stCxn id="37" idx="3"/>
            <a:endCxn id="46" idx="1"/>
          </p:cNvCxnSpPr>
          <p:nvPr/>
        </p:nvCxnSpPr>
        <p:spPr>
          <a:xfrm flipV="1">
            <a:off x="8112224" y="5228259"/>
            <a:ext cx="360040" cy="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Marcador de pie de página 5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José M. Cardemil - Diciembre 2022</a:t>
            </a:r>
            <a:endParaRPr lang="es-ES" dirty="0"/>
          </a:p>
        </p:txBody>
      </p:sp>
      <p:sp>
        <p:nvSpPr>
          <p:cNvPr id="53" name="Marcador de número de diapositiva 5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9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 de modelación y análisis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839421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Datos </a:t>
            </a:r>
            <a:r>
              <a:rPr lang="es-CL" dirty="0" err="1" smtClean="0">
                <a:solidFill>
                  <a:schemeClr val="tx1"/>
                </a:solidFill>
              </a:rPr>
              <a:t>Meteo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711624" y="235329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Ubicación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711626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Posición solar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2711625" y="407707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Radiación en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4595155" y="4909779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Voltajes en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595156" y="2348880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dirty="0" smtClean="0">
                <a:solidFill>
                  <a:schemeClr val="tx1"/>
                </a:solidFill>
              </a:rPr>
              <a:t>Parámetros módulo</a:t>
            </a:r>
            <a:endParaRPr lang="es-CL" sz="17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>
            <a:stCxn id="11" idx="2"/>
            <a:endCxn id="12" idx="0"/>
          </p:cNvCxnSpPr>
          <p:nvPr/>
        </p:nvCxnSpPr>
        <p:spPr>
          <a:xfrm>
            <a:off x="3459809" y="3001364"/>
            <a:ext cx="2" cy="211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330125" y="3855757"/>
            <a:ext cx="392828" cy="27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2279577" y="2991661"/>
            <a:ext cx="443376" cy="22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2"/>
            <a:endCxn id="13" idx="0"/>
          </p:cNvCxnSpPr>
          <p:nvPr/>
        </p:nvCxnSpPr>
        <p:spPr>
          <a:xfrm flipH="1">
            <a:off x="3459810" y="3861048"/>
            <a:ext cx="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8" idx="2"/>
            <a:endCxn id="16" idx="0"/>
          </p:cNvCxnSpPr>
          <p:nvPr/>
        </p:nvCxnSpPr>
        <p:spPr>
          <a:xfrm flipH="1">
            <a:off x="5343340" y="2996952"/>
            <a:ext cx="1" cy="1912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0" idx="2"/>
            <a:endCxn id="16" idx="1"/>
          </p:cNvCxnSpPr>
          <p:nvPr/>
        </p:nvCxnSpPr>
        <p:spPr>
          <a:xfrm rot="16200000" flipH="1">
            <a:off x="2404997" y="3043656"/>
            <a:ext cx="1372767" cy="30075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196666" y="4682125"/>
            <a:ext cx="392828" cy="27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456040" y="1551885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Parámetros inversor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623259" y="1551885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Base de datos (módulos)</a:t>
            </a:r>
            <a:endParaRPr lang="es-CL" sz="16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36" idx="2"/>
            <a:endCxn id="18" idx="0"/>
          </p:cNvCxnSpPr>
          <p:nvPr/>
        </p:nvCxnSpPr>
        <p:spPr>
          <a:xfrm>
            <a:off x="5343339" y="2175613"/>
            <a:ext cx="2" cy="173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6456040" y="4909779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Módulos en serie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8287216" y="1516698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Cantidad de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8260716" y="4909779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Módulos en paralelo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839421" y="5889408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Área de instalación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6262450" y="4725144"/>
            <a:ext cx="3649974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7367357" y="5901580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Arreglo geométrico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10130589" y="4909779"/>
            <a:ext cx="1440160" cy="6237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Sombreado en módulos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>
            <a:stCxn id="44" idx="3"/>
            <a:endCxn id="49" idx="1"/>
          </p:cNvCxnSpPr>
          <p:nvPr/>
        </p:nvCxnSpPr>
        <p:spPr>
          <a:xfrm>
            <a:off x="2335790" y="6213444"/>
            <a:ext cx="5031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49" idx="3"/>
            <a:endCxn id="50" idx="2"/>
          </p:cNvCxnSpPr>
          <p:nvPr/>
        </p:nvCxnSpPr>
        <p:spPr>
          <a:xfrm flipV="1">
            <a:off x="8807517" y="5533507"/>
            <a:ext cx="2043152" cy="67993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16" idx="3"/>
            <a:endCxn id="38" idx="1"/>
          </p:cNvCxnSpPr>
          <p:nvPr/>
        </p:nvCxnSpPr>
        <p:spPr>
          <a:xfrm flipV="1">
            <a:off x="6091524" y="5221643"/>
            <a:ext cx="364516" cy="12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31" idx="2"/>
            <a:endCxn id="38" idx="0"/>
          </p:cNvCxnSpPr>
          <p:nvPr/>
        </p:nvCxnSpPr>
        <p:spPr>
          <a:xfrm>
            <a:off x="7176120" y="2175613"/>
            <a:ext cx="0" cy="2734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38" idx="3"/>
            <a:endCxn id="43" idx="1"/>
          </p:cNvCxnSpPr>
          <p:nvPr/>
        </p:nvCxnSpPr>
        <p:spPr>
          <a:xfrm>
            <a:off x="7896200" y="5221643"/>
            <a:ext cx="3645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1" idx="2"/>
            <a:endCxn id="43" idx="0"/>
          </p:cNvCxnSpPr>
          <p:nvPr/>
        </p:nvCxnSpPr>
        <p:spPr>
          <a:xfrm flipH="1">
            <a:off x="8980796" y="2140426"/>
            <a:ext cx="26500" cy="2769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41" idx="3"/>
            <a:endCxn id="50" idx="0"/>
          </p:cNvCxnSpPr>
          <p:nvPr/>
        </p:nvCxnSpPr>
        <p:spPr>
          <a:xfrm>
            <a:off x="9727376" y="1828562"/>
            <a:ext cx="1123293" cy="30812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12" idx="3"/>
          </p:cNvCxnSpPr>
          <p:nvPr/>
        </p:nvCxnSpPr>
        <p:spPr>
          <a:xfrm>
            <a:off x="4207995" y="3537012"/>
            <a:ext cx="6298431" cy="1372767"/>
          </a:xfrm>
          <a:prstGeom prst="bentConnector3">
            <a:avLst>
              <a:gd name="adj1" fmla="val 99905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45" idx="2"/>
            <a:endCxn id="49" idx="0"/>
          </p:cNvCxnSpPr>
          <p:nvPr/>
        </p:nvCxnSpPr>
        <p:spPr>
          <a:xfrm>
            <a:off x="8087437" y="5733256"/>
            <a:ext cx="0" cy="168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arcador de pie de página 6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71" name="Marcador de número de diapositiva 70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 de modelación y análisis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839421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Datos </a:t>
            </a:r>
            <a:r>
              <a:rPr lang="es-CL" dirty="0" err="1" smtClean="0">
                <a:solidFill>
                  <a:schemeClr val="tx1"/>
                </a:solidFill>
              </a:rPr>
              <a:t>Meteo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711624" y="235329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Ubicación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711626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Posición solar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2711625" y="407707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Radiación en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9631" y="4077072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Sombreado de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711624" y="4941168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DC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711624" y="5810555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AC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99630" y="3212976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Disposición de módulos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595156" y="2348880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dirty="0" smtClean="0">
                <a:solidFill>
                  <a:schemeClr val="tx1"/>
                </a:solidFill>
              </a:rPr>
              <a:t>Configuración sistema</a:t>
            </a:r>
            <a:endParaRPr lang="es-CL" sz="17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>
            <a:stCxn id="11" idx="2"/>
            <a:endCxn id="12" idx="0"/>
          </p:cNvCxnSpPr>
          <p:nvPr/>
        </p:nvCxnSpPr>
        <p:spPr>
          <a:xfrm>
            <a:off x="3459809" y="3001364"/>
            <a:ext cx="2" cy="211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330125" y="3855757"/>
            <a:ext cx="392828" cy="27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2279577" y="2991661"/>
            <a:ext cx="443376" cy="22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2"/>
            <a:endCxn id="13" idx="0"/>
          </p:cNvCxnSpPr>
          <p:nvPr/>
        </p:nvCxnSpPr>
        <p:spPr>
          <a:xfrm flipH="1">
            <a:off x="3459810" y="3861048"/>
            <a:ext cx="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8" idx="2"/>
            <a:endCxn id="17" idx="0"/>
          </p:cNvCxnSpPr>
          <p:nvPr/>
        </p:nvCxnSpPr>
        <p:spPr>
          <a:xfrm>
            <a:off x="5343341" y="2996952"/>
            <a:ext cx="4474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7" idx="2"/>
            <a:endCxn id="14" idx="0"/>
          </p:cNvCxnSpPr>
          <p:nvPr/>
        </p:nvCxnSpPr>
        <p:spPr>
          <a:xfrm>
            <a:off x="5347815" y="3861048"/>
            <a:ext cx="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3" idx="2"/>
            <a:endCxn id="15" idx="0"/>
          </p:cNvCxnSpPr>
          <p:nvPr/>
        </p:nvCxnSpPr>
        <p:spPr>
          <a:xfrm flipH="1">
            <a:off x="3459809" y="4725144"/>
            <a:ext cx="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4225539" y="4725144"/>
            <a:ext cx="363954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0" idx="2"/>
            <a:endCxn id="15" idx="1"/>
          </p:cNvCxnSpPr>
          <p:nvPr/>
        </p:nvCxnSpPr>
        <p:spPr>
          <a:xfrm rot="16200000" flipH="1">
            <a:off x="1447537" y="4001117"/>
            <a:ext cx="1404156" cy="11240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15" idx="2"/>
            <a:endCxn id="16" idx="0"/>
          </p:cNvCxnSpPr>
          <p:nvPr/>
        </p:nvCxnSpPr>
        <p:spPr>
          <a:xfrm>
            <a:off x="3459809" y="5589240"/>
            <a:ext cx="0" cy="22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6384032" y="6165304"/>
            <a:ext cx="1644864" cy="3675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Energía a red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6467359" y="2324100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Demanda eléctrica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6384031" y="5699897"/>
            <a:ext cx="1644864" cy="3675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Autoconsumo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976320" y="5810555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Análisis económico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8976319" y="2324100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Supuestos económicos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6262450" y="5589240"/>
            <a:ext cx="1849774" cy="108012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600" dirty="0">
              <a:solidFill>
                <a:schemeClr val="tx1"/>
              </a:solidFill>
            </a:endParaRPr>
          </a:p>
        </p:txBody>
      </p:sp>
      <p:cxnSp>
        <p:nvCxnSpPr>
          <p:cNvPr id="33" name="Conector recto de flecha 32"/>
          <p:cNvCxnSpPr>
            <a:stCxn id="16" idx="3"/>
            <a:endCxn id="31" idx="1"/>
          </p:cNvCxnSpPr>
          <p:nvPr/>
        </p:nvCxnSpPr>
        <p:spPr>
          <a:xfrm flipV="1">
            <a:off x="4207993" y="6129300"/>
            <a:ext cx="2054457" cy="5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31" idx="3"/>
            <a:endCxn id="28" idx="1"/>
          </p:cNvCxnSpPr>
          <p:nvPr/>
        </p:nvCxnSpPr>
        <p:spPr>
          <a:xfrm>
            <a:off x="8112224" y="6129300"/>
            <a:ext cx="864096" cy="5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6" idx="2"/>
            <a:endCxn id="31" idx="0"/>
          </p:cNvCxnSpPr>
          <p:nvPr/>
        </p:nvCxnSpPr>
        <p:spPr>
          <a:xfrm flipH="1">
            <a:off x="7187337" y="2972172"/>
            <a:ext cx="28207" cy="2617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0" idx="2"/>
            <a:endCxn id="28" idx="0"/>
          </p:cNvCxnSpPr>
          <p:nvPr/>
        </p:nvCxnSpPr>
        <p:spPr>
          <a:xfrm>
            <a:off x="9724504" y="2972172"/>
            <a:ext cx="1" cy="2838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arcador de pie de página 3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40" name="Marcador de número de diapositiva 3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Modelación de demanda eléctrica basada en datos de usuario</a:t>
            </a:r>
            <a:endParaRPr lang="es-C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47073"/>
              </p:ext>
            </p:extLst>
          </p:nvPr>
        </p:nvGraphicFramePr>
        <p:xfrm>
          <a:off x="355599" y="2348880"/>
          <a:ext cx="6096000" cy="920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8445330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415484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304674066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174196768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933205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12535543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56122962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392841014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189838395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190770235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66869278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8931030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360916612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406598368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33019519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407882212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14633335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19876864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39343856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138772162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309352665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10498558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28447908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100026846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40873279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969941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19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21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22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23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711575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Disp. 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Potencia 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7834753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Disp. 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Potencia 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7580454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: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: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761114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Disp. N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Potencia N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9645406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1660147" y="5942368"/>
            <a:ext cx="47598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050" dirty="0"/>
              <a:t>https://www.cge.cl/informacion-comercial/conoce-tu-boleta/</a:t>
            </a:r>
          </a:p>
        </p:txBody>
      </p:sp>
      <p:sp>
        <p:nvSpPr>
          <p:cNvPr id="43" name="Marcador de contenido 7">
            <a:extLst>
              <a:ext uri="{FF2B5EF4-FFF2-40B4-BE49-F238E27FC236}">
                <a16:creationId xmlns:a16="http://schemas.microsoft.com/office/drawing/2014/main" xmlns="" id="{56C33F44-275F-48A5-ADC9-8C1B83329F88}"/>
              </a:ext>
            </a:extLst>
          </p:cNvPr>
          <p:cNvSpPr txBox="1">
            <a:spLocks/>
          </p:cNvSpPr>
          <p:nvPr/>
        </p:nvSpPr>
        <p:spPr>
          <a:xfrm>
            <a:off x="6513270" y="2324482"/>
            <a:ext cx="5612796" cy="3855658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lvl1pPr marL="320042" indent="-320042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54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40084" indent="-274322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177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6" indent="-228602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14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9" indent="-228602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12" indent="-228602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103134" indent="-22860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55" indent="-22860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77" indent="-22860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99" indent="-22860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 smtClean="0"/>
              <a:t>Generación de perfil de demanda desarrollada en marco flexible, sólo requiriendo matriz de dispositivos, potencia y horas de uso.</a:t>
            </a:r>
          </a:p>
          <a:p>
            <a:pPr lvl="1"/>
            <a:r>
              <a:rPr lang="es-CL" sz="1600" dirty="0" smtClean="0"/>
              <a:t>Matriz proporcionada para días de semana y fin de semana</a:t>
            </a:r>
          </a:p>
          <a:p>
            <a:endParaRPr lang="es-CL" sz="1800" dirty="0"/>
          </a:p>
          <a:p>
            <a:r>
              <a:rPr lang="es-CL" sz="1800" dirty="0" smtClean="0"/>
              <a:t>El usuario sólo requiere digitar el consumo de los últimos 12 meses y el monto de su última boleta.</a:t>
            </a:r>
          </a:p>
          <a:p>
            <a:endParaRPr lang="es-CL" sz="1800" dirty="0" smtClean="0"/>
          </a:p>
          <a:p>
            <a:r>
              <a:rPr lang="es-CL" sz="1800" dirty="0" smtClean="0"/>
              <a:t>El perfil de demanda se ajusta al consumo mensual ingresado por el usuario para generar una serie representativa de su caso de estudio.</a:t>
            </a:r>
          </a:p>
          <a:p>
            <a:endParaRPr lang="es-CL" sz="1800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552529"/>
            <a:ext cx="6053853" cy="2389839"/>
          </a:xfrm>
          <a:prstGeom prst="rect">
            <a:avLst/>
          </a:prstGeom>
        </p:spPr>
      </p:pic>
      <p:sp>
        <p:nvSpPr>
          <p:cNvPr id="37" name="Marcador de pie de página 3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46" name="Marcador de número de diapositiva 4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6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21" y="1539262"/>
            <a:ext cx="5626585" cy="3600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económico - Santiago</a:t>
            </a:r>
            <a:endParaRPr lang="es-CL" dirty="0"/>
          </a:p>
        </p:txBody>
      </p:sp>
      <p:sp>
        <p:nvSpPr>
          <p:cNvPr id="10" name="Marcador de contenido 7">
            <a:extLst>
              <a:ext uri="{FF2B5EF4-FFF2-40B4-BE49-F238E27FC236}">
                <a16:creationId xmlns:a16="http://schemas.microsoft.com/office/drawing/2014/main" xmlns="" id="{56C33F44-275F-48A5-ADC9-8C1B83329F88}"/>
              </a:ext>
            </a:extLst>
          </p:cNvPr>
          <p:cNvSpPr txBox="1">
            <a:spLocks/>
          </p:cNvSpPr>
          <p:nvPr/>
        </p:nvSpPr>
        <p:spPr>
          <a:xfrm>
            <a:off x="355599" y="1700808"/>
            <a:ext cx="5612796" cy="5007785"/>
          </a:xfrm>
          <a:prstGeom prst="rect">
            <a:avLst/>
          </a:prstGeom>
        </p:spPr>
        <p:txBody>
          <a:bodyPr vert="horz" lIns="100794" tIns="50397" rIns="100794" bIns="50397">
            <a:normAutofit fontScale="92500" lnSpcReduction="10000"/>
          </a:bodyPr>
          <a:lstStyle>
            <a:lvl1pPr marL="320042" indent="-320042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54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40084" indent="-274322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177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6" indent="-228602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14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9" indent="-228602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12" indent="-228602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103134" indent="-22860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55" indent="-22860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77" indent="-22860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99" indent="-22860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 smtClean="0"/>
              <a:t>Costo de instalación: </a:t>
            </a:r>
          </a:p>
          <a:p>
            <a:pPr lvl="1"/>
            <a:r>
              <a:rPr lang="es-CL" sz="1437" dirty="0" smtClean="0"/>
              <a:t>Costo de módulos e inversores normalizados a potencia DC y AC, respectivamente, en función de precios de referencia del mercado.</a:t>
            </a:r>
          </a:p>
          <a:p>
            <a:pPr lvl="1"/>
            <a:r>
              <a:rPr lang="es-CL" sz="1437" dirty="0" smtClean="0"/>
              <a:t>Costo final calculado en función de potencia total de módulos e inversores más un costo de instalación del 2% del total.</a:t>
            </a:r>
          </a:p>
          <a:p>
            <a:pPr marL="0" indent="0">
              <a:buNone/>
            </a:pPr>
            <a:endParaRPr lang="es-CL" sz="1800" dirty="0" smtClean="0"/>
          </a:p>
          <a:p>
            <a:r>
              <a:rPr lang="es-CL" sz="1800" dirty="0" smtClean="0"/>
              <a:t>Valoración de la energía en función del valor reportado en la boleta eléctrica y considerando un esquema de ventas net-</a:t>
            </a:r>
            <a:r>
              <a:rPr lang="es-CL" sz="1800" dirty="0" err="1" smtClean="0"/>
              <a:t>billing</a:t>
            </a:r>
            <a:r>
              <a:rPr lang="es-CL" sz="1800" dirty="0" smtClean="0"/>
              <a:t> (valor de venta a la red ~0.5x valor de compra a la red).</a:t>
            </a:r>
          </a:p>
          <a:p>
            <a:endParaRPr lang="es-CL" sz="1800" dirty="0" smtClean="0"/>
          </a:p>
          <a:p>
            <a:r>
              <a:rPr lang="es-CL" sz="1800" dirty="0" smtClean="0"/>
              <a:t>Se consideran los flujos de caja descontados por inflación (3%) y degradación de equipos (0.5%/año) para una vida útil de 20 años.</a:t>
            </a:r>
          </a:p>
          <a:p>
            <a:endParaRPr lang="es-CL" sz="1800" dirty="0"/>
          </a:p>
          <a:p>
            <a:r>
              <a:rPr lang="es-CL" sz="1800" dirty="0" smtClean="0"/>
              <a:t>Flujo de caja acumulado calculado como la diferencia entre caso BAU (nunca se instala el sistema fotovoltaico) y el caso fotovoltaico considerando autoconsumo y venta de energía.</a:t>
            </a:r>
          </a:p>
          <a:p>
            <a:endParaRPr lang="es-CL" sz="1800" dirty="0"/>
          </a:p>
        </p:txBody>
      </p:sp>
      <p:sp>
        <p:nvSpPr>
          <p:cNvPr id="3" name="Rectángulo 2"/>
          <p:cNvSpPr/>
          <p:nvPr/>
        </p:nvSpPr>
        <p:spPr>
          <a:xfrm>
            <a:off x="6170171" y="5030800"/>
            <a:ext cx="56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CL" sz="1600" dirty="0" smtClean="0"/>
              <a:t>Ejemplo considerando un sistema con 12 módulos (4 </a:t>
            </a:r>
            <a:r>
              <a:rPr lang="es-CL" sz="1600" dirty="0"/>
              <a:t>filas de </a:t>
            </a:r>
            <a:r>
              <a:rPr lang="es-CL" sz="1600" dirty="0" smtClean="0"/>
              <a:t>3) de 320Wp </a:t>
            </a:r>
            <a:r>
              <a:rPr lang="es-CL" sz="1600" dirty="0" smtClean="0"/>
              <a:t>cada uno en </a:t>
            </a:r>
            <a:r>
              <a:rPr lang="es-CL" sz="1600" dirty="0" smtClean="0"/>
              <a:t>un área de 10m², un inversor de </a:t>
            </a:r>
            <a:r>
              <a:rPr lang="es-CL" sz="1600" dirty="0" smtClean="0"/>
              <a:t>4.0kWac </a:t>
            </a:r>
            <a:r>
              <a:rPr lang="es-CL" sz="1600" dirty="0" smtClean="0"/>
              <a:t>instalado en Santiago y la demanda eléctrica anteriormente mostrada, asumiendo 130 CLP/</a:t>
            </a:r>
            <a:r>
              <a:rPr lang="es-CL" sz="1600" dirty="0" err="1" smtClean="0"/>
              <a:t>kWh</a:t>
            </a:r>
            <a:r>
              <a:rPr lang="es-CL" sz="1600" dirty="0" smtClean="0"/>
              <a:t>. CAPEX de 2.66 MMCLP, con un VAN de </a:t>
            </a:r>
            <a:r>
              <a:rPr lang="es-CL" sz="1600" dirty="0" smtClean="0"/>
              <a:t>3.08 </a:t>
            </a:r>
            <a:r>
              <a:rPr lang="es-CL" sz="1600" dirty="0" smtClean="0"/>
              <a:t>MMCLP y retorno de inversión en el año 8.</a:t>
            </a:r>
            <a:endParaRPr lang="es-CL" sz="1600" dirty="0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Modelación de demanda eléctrica basada en datos de usuario</a:t>
            </a:r>
            <a:endParaRPr lang="es-CL" dirty="0"/>
          </a:p>
        </p:txBody>
      </p:sp>
      <p:sp>
        <p:nvSpPr>
          <p:cNvPr id="43" name="Marcador de contenido 7">
            <a:extLst>
              <a:ext uri="{FF2B5EF4-FFF2-40B4-BE49-F238E27FC236}">
                <a16:creationId xmlns:a16="http://schemas.microsoft.com/office/drawing/2014/main" xmlns="" id="{56C33F44-275F-48A5-ADC9-8C1B83329F88}"/>
              </a:ext>
            </a:extLst>
          </p:cNvPr>
          <p:cNvSpPr txBox="1">
            <a:spLocks/>
          </p:cNvSpPr>
          <p:nvPr/>
        </p:nvSpPr>
        <p:spPr>
          <a:xfrm>
            <a:off x="6513270" y="3462454"/>
            <a:ext cx="5612796" cy="1248534"/>
          </a:xfrm>
          <a:prstGeom prst="rect">
            <a:avLst/>
          </a:prstGeom>
        </p:spPr>
        <p:txBody>
          <a:bodyPr vert="horz" lIns="100794" tIns="50397" rIns="100794" bIns="50397">
            <a:normAutofit lnSpcReduction="10000"/>
          </a:bodyPr>
          <a:lstStyle>
            <a:lvl1pPr marL="320042" indent="-320042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54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40084" indent="-274322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177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6" indent="-228602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14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9" indent="-228602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12" indent="-228602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103134" indent="-22860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55" indent="-22860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77" indent="-22860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99" indent="-22860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 smtClean="0"/>
              <a:t>Perfil de demanda horario construido en base diaria, considerando  días de semana y fin de semana</a:t>
            </a:r>
          </a:p>
          <a:p>
            <a:r>
              <a:rPr lang="es-CL" sz="1800" dirty="0" smtClean="0"/>
              <a:t>Perfil de generación mensual depende de la disponibilidad del recurso</a:t>
            </a:r>
            <a:endParaRPr lang="es-CL" sz="1800" dirty="0" smtClean="0"/>
          </a:p>
          <a:p>
            <a:endParaRPr lang="es-CL" sz="1800" dirty="0"/>
          </a:p>
        </p:txBody>
      </p:sp>
      <p:sp>
        <p:nvSpPr>
          <p:cNvPr id="37" name="Marcador de pie de página 3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José M. Cardemil - Diciembre 2022</a:t>
            </a:r>
            <a:endParaRPr lang="es-ES" dirty="0"/>
          </a:p>
        </p:txBody>
      </p:sp>
      <p:sp>
        <p:nvSpPr>
          <p:cNvPr id="46" name="Marcador de número de diapositiva 4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559898"/>
            <a:ext cx="6192688" cy="50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PTEN -FCFM">
  <a:themeElements>
    <a:clrScheme name="Personalizado 11">
      <a:dk1>
        <a:sysClr val="windowText" lastClr="000000"/>
      </a:dk1>
      <a:lt1>
        <a:sysClr val="window" lastClr="FFFFFF"/>
      </a:lt1>
      <a:dk2>
        <a:srgbClr val="000000"/>
      </a:dk2>
      <a:lt2>
        <a:srgbClr val="DEDEDE"/>
      </a:lt2>
      <a:accent1>
        <a:srgbClr val="000000"/>
      </a:accent1>
      <a:accent2>
        <a:srgbClr val="FFC000"/>
      </a:accent2>
      <a:accent3>
        <a:srgbClr val="BFBF00"/>
      </a:accent3>
      <a:accent4>
        <a:srgbClr val="28809E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 LEPTEN -FCFM" id="{7BC62DCA-A04D-4AC1-9218-656B6C75ADDD}" vid="{98A96464-8507-4DA2-A047-1319405342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978</Words>
  <Application>Microsoft Office PowerPoint</Application>
  <PresentationFormat>Custom</PresentationFormat>
  <Paragraphs>181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LEPTEN -FCFM</vt:lpstr>
      <vt:lpstr>Calculadora automatizada para diseño y evaluación de sistemas fotovoltaicos residenciales</vt:lpstr>
      <vt:lpstr>Motivación y objetivo</vt:lpstr>
      <vt:lpstr>Metodología de modelación y análisis</vt:lpstr>
      <vt:lpstr>Metodología de modelación y análisis</vt:lpstr>
      <vt:lpstr>Metodología de modelación y análisis</vt:lpstr>
      <vt:lpstr>Metodología de modelación y análisis</vt:lpstr>
      <vt:lpstr>Modelación de demanda eléctrica basada en datos de usuario</vt:lpstr>
      <vt:lpstr>Análisis económico - Santiago</vt:lpstr>
      <vt:lpstr>Modelación de demanda eléctrica basada en datos de usuario</vt:lpstr>
      <vt:lpstr>Análisis técnico - Santiago</vt:lpstr>
      <vt:lpstr>Arica</vt:lpstr>
      <vt:lpstr>Ancud</vt:lpstr>
      <vt:lpstr>Oportunidades de mejora</vt:lpstr>
      <vt:lpstr>Calculadora automatizada para diseño y evaluación de sistemas fotovoltaicos residenciales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 3252  Integración de Energía Solar Térmica  a Procesos Industriales</dc:title>
  <dc:creator>jmcardem</dc:creator>
  <cp:lastModifiedBy>Felipe Gesser Battisti</cp:lastModifiedBy>
  <cp:revision>114</cp:revision>
  <dcterms:created xsi:type="dcterms:W3CDTF">2020-10-28T18:38:24Z</dcterms:created>
  <dcterms:modified xsi:type="dcterms:W3CDTF">2022-12-23T15:54:14Z</dcterms:modified>
</cp:coreProperties>
</file>