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Proxima Nova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9083F6-4A77-43C6-BF64-EC5691A78E6C}">
  <a:tblStyle styleId="{DB9083F6-4A77-43C6-BF64-EC5691A78E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A803A5D-2125-4E53-BA1E-AEAD4A94F59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regular.fntdata"/><Relationship Id="rId20" Type="http://schemas.openxmlformats.org/officeDocument/2006/relationships/slide" Target="slides/slide14.xml"/><Relationship Id="rId42" Type="http://schemas.openxmlformats.org/officeDocument/2006/relationships/font" Target="fonts/ProximaNova-italic.fntdata"/><Relationship Id="rId41" Type="http://schemas.openxmlformats.org/officeDocument/2006/relationships/font" Target="fonts/ProximaNova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ProximaNova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2e12340e1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2e12340e1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2e12340e1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2e12340e1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2e12340e1_0_2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2e12340e1_0_2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2e12340e1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2e12340e1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2e12340e1_0_2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2e12340e1_0_2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2e12340e1_0_2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2e12340e1_0_2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2e12340e1_0_2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2e12340e1_0_2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2e12340e1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2e12340e1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2e12340e1_0_2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2e12340e1_0_2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2e12340e1_0_2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c2e12340e1_0_2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2e12340e1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2e12340e1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2e12340e1_0_2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2e12340e1_0_2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c2e12340e1_0_2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c2e12340e1_0_2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c2e12340e1_0_2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c2e12340e1_0_2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c2e12340e1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c2e12340e1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c2eeca7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c2eeca7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c2eeca787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c2eeca787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c2eeca787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c2eeca787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c2eeca787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c2eeca787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c2eeca787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c2eeca787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c2e12340e1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c2e12340e1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2e12340e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2e12340e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c409d0f1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c409d0f1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c409d0f1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c409d0f1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c409d0f1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c409d0f1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c409d0f1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c409d0f1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50c6a57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50c6a57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50c6a57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50c6a57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50c6a57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50c6a57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50c6a57d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50c6a57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50c6a57d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50c6a57d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2e12340e1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2e12340e1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Mecanismos de Atenção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650" y="1329625"/>
            <a:ext cx="4572000" cy="2743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" name="Google Shape;124;p22"/>
          <p:cNvGraphicFramePr/>
          <p:nvPr/>
        </p:nvGraphicFramePr>
        <p:xfrm>
          <a:off x="281000" y="152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{0A803A5D-2125-4E53-BA1E-AEAD4A94F596}</a:tableStyleId>
              </a:tblPr>
              <a:tblGrid>
                <a:gridCol w="1194325"/>
                <a:gridCol w="856650"/>
                <a:gridCol w="1593525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Pesos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Y-com-pesos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Self Attention - Introdução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2098175" y="1524025"/>
            <a:ext cx="45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2159575" y="1488925"/>
            <a:ext cx="45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Proxima Nova"/>
                <a:ea typeface="Proxima Nova"/>
                <a:cs typeface="Proxima Nova"/>
                <a:sym typeface="Proxima Nova"/>
              </a:rPr>
              <a:t>Ela é a minha amiga e as outras são as primas dela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3113175" y="1400319"/>
            <a:ext cx="510650" cy="180875"/>
          </a:xfrm>
          <a:custGeom>
            <a:rect b="b" l="l" r="r" t="t"/>
            <a:pathLst>
              <a:path extrusionOk="0" h="7235" w="20426">
                <a:moveTo>
                  <a:pt x="0" y="6989"/>
                </a:moveTo>
                <a:cubicBezTo>
                  <a:pt x="705" y="4166"/>
                  <a:pt x="2837" y="1049"/>
                  <a:pt x="5660" y="344"/>
                </a:cubicBezTo>
                <a:cubicBezTo>
                  <a:pt x="10930" y="-973"/>
                  <a:pt x="20426" y="1803"/>
                  <a:pt x="20426" y="7235"/>
                </a:cubicBezTo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Google Shape;133;p23"/>
          <p:cNvSpPr/>
          <p:nvPr/>
        </p:nvSpPr>
        <p:spPr>
          <a:xfrm>
            <a:off x="3709975" y="1434164"/>
            <a:ext cx="357300" cy="165475"/>
          </a:xfrm>
          <a:custGeom>
            <a:rect b="b" l="l" r="r" t="t"/>
            <a:pathLst>
              <a:path extrusionOk="0" h="6619" w="14292">
                <a:moveTo>
                  <a:pt x="0" y="5881"/>
                </a:moveTo>
                <a:cubicBezTo>
                  <a:pt x="878" y="1487"/>
                  <a:pt x="8054" y="-949"/>
                  <a:pt x="12305" y="467"/>
                </a:cubicBezTo>
                <a:cubicBezTo>
                  <a:pt x="14348" y="1148"/>
                  <a:pt x="14273" y="4466"/>
                  <a:pt x="14273" y="6619"/>
                </a:cubicBezTo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Google Shape;134;p23"/>
          <p:cNvSpPr/>
          <p:nvPr/>
        </p:nvSpPr>
        <p:spPr>
          <a:xfrm>
            <a:off x="2774775" y="1382356"/>
            <a:ext cx="892125" cy="223450"/>
          </a:xfrm>
          <a:custGeom>
            <a:rect b="b" l="l" r="r" t="t"/>
            <a:pathLst>
              <a:path extrusionOk="0" h="8938" w="35685">
                <a:moveTo>
                  <a:pt x="0" y="8938"/>
                </a:moveTo>
                <a:cubicBezTo>
                  <a:pt x="2885" y="-2602"/>
                  <a:pt x="35685" y="-3203"/>
                  <a:pt x="35685" y="8692"/>
                </a:cubicBezTo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Google Shape;135;p23"/>
          <p:cNvSpPr/>
          <p:nvPr/>
        </p:nvSpPr>
        <p:spPr>
          <a:xfrm>
            <a:off x="3703800" y="1373078"/>
            <a:ext cx="535275" cy="245025"/>
          </a:xfrm>
          <a:custGeom>
            <a:rect b="b" l="l" r="r" t="t"/>
            <a:pathLst>
              <a:path extrusionOk="0" h="9801" w="21411">
                <a:moveTo>
                  <a:pt x="0" y="8571"/>
                </a:moveTo>
                <a:cubicBezTo>
                  <a:pt x="1234" y="2419"/>
                  <a:pt x="10948" y="-1273"/>
                  <a:pt x="16981" y="450"/>
                </a:cubicBezTo>
                <a:cubicBezTo>
                  <a:pt x="20298" y="1397"/>
                  <a:pt x="21411" y="6352"/>
                  <a:pt x="21411" y="9801"/>
                </a:cubicBezTo>
              </a:path>
            </a:pathLst>
          </a:cu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Google Shape;136;p23"/>
          <p:cNvSpPr/>
          <p:nvPr/>
        </p:nvSpPr>
        <p:spPr>
          <a:xfrm>
            <a:off x="3709975" y="1821875"/>
            <a:ext cx="2425567" cy="245023"/>
          </a:xfrm>
          <a:custGeom>
            <a:rect b="b" l="l" r="r" t="t"/>
            <a:pathLst>
              <a:path extrusionOk="0" h="11834" w="102377">
                <a:moveTo>
                  <a:pt x="0" y="984"/>
                </a:moveTo>
                <a:cubicBezTo>
                  <a:pt x="9516" y="2789"/>
                  <a:pt x="40032" y="11977"/>
                  <a:pt x="57095" y="11813"/>
                </a:cubicBezTo>
                <a:cubicBezTo>
                  <a:pt x="74158" y="11649"/>
                  <a:pt x="94830" y="1969"/>
                  <a:pt x="10237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Google Shape;137;p23"/>
          <p:cNvSpPr/>
          <p:nvPr/>
        </p:nvSpPr>
        <p:spPr>
          <a:xfrm>
            <a:off x="2344100" y="1827300"/>
            <a:ext cx="1304350" cy="234175"/>
          </a:xfrm>
          <a:custGeom>
            <a:rect b="b" l="l" r="r" t="t"/>
            <a:pathLst>
              <a:path extrusionOk="0" h="9367" w="52174">
                <a:moveTo>
                  <a:pt x="0" y="0"/>
                </a:moveTo>
                <a:cubicBezTo>
                  <a:pt x="4635" y="1559"/>
                  <a:pt x="19114" y="9229"/>
                  <a:pt x="27810" y="9352"/>
                </a:cubicBezTo>
                <a:cubicBezTo>
                  <a:pt x="36506" y="9475"/>
                  <a:pt x="48113" y="2174"/>
                  <a:pt x="52174" y="73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Google Shape;138;p23"/>
          <p:cNvSpPr txBox="1"/>
          <p:nvPr/>
        </p:nvSpPr>
        <p:spPr>
          <a:xfrm>
            <a:off x="443000" y="2688650"/>
            <a:ext cx="276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Significado linguístico não é determinado pela proximidade!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6493975" y="3999100"/>
            <a:ext cx="259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Como podemos encontrar esse relacionamento de forma automática?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0" name="Google Shape;140;p23"/>
          <p:cNvCxnSpPr/>
          <p:nvPr/>
        </p:nvCxnSpPr>
        <p:spPr>
          <a:xfrm flipH="1" rot="-5400000">
            <a:off x="6034425" y="2096450"/>
            <a:ext cx="2137800" cy="1308600"/>
          </a:xfrm>
          <a:prstGeom prst="curvedConnector3">
            <a:avLst>
              <a:gd fmla="val 497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3"/>
          <p:cNvCxnSpPr/>
          <p:nvPr/>
        </p:nvCxnSpPr>
        <p:spPr>
          <a:xfrm>
            <a:off x="7757625" y="3819650"/>
            <a:ext cx="6000" cy="22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Self Attention - Introdução</a:t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2184850" y="1199750"/>
            <a:ext cx="45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Proxima Nova"/>
                <a:ea typeface="Proxima Nova"/>
                <a:cs typeface="Proxima Nova"/>
                <a:sym typeface="Proxima Nova"/>
              </a:rPr>
              <a:t>Ela é a  minha  amiga e as outras  são as   primas dela 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2122600" y="2030325"/>
            <a:ext cx="510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T1  T2  T3    T4        T5     T6  T7    T8     T9  T10      T11         T12  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2095625" y="2845600"/>
            <a:ext cx="510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1  V2  V3    V4       V5    V6  V7    V8     V9  V10      V11         V12  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0" name="Google Shape;150;p24"/>
          <p:cNvCxnSpPr/>
          <p:nvPr/>
        </p:nvCxnSpPr>
        <p:spPr>
          <a:xfrm>
            <a:off x="4059225" y="157847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4"/>
          <p:cNvCxnSpPr/>
          <p:nvPr/>
        </p:nvCxnSpPr>
        <p:spPr>
          <a:xfrm>
            <a:off x="4316225" y="157847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4"/>
          <p:cNvCxnSpPr/>
          <p:nvPr/>
        </p:nvCxnSpPr>
        <p:spPr>
          <a:xfrm>
            <a:off x="3703950" y="157847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4"/>
          <p:cNvCxnSpPr/>
          <p:nvPr/>
        </p:nvCxnSpPr>
        <p:spPr>
          <a:xfrm>
            <a:off x="3147450" y="157847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4"/>
          <p:cNvCxnSpPr/>
          <p:nvPr/>
        </p:nvCxnSpPr>
        <p:spPr>
          <a:xfrm>
            <a:off x="2779500" y="157847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4"/>
          <p:cNvCxnSpPr/>
          <p:nvPr/>
        </p:nvCxnSpPr>
        <p:spPr>
          <a:xfrm>
            <a:off x="2590950" y="157847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4"/>
          <p:cNvCxnSpPr/>
          <p:nvPr/>
        </p:nvCxnSpPr>
        <p:spPr>
          <a:xfrm>
            <a:off x="2309125" y="157847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4"/>
          <p:cNvCxnSpPr/>
          <p:nvPr/>
        </p:nvCxnSpPr>
        <p:spPr>
          <a:xfrm>
            <a:off x="4673200" y="157847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4"/>
          <p:cNvCxnSpPr/>
          <p:nvPr/>
        </p:nvCxnSpPr>
        <p:spPr>
          <a:xfrm>
            <a:off x="5098775" y="157847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4"/>
          <p:cNvCxnSpPr/>
          <p:nvPr/>
        </p:nvCxnSpPr>
        <p:spPr>
          <a:xfrm>
            <a:off x="5387275" y="157847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4"/>
          <p:cNvCxnSpPr/>
          <p:nvPr/>
        </p:nvCxnSpPr>
        <p:spPr>
          <a:xfrm>
            <a:off x="5852950" y="157847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4"/>
          <p:cNvCxnSpPr/>
          <p:nvPr/>
        </p:nvCxnSpPr>
        <p:spPr>
          <a:xfrm>
            <a:off x="6424225" y="156322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4"/>
          <p:cNvCxnSpPr/>
          <p:nvPr/>
        </p:nvCxnSpPr>
        <p:spPr>
          <a:xfrm>
            <a:off x="2309125" y="2378500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4"/>
          <p:cNvCxnSpPr/>
          <p:nvPr/>
        </p:nvCxnSpPr>
        <p:spPr>
          <a:xfrm>
            <a:off x="2585550" y="2378500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4"/>
          <p:cNvCxnSpPr/>
          <p:nvPr/>
        </p:nvCxnSpPr>
        <p:spPr>
          <a:xfrm>
            <a:off x="2779500" y="2378500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4"/>
          <p:cNvCxnSpPr/>
          <p:nvPr/>
        </p:nvCxnSpPr>
        <p:spPr>
          <a:xfrm>
            <a:off x="3147450" y="2378500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4"/>
          <p:cNvCxnSpPr/>
          <p:nvPr/>
        </p:nvCxnSpPr>
        <p:spPr>
          <a:xfrm>
            <a:off x="3709350" y="2378500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4"/>
          <p:cNvCxnSpPr/>
          <p:nvPr/>
        </p:nvCxnSpPr>
        <p:spPr>
          <a:xfrm>
            <a:off x="4059225" y="2378500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4"/>
          <p:cNvCxnSpPr/>
          <p:nvPr/>
        </p:nvCxnSpPr>
        <p:spPr>
          <a:xfrm>
            <a:off x="4321625" y="2378500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4"/>
          <p:cNvCxnSpPr/>
          <p:nvPr/>
        </p:nvCxnSpPr>
        <p:spPr>
          <a:xfrm>
            <a:off x="4673200" y="2378500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4"/>
          <p:cNvCxnSpPr/>
          <p:nvPr/>
        </p:nvCxnSpPr>
        <p:spPr>
          <a:xfrm>
            <a:off x="5109575" y="2378500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4"/>
          <p:cNvCxnSpPr/>
          <p:nvPr/>
        </p:nvCxnSpPr>
        <p:spPr>
          <a:xfrm>
            <a:off x="5387275" y="2378500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4"/>
          <p:cNvCxnSpPr/>
          <p:nvPr/>
        </p:nvCxnSpPr>
        <p:spPr>
          <a:xfrm>
            <a:off x="5863750" y="2378500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4"/>
          <p:cNvCxnSpPr/>
          <p:nvPr/>
        </p:nvCxnSpPr>
        <p:spPr>
          <a:xfrm>
            <a:off x="6452925" y="2378500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4"/>
          <p:cNvSpPr txBox="1"/>
          <p:nvPr/>
        </p:nvSpPr>
        <p:spPr>
          <a:xfrm>
            <a:off x="2095625" y="3230500"/>
            <a:ext cx="4602900" cy="43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Pesos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2082138" y="4179275"/>
            <a:ext cx="510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Y</a:t>
            </a:r>
            <a:r>
              <a:rPr lang="pt-BR" sz="13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1  Y2  Y3   Y4         Y5   Y6  Y7    Y8     Y9  Y10      Y11         Y12  </a:t>
            </a:r>
            <a:endParaRPr sz="13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6" name="Google Shape;176;p24"/>
          <p:cNvCxnSpPr/>
          <p:nvPr/>
        </p:nvCxnSpPr>
        <p:spPr>
          <a:xfrm>
            <a:off x="2295638" y="371217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4"/>
          <p:cNvCxnSpPr/>
          <p:nvPr/>
        </p:nvCxnSpPr>
        <p:spPr>
          <a:xfrm>
            <a:off x="2572063" y="371217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4"/>
          <p:cNvCxnSpPr/>
          <p:nvPr/>
        </p:nvCxnSpPr>
        <p:spPr>
          <a:xfrm>
            <a:off x="2766013" y="371217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4"/>
          <p:cNvCxnSpPr/>
          <p:nvPr/>
        </p:nvCxnSpPr>
        <p:spPr>
          <a:xfrm>
            <a:off x="3133963" y="371217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4"/>
          <p:cNvCxnSpPr/>
          <p:nvPr/>
        </p:nvCxnSpPr>
        <p:spPr>
          <a:xfrm>
            <a:off x="3695863" y="371217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4045738" y="371217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4308138" y="371217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4659713" y="371217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4"/>
          <p:cNvCxnSpPr/>
          <p:nvPr/>
        </p:nvCxnSpPr>
        <p:spPr>
          <a:xfrm>
            <a:off x="5096088" y="371217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4"/>
          <p:cNvCxnSpPr/>
          <p:nvPr/>
        </p:nvCxnSpPr>
        <p:spPr>
          <a:xfrm>
            <a:off x="5373788" y="371217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4"/>
          <p:cNvCxnSpPr/>
          <p:nvPr/>
        </p:nvCxnSpPr>
        <p:spPr>
          <a:xfrm>
            <a:off x="5850263" y="371217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6439438" y="3712175"/>
            <a:ext cx="54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4"/>
          <p:cNvSpPr txBox="1"/>
          <p:nvPr/>
        </p:nvSpPr>
        <p:spPr>
          <a:xfrm>
            <a:off x="7505100" y="4116250"/>
            <a:ext cx="9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Contexto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7461175" y="1978300"/>
            <a:ext cx="11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Tokens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7485800" y="2830300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Vetores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Recapitulando - Word embeddings</a:t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812125" y="1427375"/>
            <a:ext cx="123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pt-BR" sz="1000">
                <a:latin typeface="Proxima Nova"/>
                <a:ea typeface="Proxima Nova"/>
                <a:cs typeface="Proxima Nova"/>
                <a:sym typeface="Proxima Nova"/>
              </a:rPr>
              <a:t>(rei)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pt-BR" sz="1000">
                <a:latin typeface="Proxima Nova"/>
                <a:ea typeface="Proxima Nova"/>
                <a:cs typeface="Proxima Nova"/>
                <a:sym typeface="Proxima Nova"/>
              </a:rPr>
              <a:t>(rainha)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2337950" y="1501225"/>
            <a:ext cx="2288700" cy="25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2350250" y="1513525"/>
            <a:ext cx="227700" cy="240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2577950" y="1510375"/>
            <a:ext cx="227700" cy="2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2805650" y="1513525"/>
            <a:ext cx="227700" cy="2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3033350" y="1513525"/>
            <a:ext cx="227700" cy="240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3261050" y="1510375"/>
            <a:ext cx="227700" cy="2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3488750" y="1513525"/>
            <a:ext cx="227700" cy="2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3716450" y="1513525"/>
            <a:ext cx="227700" cy="2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3944150" y="1510375"/>
            <a:ext cx="227700" cy="2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4171850" y="1510375"/>
            <a:ext cx="227700" cy="2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4399550" y="1513525"/>
            <a:ext cx="227700" cy="240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2337650" y="2121225"/>
            <a:ext cx="2288700" cy="25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2349950" y="2133525"/>
            <a:ext cx="227700" cy="240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2577650" y="2130375"/>
            <a:ext cx="227700" cy="2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2805350" y="2133525"/>
            <a:ext cx="227700" cy="2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3033050" y="2133525"/>
            <a:ext cx="227700" cy="240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3260750" y="2130375"/>
            <a:ext cx="227700" cy="2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3488450" y="2133525"/>
            <a:ext cx="227700" cy="2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3716150" y="2133525"/>
            <a:ext cx="227700" cy="2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3943850" y="2130375"/>
            <a:ext cx="227700" cy="2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4171550" y="2130375"/>
            <a:ext cx="227700" cy="2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4399250" y="2133525"/>
            <a:ext cx="227700" cy="240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5"/>
          <p:cNvCxnSpPr/>
          <p:nvPr/>
        </p:nvCxnSpPr>
        <p:spPr>
          <a:xfrm>
            <a:off x="4528250" y="2491775"/>
            <a:ext cx="6300" cy="24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5"/>
          <p:cNvSpPr txBox="1"/>
          <p:nvPr/>
        </p:nvSpPr>
        <p:spPr>
          <a:xfrm>
            <a:off x="4202850" y="2805550"/>
            <a:ext cx="7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realeza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1" name="Google Shape;221;p25"/>
          <p:cNvCxnSpPr/>
          <p:nvPr/>
        </p:nvCxnSpPr>
        <p:spPr>
          <a:xfrm>
            <a:off x="3144050" y="2491775"/>
            <a:ext cx="6300" cy="24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5"/>
          <p:cNvSpPr txBox="1"/>
          <p:nvPr/>
        </p:nvSpPr>
        <p:spPr>
          <a:xfrm>
            <a:off x="2841225" y="2805550"/>
            <a:ext cx="7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poder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3" name="Google Shape;223;p25"/>
          <p:cNvCxnSpPr/>
          <p:nvPr/>
        </p:nvCxnSpPr>
        <p:spPr>
          <a:xfrm>
            <a:off x="2460650" y="2491775"/>
            <a:ext cx="6300" cy="24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5"/>
          <p:cNvSpPr txBox="1"/>
          <p:nvPr/>
        </p:nvSpPr>
        <p:spPr>
          <a:xfrm>
            <a:off x="2108600" y="2805550"/>
            <a:ext cx="7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história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6325000" y="1403775"/>
            <a:ext cx="2227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Os números não representam essas propriedades </a:t>
            </a:r>
            <a:r>
              <a:rPr i="1" lang="pt-BR">
                <a:latin typeface="Proxima Nova"/>
                <a:ea typeface="Proxima Nova"/>
                <a:cs typeface="Proxima Nova"/>
                <a:sym typeface="Proxima Nova"/>
              </a:rPr>
              <a:t>diretamente, 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mas podemos pensar nesses valores como uma codificação delas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1593500" y="3545475"/>
            <a:ext cx="159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</a:pPr>
            <a:r>
              <a:rPr lang="pt-BR" sz="1000">
                <a:latin typeface="Proxima Nova"/>
                <a:ea typeface="Proxima Nova"/>
                <a:cs typeface="Proxima Nova"/>
                <a:sym typeface="Proxima Nova"/>
              </a:rPr>
              <a:t>castelo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</a:pPr>
            <a:r>
              <a:rPr lang="pt-BR" sz="1000">
                <a:latin typeface="Proxima Nova"/>
                <a:ea typeface="Proxima Nova"/>
                <a:cs typeface="Proxima Nova"/>
                <a:sym typeface="Proxima Nova"/>
              </a:rPr>
              <a:t>país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</a:pPr>
            <a:r>
              <a:rPr lang="pt-BR" sz="1000">
                <a:latin typeface="Proxima Nova"/>
                <a:ea typeface="Proxima Nova"/>
                <a:cs typeface="Proxima Nova"/>
                <a:sym typeface="Proxima Nova"/>
              </a:rPr>
              <a:t>riqueza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</a:pPr>
            <a:r>
              <a:rPr lang="pt-BR" sz="1000">
                <a:latin typeface="Proxima Nova"/>
                <a:ea typeface="Proxima Nova"/>
                <a:cs typeface="Proxima Nova"/>
                <a:sym typeface="Proxima Nova"/>
              </a:rPr>
              <a:t>coroa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4534550" y="3545475"/>
            <a:ext cx="159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</a:pPr>
            <a:r>
              <a:rPr lang="pt-BR" sz="1000">
                <a:latin typeface="Proxima Nova"/>
                <a:ea typeface="Proxima Nova"/>
                <a:cs typeface="Proxima Nova"/>
                <a:sym typeface="Proxima Nova"/>
              </a:rPr>
              <a:t>avião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</a:pPr>
            <a:r>
              <a:rPr lang="pt-BR" sz="1000">
                <a:latin typeface="Proxima Nova"/>
                <a:ea typeface="Proxima Nova"/>
                <a:cs typeface="Proxima Nova"/>
                <a:sym typeface="Proxima Nova"/>
              </a:rPr>
              <a:t>computador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</a:pPr>
            <a:r>
              <a:rPr lang="pt-BR" sz="1000">
                <a:latin typeface="Proxima Nova"/>
                <a:ea typeface="Proxima Nova"/>
                <a:cs typeface="Proxima Nova"/>
                <a:sym typeface="Proxima Nova"/>
              </a:rPr>
              <a:t>chinelo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</a:pPr>
            <a:r>
              <a:rPr lang="pt-BR" sz="1000">
                <a:latin typeface="Proxima Nova"/>
                <a:ea typeface="Proxima Nova"/>
                <a:cs typeface="Proxima Nova"/>
                <a:sym typeface="Proxima Nova"/>
              </a:rPr>
              <a:t>óculos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3137775" y="4552850"/>
            <a:ext cx="46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Compartilham significado mesmo sem proximidade!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9" name="Google Shape;229;p25"/>
          <p:cNvCxnSpPr>
            <a:stCxn id="226" idx="2"/>
            <a:endCxn id="228" idx="1"/>
          </p:cNvCxnSpPr>
          <p:nvPr/>
        </p:nvCxnSpPr>
        <p:spPr>
          <a:xfrm>
            <a:off x="2393300" y="4345875"/>
            <a:ext cx="744600" cy="407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Self Attention</a:t>
            </a:r>
            <a:endParaRPr/>
          </a:p>
        </p:txBody>
      </p:sp>
      <p:sp>
        <p:nvSpPr>
          <p:cNvPr id="235" name="Google Shape;235;p26"/>
          <p:cNvSpPr txBox="1"/>
          <p:nvPr/>
        </p:nvSpPr>
        <p:spPr>
          <a:xfrm>
            <a:off x="787525" y="1162825"/>
            <a:ext cx="22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Manga da minha camiseta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929025" y="1597375"/>
            <a:ext cx="217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V1     V2     V3          V4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922825" y="2238125"/>
            <a:ext cx="20058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PESOS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929025" y="2955675"/>
            <a:ext cx="217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 Y1     Y2      Y3          Y4</a:t>
            </a:r>
            <a:endParaRPr sz="13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9" name="Google Shape;239;p26"/>
          <p:cNvCxnSpPr/>
          <p:nvPr/>
        </p:nvCxnSpPr>
        <p:spPr>
          <a:xfrm>
            <a:off x="1193575" y="1901125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6"/>
          <p:cNvCxnSpPr/>
          <p:nvPr/>
        </p:nvCxnSpPr>
        <p:spPr>
          <a:xfrm>
            <a:off x="1579775" y="1901125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6"/>
          <p:cNvCxnSpPr/>
          <p:nvPr/>
        </p:nvCxnSpPr>
        <p:spPr>
          <a:xfrm>
            <a:off x="1965975" y="1901125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6"/>
          <p:cNvCxnSpPr/>
          <p:nvPr/>
        </p:nvCxnSpPr>
        <p:spPr>
          <a:xfrm>
            <a:off x="2604425" y="1901125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6"/>
          <p:cNvCxnSpPr/>
          <p:nvPr/>
        </p:nvCxnSpPr>
        <p:spPr>
          <a:xfrm>
            <a:off x="1193575" y="2693400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6"/>
          <p:cNvCxnSpPr/>
          <p:nvPr/>
        </p:nvCxnSpPr>
        <p:spPr>
          <a:xfrm>
            <a:off x="1573475" y="2693400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6"/>
          <p:cNvCxnSpPr/>
          <p:nvPr/>
        </p:nvCxnSpPr>
        <p:spPr>
          <a:xfrm>
            <a:off x="1965975" y="2693400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6"/>
          <p:cNvCxnSpPr/>
          <p:nvPr/>
        </p:nvCxnSpPr>
        <p:spPr>
          <a:xfrm>
            <a:off x="2604425" y="2693400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6"/>
          <p:cNvSpPr txBox="1"/>
          <p:nvPr/>
        </p:nvSpPr>
        <p:spPr>
          <a:xfrm>
            <a:off x="3199800" y="2955675"/>
            <a:ext cx="217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Versão contextualizada</a:t>
            </a:r>
            <a:endParaRPr b="1" sz="13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311700" y="3485675"/>
            <a:ext cx="14520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9" name="Google Shape;249;p26"/>
          <p:cNvCxnSpPr/>
          <p:nvPr/>
        </p:nvCxnSpPr>
        <p:spPr>
          <a:xfrm>
            <a:off x="1662725" y="4093625"/>
            <a:ext cx="9657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6"/>
          <p:cNvSpPr txBox="1"/>
          <p:nvPr/>
        </p:nvSpPr>
        <p:spPr>
          <a:xfrm>
            <a:off x="1693175" y="3657925"/>
            <a:ext cx="90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Proxima Nova"/>
                <a:ea typeface="Proxima Nova"/>
                <a:cs typeface="Proxima Nova"/>
                <a:sym typeface="Proxima Nova"/>
              </a:rPr>
              <a:t>normalização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1778225" y="3815650"/>
            <a:ext cx="73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Proxima Nova"/>
                <a:ea typeface="Proxima Nova"/>
                <a:cs typeface="Proxima Nova"/>
                <a:sym typeface="Proxima Nova"/>
              </a:rPr>
              <a:t>(soma = 1)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2744000" y="3485675"/>
            <a:ext cx="5352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4572000" y="3754000"/>
            <a:ext cx="36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 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 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 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1" lang="pt-BR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Y1</a:t>
            </a:r>
            <a:endParaRPr sz="23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Self Attention</a:t>
            </a:r>
            <a:endParaRPr/>
          </a:p>
        </p:txBody>
      </p:sp>
      <p:sp>
        <p:nvSpPr>
          <p:cNvPr id="259" name="Google Shape;259;p27"/>
          <p:cNvSpPr txBox="1"/>
          <p:nvPr/>
        </p:nvSpPr>
        <p:spPr>
          <a:xfrm>
            <a:off x="787525" y="1162825"/>
            <a:ext cx="22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Manga da minha camiseta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929025" y="1597375"/>
            <a:ext cx="217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V1     V2     V3          V4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922825" y="2238125"/>
            <a:ext cx="20058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PESOS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929025" y="2955675"/>
            <a:ext cx="217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 Y1     Y2      Y3          Y4</a:t>
            </a:r>
            <a:endParaRPr sz="13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3" name="Google Shape;263;p27"/>
          <p:cNvCxnSpPr/>
          <p:nvPr/>
        </p:nvCxnSpPr>
        <p:spPr>
          <a:xfrm>
            <a:off x="1193575" y="1901125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7"/>
          <p:cNvCxnSpPr/>
          <p:nvPr/>
        </p:nvCxnSpPr>
        <p:spPr>
          <a:xfrm>
            <a:off x="1579775" y="1901125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7"/>
          <p:cNvCxnSpPr/>
          <p:nvPr/>
        </p:nvCxnSpPr>
        <p:spPr>
          <a:xfrm>
            <a:off x="1965975" y="1901125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7"/>
          <p:cNvCxnSpPr/>
          <p:nvPr/>
        </p:nvCxnSpPr>
        <p:spPr>
          <a:xfrm>
            <a:off x="2604425" y="1901125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7"/>
          <p:cNvCxnSpPr/>
          <p:nvPr/>
        </p:nvCxnSpPr>
        <p:spPr>
          <a:xfrm>
            <a:off x="1193575" y="2693400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7"/>
          <p:cNvCxnSpPr/>
          <p:nvPr/>
        </p:nvCxnSpPr>
        <p:spPr>
          <a:xfrm>
            <a:off x="1573475" y="2693400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7"/>
          <p:cNvCxnSpPr/>
          <p:nvPr/>
        </p:nvCxnSpPr>
        <p:spPr>
          <a:xfrm>
            <a:off x="1965975" y="2693400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7"/>
          <p:cNvCxnSpPr/>
          <p:nvPr/>
        </p:nvCxnSpPr>
        <p:spPr>
          <a:xfrm>
            <a:off x="2604425" y="2693400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7"/>
          <p:cNvSpPr txBox="1"/>
          <p:nvPr/>
        </p:nvSpPr>
        <p:spPr>
          <a:xfrm>
            <a:off x="311700" y="3485675"/>
            <a:ext cx="14520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72" name="Google Shape;272;p27"/>
          <p:cNvCxnSpPr/>
          <p:nvPr/>
        </p:nvCxnSpPr>
        <p:spPr>
          <a:xfrm>
            <a:off x="1662725" y="4093625"/>
            <a:ext cx="9657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7"/>
          <p:cNvSpPr txBox="1"/>
          <p:nvPr/>
        </p:nvSpPr>
        <p:spPr>
          <a:xfrm>
            <a:off x="1693175" y="3657925"/>
            <a:ext cx="90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Proxima Nova"/>
                <a:ea typeface="Proxima Nova"/>
                <a:cs typeface="Proxima Nova"/>
                <a:sym typeface="Proxima Nova"/>
              </a:rPr>
              <a:t>normalização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1778225" y="3815650"/>
            <a:ext cx="73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Proxima Nova"/>
                <a:ea typeface="Proxima Nova"/>
                <a:cs typeface="Proxima Nova"/>
                <a:sym typeface="Proxima Nova"/>
              </a:rPr>
              <a:t>(soma = 1)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2744000" y="3485675"/>
            <a:ext cx="5352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4572000" y="923850"/>
            <a:ext cx="36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 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 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 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1" lang="pt-BR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Y1</a:t>
            </a:r>
            <a:endParaRPr sz="23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4663600" y="1673475"/>
            <a:ext cx="348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Recalculamos todos os vetores em função de 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2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Self Attention</a:t>
            </a:r>
            <a:endParaRPr/>
          </a:p>
        </p:txBody>
      </p:sp>
      <p:sp>
        <p:nvSpPr>
          <p:cNvPr id="283" name="Google Shape;283;p28"/>
          <p:cNvSpPr txBox="1"/>
          <p:nvPr/>
        </p:nvSpPr>
        <p:spPr>
          <a:xfrm>
            <a:off x="787525" y="1162825"/>
            <a:ext cx="24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Manga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 da minha </a:t>
            </a:r>
            <a:r>
              <a:rPr b="1" lang="pt-BR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camiseta</a:t>
            </a:r>
            <a:endParaRPr b="1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929025" y="1597375"/>
            <a:ext cx="217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V1     V2     V3          V4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922825" y="2238125"/>
            <a:ext cx="20058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PESOS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929025" y="2955675"/>
            <a:ext cx="217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 Y1     Y2      Y3          Y4</a:t>
            </a:r>
            <a:endParaRPr sz="13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87" name="Google Shape;287;p28"/>
          <p:cNvCxnSpPr/>
          <p:nvPr/>
        </p:nvCxnSpPr>
        <p:spPr>
          <a:xfrm>
            <a:off x="1193575" y="1901125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8"/>
          <p:cNvCxnSpPr/>
          <p:nvPr/>
        </p:nvCxnSpPr>
        <p:spPr>
          <a:xfrm>
            <a:off x="1579775" y="1901125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8"/>
          <p:cNvCxnSpPr/>
          <p:nvPr/>
        </p:nvCxnSpPr>
        <p:spPr>
          <a:xfrm>
            <a:off x="1965975" y="1901125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8"/>
          <p:cNvCxnSpPr/>
          <p:nvPr/>
        </p:nvCxnSpPr>
        <p:spPr>
          <a:xfrm>
            <a:off x="2604425" y="1901125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8"/>
          <p:cNvCxnSpPr/>
          <p:nvPr/>
        </p:nvCxnSpPr>
        <p:spPr>
          <a:xfrm>
            <a:off x="1193575" y="2693400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8"/>
          <p:cNvCxnSpPr/>
          <p:nvPr/>
        </p:nvCxnSpPr>
        <p:spPr>
          <a:xfrm>
            <a:off x="1573475" y="2693400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8"/>
          <p:cNvCxnSpPr/>
          <p:nvPr/>
        </p:nvCxnSpPr>
        <p:spPr>
          <a:xfrm>
            <a:off x="1965975" y="2693400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8"/>
          <p:cNvCxnSpPr/>
          <p:nvPr/>
        </p:nvCxnSpPr>
        <p:spPr>
          <a:xfrm>
            <a:off x="2604425" y="2693400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28"/>
          <p:cNvSpPr txBox="1"/>
          <p:nvPr/>
        </p:nvSpPr>
        <p:spPr>
          <a:xfrm>
            <a:off x="311700" y="3485675"/>
            <a:ext cx="14520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96" name="Google Shape;296;p28"/>
          <p:cNvCxnSpPr/>
          <p:nvPr/>
        </p:nvCxnSpPr>
        <p:spPr>
          <a:xfrm>
            <a:off x="1662725" y="4093625"/>
            <a:ext cx="9657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28"/>
          <p:cNvSpPr txBox="1"/>
          <p:nvPr/>
        </p:nvSpPr>
        <p:spPr>
          <a:xfrm>
            <a:off x="1693175" y="3657925"/>
            <a:ext cx="90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Proxima Nova"/>
                <a:ea typeface="Proxima Nova"/>
                <a:cs typeface="Proxima Nova"/>
                <a:sym typeface="Proxima Nova"/>
              </a:rPr>
              <a:t>normalização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28"/>
          <p:cNvSpPr txBox="1"/>
          <p:nvPr/>
        </p:nvSpPr>
        <p:spPr>
          <a:xfrm>
            <a:off x="1778225" y="3815650"/>
            <a:ext cx="73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Proxima Nova"/>
                <a:ea typeface="Proxima Nova"/>
                <a:cs typeface="Proxima Nova"/>
                <a:sym typeface="Proxima Nova"/>
              </a:rPr>
              <a:t>(soma = 1)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2744000" y="3485675"/>
            <a:ext cx="5352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0" name="Google Shape;300;p28"/>
          <p:cNvSpPr txBox="1"/>
          <p:nvPr/>
        </p:nvSpPr>
        <p:spPr>
          <a:xfrm>
            <a:off x="4572000" y="923850"/>
            <a:ext cx="36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 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 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 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1" lang="pt-BR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Y1</a:t>
            </a:r>
            <a:endParaRPr sz="23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1" name="Google Shape;301;p28"/>
          <p:cNvSpPr txBox="1"/>
          <p:nvPr/>
        </p:nvSpPr>
        <p:spPr>
          <a:xfrm>
            <a:off x="4663600" y="1673475"/>
            <a:ext cx="348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Recalculamos todos os vetores em função de 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2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Keys, values, queries </a:t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643925" y="1473825"/>
            <a:ext cx="14520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S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S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S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S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08" name="Google Shape;308;p29"/>
          <p:cNvCxnSpPr/>
          <p:nvPr/>
        </p:nvCxnSpPr>
        <p:spPr>
          <a:xfrm>
            <a:off x="1933425" y="2256038"/>
            <a:ext cx="9657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29"/>
          <p:cNvSpPr txBox="1"/>
          <p:nvPr/>
        </p:nvSpPr>
        <p:spPr>
          <a:xfrm>
            <a:off x="1963875" y="1803663"/>
            <a:ext cx="90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Proxima Nova"/>
                <a:ea typeface="Proxima Nova"/>
                <a:cs typeface="Proxima Nova"/>
                <a:sym typeface="Proxima Nova"/>
              </a:rPr>
              <a:t>normalização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Proxima Nova"/>
                <a:ea typeface="Proxima Nova"/>
                <a:cs typeface="Proxima Nova"/>
                <a:sym typeface="Proxima Nova"/>
              </a:rPr>
              <a:t>(soma = 1)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29"/>
          <p:cNvSpPr txBox="1"/>
          <p:nvPr/>
        </p:nvSpPr>
        <p:spPr>
          <a:xfrm>
            <a:off x="3045475" y="1473825"/>
            <a:ext cx="5352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4331400" y="2038400"/>
            <a:ext cx="3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 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 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 </a:t>
            </a:r>
            <a:endParaRPr sz="23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8279875" y="2026100"/>
            <a:ext cx="4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Y1</a:t>
            </a:r>
            <a:endParaRPr/>
          </a:p>
        </p:txBody>
      </p:sp>
      <p:cxnSp>
        <p:nvCxnSpPr>
          <p:cNvPr id="313" name="Google Shape;313;p29"/>
          <p:cNvCxnSpPr/>
          <p:nvPr/>
        </p:nvCxnSpPr>
        <p:spPr>
          <a:xfrm flipH="1" rot="10800000">
            <a:off x="3532450" y="2251838"/>
            <a:ext cx="700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9"/>
          <p:cNvCxnSpPr/>
          <p:nvPr/>
        </p:nvCxnSpPr>
        <p:spPr>
          <a:xfrm flipH="1" rot="10800000">
            <a:off x="7419300" y="2254838"/>
            <a:ext cx="700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29"/>
          <p:cNvSpPr txBox="1"/>
          <p:nvPr/>
        </p:nvSpPr>
        <p:spPr>
          <a:xfrm>
            <a:off x="8279875" y="2516375"/>
            <a:ext cx="487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Y2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Y3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Y4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16" name="Google Shape;316;p29"/>
          <p:cNvCxnSpPr/>
          <p:nvPr/>
        </p:nvCxnSpPr>
        <p:spPr>
          <a:xfrm flipH="1" rot="10800000">
            <a:off x="7419300" y="2759013"/>
            <a:ext cx="700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29"/>
          <p:cNvCxnSpPr/>
          <p:nvPr/>
        </p:nvCxnSpPr>
        <p:spPr>
          <a:xfrm flipH="1" rot="10800000">
            <a:off x="7419300" y="3160763"/>
            <a:ext cx="700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9"/>
          <p:cNvCxnSpPr/>
          <p:nvPr/>
        </p:nvCxnSpPr>
        <p:spPr>
          <a:xfrm flipH="1" rot="10800000">
            <a:off x="7419300" y="3590013"/>
            <a:ext cx="700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Keys, values, queries </a:t>
            </a:r>
            <a:endParaRPr/>
          </a:p>
        </p:txBody>
      </p:sp>
      <p:sp>
        <p:nvSpPr>
          <p:cNvPr id="324" name="Google Shape;324;p30"/>
          <p:cNvSpPr txBox="1"/>
          <p:nvPr/>
        </p:nvSpPr>
        <p:spPr>
          <a:xfrm>
            <a:off x="643925" y="1473825"/>
            <a:ext cx="14520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S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S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S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S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25" name="Google Shape;325;p30"/>
          <p:cNvCxnSpPr/>
          <p:nvPr/>
        </p:nvCxnSpPr>
        <p:spPr>
          <a:xfrm>
            <a:off x="1933425" y="2256038"/>
            <a:ext cx="9657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30"/>
          <p:cNvSpPr txBox="1"/>
          <p:nvPr/>
        </p:nvSpPr>
        <p:spPr>
          <a:xfrm>
            <a:off x="1963875" y="1803663"/>
            <a:ext cx="90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Proxima Nova"/>
                <a:ea typeface="Proxima Nova"/>
                <a:cs typeface="Proxima Nova"/>
                <a:sym typeface="Proxima Nova"/>
              </a:rPr>
              <a:t>normalização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Proxima Nova"/>
                <a:ea typeface="Proxima Nova"/>
                <a:cs typeface="Proxima Nova"/>
                <a:sym typeface="Proxima Nova"/>
              </a:rPr>
              <a:t>(soma = 1)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p30"/>
          <p:cNvSpPr txBox="1"/>
          <p:nvPr/>
        </p:nvSpPr>
        <p:spPr>
          <a:xfrm>
            <a:off x="3045475" y="1473825"/>
            <a:ext cx="5352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4331400" y="2038400"/>
            <a:ext cx="3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 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 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 </a:t>
            </a:r>
            <a:endParaRPr sz="23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8279875" y="2026100"/>
            <a:ext cx="4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Y1</a:t>
            </a:r>
            <a:endParaRPr/>
          </a:p>
        </p:txBody>
      </p:sp>
      <p:cxnSp>
        <p:nvCxnSpPr>
          <p:cNvPr id="330" name="Google Shape;330;p30"/>
          <p:cNvCxnSpPr/>
          <p:nvPr/>
        </p:nvCxnSpPr>
        <p:spPr>
          <a:xfrm flipH="1" rot="10800000">
            <a:off x="3532450" y="2251838"/>
            <a:ext cx="700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30"/>
          <p:cNvCxnSpPr/>
          <p:nvPr/>
        </p:nvCxnSpPr>
        <p:spPr>
          <a:xfrm flipH="1" rot="10800000">
            <a:off x="7419300" y="2254838"/>
            <a:ext cx="700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30"/>
          <p:cNvSpPr txBox="1"/>
          <p:nvPr/>
        </p:nvSpPr>
        <p:spPr>
          <a:xfrm>
            <a:off x="8279875" y="2516375"/>
            <a:ext cx="487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Y2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Y3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Y4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33" name="Google Shape;333;p30"/>
          <p:cNvCxnSpPr/>
          <p:nvPr/>
        </p:nvCxnSpPr>
        <p:spPr>
          <a:xfrm flipH="1" rot="10800000">
            <a:off x="7419300" y="2759013"/>
            <a:ext cx="700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0"/>
          <p:cNvCxnSpPr/>
          <p:nvPr/>
        </p:nvCxnSpPr>
        <p:spPr>
          <a:xfrm flipH="1" rot="10800000">
            <a:off x="7419300" y="3160763"/>
            <a:ext cx="700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0"/>
          <p:cNvCxnSpPr/>
          <p:nvPr/>
        </p:nvCxnSpPr>
        <p:spPr>
          <a:xfrm flipH="1" rot="10800000">
            <a:off x="7419300" y="3590013"/>
            <a:ext cx="700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0"/>
          <p:cNvSpPr txBox="1"/>
          <p:nvPr/>
        </p:nvSpPr>
        <p:spPr>
          <a:xfrm>
            <a:off x="727425" y="3080125"/>
            <a:ext cx="217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V1     V2     V3          V4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721225" y="3720875"/>
            <a:ext cx="20058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Attention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8" name="Google Shape;338;p30"/>
          <p:cNvSpPr txBox="1"/>
          <p:nvPr/>
        </p:nvSpPr>
        <p:spPr>
          <a:xfrm>
            <a:off x="727425" y="4438425"/>
            <a:ext cx="217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 Y1     Y2      Y3          Y4</a:t>
            </a:r>
            <a:endParaRPr sz="13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39" name="Google Shape;339;p30"/>
          <p:cNvCxnSpPr/>
          <p:nvPr/>
        </p:nvCxnSpPr>
        <p:spPr>
          <a:xfrm>
            <a:off x="991975" y="3383875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0"/>
          <p:cNvCxnSpPr/>
          <p:nvPr/>
        </p:nvCxnSpPr>
        <p:spPr>
          <a:xfrm>
            <a:off x="1378175" y="3383875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0"/>
          <p:cNvCxnSpPr/>
          <p:nvPr/>
        </p:nvCxnSpPr>
        <p:spPr>
          <a:xfrm>
            <a:off x="1764375" y="3383875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0"/>
          <p:cNvCxnSpPr/>
          <p:nvPr/>
        </p:nvCxnSpPr>
        <p:spPr>
          <a:xfrm>
            <a:off x="2402825" y="3383875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30"/>
          <p:cNvCxnSpPr/>
          <p:nvPr/>
        </p:nvCxnSpPr>
        <p:spPr>
          <a:xfrm>
            <a:off x="991975" y="4176150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30"/>
          <p:cNvCxnSpPr/>
          <p:nvPr/>
        </p:nvCxnSpPr>
        <p:spPr>
          <a:xfrm>
            <a:off x="1371875" y="4176150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0"/>
          <p:cNvCxnSpPr/>
          <p:nvPr/>
        </p:nvCxnSpPr>
        <p:spPr>
          <a:xfrm>
            <a:off x="1764375" y="4176150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30"/>
          <p:cNvCxnSpPr/>
          <p:nvPr/>
        </p:nvCxnSpPr>
        <p:spPr>
          <a:xfrm>
            <a:off x="2402825" y="4176150"/>
            <a:ext cx="63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30"/>
          <p:cNvSpPr txBox="1"/>
          <p:nvPr/>
        </p:nvSpPr>
        <p:spPr>
          <a:xfrm>
            <a:off x="3597425" y="3465025"/>
            <a:ext cx="318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Até agora não temos parâmetros que são atualizados com o treinamento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8" name="Google Shape;3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400" y="4040775"/>
            <a:ext cx="782551" cy="78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Keys, values, queries </a:t>
            </a:r>
            <a:endParaRPr/>
          </a:p>
        </p:txBody>
      </p:sp>
      <p:sp>
        <p:nvSpPr>
          <p:cNvPr id="354" name="Google Shape;354;p31"/>
          <p:cNvSpPr txBox="1"/>
          <p:nvPr/>
        </p:nvSpPr>
        <p:spPr>
          <a:xfrm>
            <a:off x="643925" y="1473825"/>
            <a:ext cx="14520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pt-BR" sz="13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CC0000"/>
                </a:solidFill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S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pt-BR" sz="13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CC0000"/>
                </a:solidFill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S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pt-BR" sz="13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CC0000"/>
                </a:solidFill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S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pt-BR" sz="13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CC0000"/>
                </a:solidFill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S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55" name="Google Shape;355;p31"/>
          <p:cNvCxnSpPr/>
          <p:nvPr/>
        </p:nvCxnSpPr>
        <p:spPr>
          <a:xfrm>
            <a:off x="1933425" y="2256038"/>
            <a:ext cx="9657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1"/>
          <p:cNvSpPr txBox="1"/>
          <p:nvPr/>
        </p:nvSpPr>
        <p:spPr>
          <a:xfrm>
            <a:off x="1963875" y="1803663"/>
            <a:ext cx="90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Proxima Nova"/>
                <a:ea typeface="Proxima Nova"/>
                <a:cs typeface="Proxima Nova"/>
                <a:sym typeface="Proxima Nova"/>
              </a:rPr>
              <a:t>normalização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Proxima Nova"/>
                <a:ea typeface="Proxima Nova"/>
                <a:cs typeface="Proxima Nova"/>
                <a:sym typeface="Proxima Nova"/>
              </a:rPr>
              <a:t>(soma = 1)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7" name="Google Shape;357;p31"/>
          <p:cNvSpPr txBox="1"/>
          <p:nvPr/>
        </p:nvSpPr>
        <p:spPr>
          <a:xfrm>
            <a:off x="3045475" y="1473825"/>
            <a:ext cx="5352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8" name="Google Shape;358;p31"/>
          <p:cNvSpPr txBox="1"/>
          <p:nvPr/>
        </p:nvSpPr>
        <p:spPr>
          <a:xfrm>
            <a:off x="4331400" y="2038400"/>
            <a:ext cx="3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600"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1600"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pt-BR" sz="1600"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pt-BR" sz="1600"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>
                <a:solidFill>
                  <a:srgbClr val="CC0000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b="1" lang="pt-BR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3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9" name="Google Shape;359;p31"/>
          <p:cNvSpPr txBox="1"/>
          <p:nvPr/>
        </p:nvSpPr>
        <p:spPr>
          <a:xfrm>
            <a:off x="8279875" y="2026100"/>
            <a:ext cx="4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Y1</a:t>
            </a:r>
            <a:endParaRPr/>
          </a:p>
        </p:txBody>
      </p:sp>
      <p:cxnSp>
        <p:nvCxnSpPr>
          <p:cNvPr id="360" name="Google Shape;360;p31"/>
          <p:cNvCxnSpPr/>
          <p:nvPr/>
        </p:nvCxnSpPr>
        <p:spPr>
          <a:xfrm flipH="1" rot="10800000">
            <a:off x="3532450" y="2251838"/>
            <a:ext cx="700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1"/>
          <p:cNvCxnSpPr/>
          <p:nvPr/>
        </p:nvCxnSpPr>
        <p:spPr>
          <a:xfrm flipH="1" rot="10800000">
            <a:off x="7419300" y="2254838"/>
            <a:ext cx="700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31"/>
          <p:cNvSpPr txBox="1"/>
          <p:nvPr/>
        </p:nvSpPr>
        <p:spPr>
          <a:xfrm>
            <a:off x="8279875" y="2516375"/>
            <a:ext cx="487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Y2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Y3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Y4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63" name="Google Shape;363;p31"/>
          <p:cNvCxnSpPr/>
          <p:nvPr/>
        </p:nvCxnSpPr>
        <p:spPr>
          <a:xfrm flipH="1" rot="10800000">
            <a:off x="7419300" y="2759013"/>
            <a:ext cx="700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31"/>
          <p:cNvCxnSpPr/>
          <p:nvPr/>
        </p:nvCxnSpPr>
        <p:spPr>
          <a:xfrm flipH="1" rot="10800000">
            <a:off x="7419300" y="3160763"/>
            <a:ext cx="700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31"/>
          <p:cNvCxnSpPr/>
          <p:nvPr/>
        </p:nvCxnSpPr>
        <p:spPr>
          <a:xfrm flipH="1" rot="10800000">
            <a:off x="7419300" y="3590013"/>
            <a:ext cx="700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31"/>
          <p:cNvSpPr txBox="1"/>
          <p:nvPr/>
        </p:nvSpPr>
        <p:spPr>
          <a:xfrm>
            <a:off x="147675" y="3215125"/>
            <a:ext cx="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Query</a:t>
            </a:r>
            <a:endParaRPr>
              <a:highlight>
                <a:schemeClr val="accent6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7" name="Google Shape;367;p31"/>
          <p:cNvSpPr txBox="1"/>
          <p:nvPr/>
        </p:nvSpPr>
        <p:spPr>
          <a:xfrm>
            <a:off x="5509200" y="2962775"/>
            <a:ext cx="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Values</a:t>
            </a:r>
            <a:endParaRPr>
              <a:highlight>
                <a:schemeClr val="accent5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8" name="Google Shape;368;p31"/>
          <p:cNvSpPr txBox="1"/>
          <p:nvPr/>
        </p:nvSpPr>
        <p:spPr>
          <a:xfrm>
            <a:off x="1161800" y="3215125"/>
            <a:ext cx="6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Keys</a:t>
            </a:r>
            <a:endParaRPr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69" name="Google Shape;369;p31"/>
          <p:cNvCxnSpPr>
            <a:endCxn id="366" idx="0"/>
          </p:cNvCxnSpPr>
          <p:nvPr/>
        </p:nvCxnSpPr>
        <p:spPr>
          <a:xfrm flipH="1">
            <a:off x="513825" y="2731825"/>
            <a:ext cx="292200" cy="483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31"/>
          <p:cNvCxnSpPr>
            <a:endCxn id="368" idx="0"/>
          </p:cNvCxnSpPr>
          <p:nvPr/>
        </p:nvCxnSpPr>
        <p:spPr>
          <a:xfrm>
            <a:off x="1101200" y="2737825"/>
            <a:ext cx="379500" cy="477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31"/>
          <p:cNvCxnSpPr>
            <a:endCxn id="367" idx="0"/>
          </p:cNvCxnSpPr>
          <p:nvPr/>
        </p:nvCxnSpPr>
        <p:spPr>
          <a:xfrm>
            <a:off x="4885050" y="2448575"/>
            <a:ext cx="990300" cy="514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31"/>
          <p:cNvCxnSpPr>
            <a:endCxn id="367" idx="0"/>
          </p:cNvCxnSpPr>
          <p:nvPr/>
        </p:nvCxnSpPr>
        <p:spPr>
          <a:xfrm>
            <a:off x="5641950" y="2442575"/>
            <a:ext cx="233400" cy="520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1"/>
          <p:cNvCxnSpPr>
            <a:endCxn id="367" idx="0"/>
          </p:cNvCxnSpPr>
          <p:nvPr/>
        </p:nvCxnSpPr>
        <p:spPr>
          <a:xfrm flipH="1">
            <a:off x="5875350" y="2460875"/>
            <a:ext cx="535500" cy="501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31"/>
          <p:cNvCxnSpPr>
            <a:endCxn id="367" idx="0"/>
          </p:cNvCxnSpPr>
          <p:nvPr/>
        </p:nvCxnSpPr>
        <p:spPr>
          <a:xfrm flipH="1">
            <a:off x="5875350" y="2436275"/>
            <a:ext cx="1304700" cy="526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Keys, values, queries </a:t>
            </a:r>
            <a:endParaRPr/>
          </a:p>
        </p:txBody>
      </p:sp>
      <p:sp>
        <p:nvSpPr>
          <p:cNvPr id="380" name="Google Shape;380;p32"/>
          <p:cNvSpPr txBox="1"/>
          <p:nvPr/>
        </p:nvSpPr>
        <p:spPr>
          <a:xfrm>
            <a:off x="467600" y="1473825"/>
            <a:ext cx="16284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300"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Mq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pt-BR" sz="13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CC0000"/>
                </a:solidFill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3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Mk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S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300"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Mq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pt-BR" sz="13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CC0000"/>
                </a:solidFill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b="1" lang="pt-BR" sz="13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Mk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S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300"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Mq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pt-BR" sz="13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CC0000"/>
                </a:solidFill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b="1" lang="pt-BR" sz="13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Mk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S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674EA7"/>
                </a:solidFill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300"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Mq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pt-BR" sz="13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100">
                <a:solidFill>
                  <a:srgbClr val="CC0000"/>
                </a:solidFill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b="1" lang="pt-BR" sz="13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Mk</a:t>
            </a:r>
            <a:r>
              <a:rPr lang="pt-BR" sz="13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 = S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81" name="Google Shape;381;p32"/>
          <p:cNvCxnSpPr/>
          <p:nvPr/>
        </p:nvCxnSpPr>
        <p:spPr>
          <a:xfrm>
            <a:off x="1933425" y="2256038"/>
            <a:ext cx="9657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2"/>
          <p:cNvSpPr txBox="1"/>
          <p:nvPr/>
        </p:nvSpPr>
        <p:spPr>
          <a:xfrm>
            <a:off x="1963875" y="1803663"/>
            <a:ext cx="90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Proxima Nova"/>
                <a:ea typeface="Proxima Nova"/>
                <a:cs typeface="Proxima Nova"/>
                <a:sym typeface="Proxima Nova"/>
              </a:rPr>
              <a:t>normalização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Proxima Nova"/>
                <a:ea typeface="Proxima Nova"/>
                <a:cs typeface="Proxima Nova"/>
                <a:sym typeface="Proxima Nova"/>
              </a:rPr>
              <a:t>(soma = 1)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3" name="Google Shape;383;p32"/>
          <p:cNvSpPr txBox="1"/>
          <p:nvPr/>
        </p:nvSpPr>
        <p:spPr>
          <a:xfrm>
            <a:off x="3045475" y="1473825"/>
            <a:ext cx="5352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1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1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11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4" name="Google Shape;384;p32"/>
          <p:cNvSpPr txBox="1"/>
          <p:nvPr/>
        </p:nvSpPr>
        <p:spPr>
          <a:xfrm>
            <a:off x="4151400" y="2053850"/>
            <a:ext cx="39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2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2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200">
                <a:solidFill>
                  <a:srgbClr val="CC0000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Mv</a:t>
            </a:r>
            <a:r>
              <a:rPr b="1" lang="pt-BR" sz="12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1200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b="1" lang="pt-BR" sz="12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2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2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200">
                <a:solidFill>
                  <a:srgbClr val="CC0000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b="1" lang="pt-BR"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Mv</a:t>
            </a:r>
            <a:r>
              <a:rPr b="1" lang="pt-BR" sz="12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1200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b="1" lang="pt-BR" sz="12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2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2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pt-BR"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200">
                <a:solidFill>
                  <a:srgbClr val="CC0000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b="1" lang="pt-BR"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Mv</a:t>
            </a:r>
            <a:r>
              <a:rPr b="1" lang="pt-BR" sz="12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1200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b="1" lang="pt-BR" sz="12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b="1" lang="pt-BR" sz="12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pt-BR" sz="12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pt-BR"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1" lang="pt-BR" sz="1200">
                <a:solidFill>
                  <a:srgbClr val="CC0000"/>
                </a:solidFill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b="1" lang="pt-BR"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Mv</a:t>
            </a:r>
            <a:r>
              <a:rPr b="1" lang="pt-BR" sz="12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1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5" name="Google Shape;385;p32"/>
          <p:cNvSpPr txBox="1"/>
          <p:nvPr/>
        </p:nvSpPr>
        <p:spPr>
          <a:xfrm>
            <a:off x="8532125" y="2023100"/>
            <a:ext cx="4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Y1</a:t>
            </a:r>
            <a:endParaRPr/>
          </a:p>
        </p:txBody>
      </p:sp>
      <p:cxnSp>
        <p:nvCxnSpPr>
          <p:cNvPr id="386" name="Google Shape;386;p32"/>
          <p:cNvCxnSpPr/>
          <p:nvPr/>
        </p:nvCxnSpPr>
        <p:spPr>
          <a:xfrm flipH="1" rot="10800000">
            <a:off x="3532450" y="2251838"/>
            <a:ext cx="700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32"/>
          <p:cNvCxnSpPr/>
          <p:nvPr/>
        </p:nvCxnSpPr>
        <p:spPr>
          <a:xfrm flipH="1" rot="10800000">
            <a:off x="7880750" y="2251838"/>
            <a:ext cx="700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32"/>
          <p:cNvSpPr txBox="1"/>
          <p:nvPr/>
        </p:nvSpPr>
        <p:spPr>
          <a:xfrm>
            <a:off x="8532125" y="2516375"/>
            <a:ext cx="487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Y2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Y3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Y4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89" name="Google Shape;389;p32"/>
          <p:cNvCxnSpPr/>
          <p:nvPr/>
        </p:nvCxnSpPr>
        <p:spPr>
          <a:xfrm flipH="1" rot="10800000">
            <a:off x="7880750" y="2759013"/>
            <a:ext cx="700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32"/>
          <p:cNvCxnSpPr/>
          <p:nvPr/>
        </p:nvCxnSpPr>
        <p:spPr>
          <a:xfrm flipH="1" rot="10800000">
            <a:off x="7880750" y="3174513"/>
            <a:ext cx="700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32"/>
          <p:cNvCxnSpPr/>
          <p:nvPr/>
        </p:nvCxnSpPr>
        <p:spPr>
          <a:xfrm flipH="1" rot="10800000">
            <a:off x="7880750" y="3590013"/>
            <a:ext cx="700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32"/>
          <p:cNvSpPr txBox="1"/>
          <p:nvPr/>
        </p:nvSpPr>
        <p:spPr>
          <a:xfrm>
            <a:off x="147675" y="3215125"/>
            <a:ext cx="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chemeClr val="accent6"/>
                </a:highlight>
                <a:latin typeface="Proxima Nova"/>
                <a:ea typeface="Proxima Nova"/>
                <a:cs typeface="Proxima Nova"/>
                <a:sym typeface="Proxima Nova"/>
              </a:rPr>
              <a:t>Query</a:t>
            </a:r>
            <a:endParaRPr>
              <a:highlight>
                <a:schemeClr val="accent6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3" name="Google Shape;393;p32"/>
          <p:cNvSpPr txBox="1"/>
          <p:nvPr/>
        </p:nvSpPr>
        <p:spPr>
          <a:xfrm>
            <a:off x="5509200" y="2962775"/>
            <a:ext cx="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chemeClr val="accent5"/>
                </a:highlight>
                <a:latin typeface="Proxima Nova"/>
                <a:ea typeface="Proxima Nova"/>
                <a:cs typeface="Proxima Nova"/>
                <a:sym typeface="Proxima Nova"/>
              </a:rPr>
              <a:t>Values</a:t>
            </a:r>
            <a:endParaRPr>
              <a:highlight>
                <a:schemeClr val="accent5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4" name="Google Shape;394;p32"/>
          <p:cNvSpPr txBox="1"/>
          <p:nvPr/>
        </p:nvSpPr>
        <p:spPr>
          <a:xfrm>
            <a:off x="1161800" y="3215125"/>
            <a:ext cx="6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Keys</a:t>
            </a:r>
            <a:endParaRPr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95" name="Google Shape;395;p32"/>
          <p:cNvCxnSpPr>
            <a:endCxn id="392" idx="0"/>
          </p:cNvCxnSpPr>
          <p:nvPr/>
        </p:nvCxnSpPr>
        <p:spPr>
          <a:xfrm flipH="1">
            <a:off x="513825" y="2731825"/>
            <a:ext cx="292200" cy="483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32"/>
          <p:cNvCxnSpPr>
            <a:endCxn id="394" idx="0"/>
          </p:cNvCxnSpPr>
          <p:nvPr/>
        </p:nvCxnSpPr>
        <p:spPr>
          <a:xfrm>
            <a:off x="1101200" y="2737825"/>
            <a:ext cx="379500" cy="477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32"/>
          <p:cNvCxnSpPr>
            <a:endCxn id="393" idx="0"/>
          </p:cNvCxnSpPr>
          <p:nvPr/>
        </p:nvCxnSpPr>
        <p:spPr>
          <a:xfrm>
            <a:off x="4885050" y="2448575"/>
            <a:ext cx="990300" cy="514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32"/>
          <p:cNvCxnSpPr>
            <a:endCxn id="393" idx="0"/>
          </p:cNvCxnSpPr>
          <p:nvPr/>
        </p:nvCxnSpPr>
        <p:spPr>
          <a:xfrm>
            <a:off x="5641950" y="2442575"/>
            <a:ext cx="233400" cy="520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32"/>
          <p:cNvCxnSpPr>
            <a:endCxn id="393" idx="0"/>
          </p:cNvCxnSpPr>
          <p:nvPr/>
        </p:nvCxnSpPr>
        <p:spPr>
          <a:xfrm flipH="1">
            <a:off x="5875350" y="2460875"/>
            <a:ext cx="535500" cy="501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32"/>
          <p:cNvCxnSpPr>
            <a:endCxn id="393" idx="0"/>
          </p:cNvCxnSpPr>
          <p:nvPr/>
        </p:nvCxnSpPr>
        <p:spPr>
          <a:xfrm flipH="1">
            <a:off x="5875350" y="2436275"/>
            <a:ext cx="1304700" cy="526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>
            <p:ph type="title"/>
          </p:nvPr>
        </p:nvSpPr>
        <p:spPr>
          <a:xfrm>
            <a:off x="311700" y="438875"/>
            <a:ext cx="32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Self Attention</a:t>
            </a:r>
            <a:endParaRPr/>
          </a:p>
        </p:txBody>
      </p:sp>
      <p:sp>
        <p:nvSpPr>
          <p:cNvPr id="406" name="Google Shape;406;p33"/>
          <p:cNvSpPr/>
          <p:nvPr/>
        </p:nvSpPr>
        <p:spPr>
          <a:xfrm>
            <a:off x="412225" y="1728850"/>
            <a:ext cx="559800" cy="12183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3"/>
          <p:cNvSpPr txBox="1"/>
          <p:nvPr/>
        </p:nvSpPr>
        <p:spPr>
          <a:xfrm>
            <a:off x="393775" y="1728850"/>
            <a:ext cx="59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8" name="Google Shape;408;p33"/>
          <p:cNvSpPr txBox="1"/>
          <p:nvPr/>
        </p:nvSpPr>
        <p:spPr>
          <a:xfrm>
            <a:off x="187675" y="3100875"/>
            <a:ext cx="10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9" name="Google Shape;409;p33"/>
          <p:cNvSpPr/>
          <p:nvPr/>
        </p:nvSpPr>
        <p:spPr>
          <a:xfrm>
            <a:off x="2091850" y="1304325"/>
            <a:ext cx="1636500" cy="354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</a:t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2091850" y="2084275"/>
            <a:ext cx="1636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Keys</a:t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2091850" y="2904100"/>
            <a:ext cx="1636500" cy="354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Values</a:t>
            </a:r>
            <a:endParaRPr/>
          </a:p>
        </p:txBody>
      </p:sp>
      <p:cxnSp>
        <p:nvCxnSpPr>
          <p:cNvPr id="412" name="Google Shape;412;p33"/>
          <p:cNvCxnSpPr>
            <a:endCxn id="411" idx="1"/>
          </p:cNvCxnSpPr>
          <p:nvPr/>
        </p:nvCxnSpPr>
        <p:spPr>
          <a:xfrm>
            <a:off x="1033750" y="2362600"/>
            <a:ext cx="1058100" cy="718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3"/>
          <p:cNvCxnSpPr>
            <a:endCxn id="410" idx="1"/>
          </p:cNvCxnSpPr>
          <p:nvPr/>
        </p:nvCxnSpPr>
        <p:spPr>
          <a:xfrm flipH="1" rot="10800000">
            <a:off x="1008850" y="2261275"/>
            <a:ext cx="1083000" cy="101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33"/>
          <p:cNvCxnSpPr>
            <a:endCxn id="409" idx="1"/>
          </p:cNvCxnSpPr>
          <p:nvPr/>
        </p:nvCxnSpPr>
        <p:spPr>
          <a:xfrm flipH="1" rot="10800000">
            <a:off x="996550" y="1481325"/>
            <a:ext cx="1095300" cy="868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33"/>
          <p:cNvSpPr/>
          <p:nvPr/>
        </p:nvSpPr>
        <p:spPr>
          <a:xfrm>
            <a:off x="4675900" y="1648875"/>
            <a:ext cx="1722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matmul</a:t>
            </a:r>
            <a:endParaRPr/>
          </a:p>
        </p:txBody>
      </p:sp>
      <p:sp>
        <p:nvSpPr>
          <p:cNvPr id="416" name="Google Shape;416;p33"/>
          <p:cNvSpPr/>
          <p:nvPr/>
        </p:nvSpPr>
        <p:spPr>
          <a:xfrm>
            <a:off x="6963225" y="1648875"/>
            <a:ext cx="1722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normalização</a:t>
            </a:r>
            <a:endParaRPr/>
          </a:p>
        </p:txBody>
      </p:sp>
      <p:sp>
        <p:nvSpPr>
          <p:cNvPr id="417" name="Google Shape;417;p33"/>
          <p:cNvSpPr/>
          <p:nvPr/>
        </p:nvSpPr>
        <p:spPr>
          <a:xfrm>
            <a:off x="6963225" y="2904100"/>
            <a:ext cx="1722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matmul</a:t>
            </a:r>
            <a:endParaRPr/>
          </a:p>
        </p:txBody>
      </p:sp>
      <p:cxnSp>
        <p:nvCxnSpPr>
          <p:cNvPr id="418" name="Google Shape;418;p33"/>
          <p:cNvCxnSpPr>
            <a:stCxn id="409" idx="3"/>
          </p:cNvCxnSpPr>
          <p:nvPr/>
        </p:nvCxnSpPr>
        <p:spPr>
          <a:xfrm>
            <a:off x="3728350" y="1481325"/>
            <a:ext cx="18150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3"/>
          <p:cNvCxnSpPr>
            <a:endCxn id="415" idx="0"/>
          </p:cNvCxnSpPr>
          <p:nvPr/>
        </p:nvCxnSpPr>
        <p:spPr>
          <a:xfrm>
            <a:off x="5537200" y="1476375"/>
            <a:ext cx="0" cy="17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33"/>
          <p:cNvCxnSpPr/>
          <p:nvPr/>
        </p:nvCxnSpPr>
        <p:spPr>
          <a:xfrm>
            <a:off x="3728350" y="2260525"/>
            <a:ext cx="18150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3"/>
          <p:cNvCxnSpPr>
            <a:endCxn id="415" idx="2"/>
          </p:cNvCxnSpPr>
          <p:nvPr/>
        </p:nvCxnSpPr>
        <p:spPr>
          <a:xfrm rot="10800000">
            <a:off x="5537200" y="2002875"/>
            <a:ext cx="0" cy="27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33"/>
          <p:cNvCxnSpPr>
            <a:endCxn id="416" idx="1"/>
          </p:cNvCxnSpPr>
          <p:nvPr/>
        </p:nvCxnSpPr>
        <p:spPr>
          <a:xfrm flipH="1" rot="10800000">
            <a:off x="6398625" y="1825875"/>
            <a:ext cx="564600" cy="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33"/>
          <p:cNvCxnSpPr>
            <a:endCxn id="417" idx="0"/>
          </p:cNvCxnSpPr>
          <p:nvPr/>
        </p:nvCxnSpPr>
        <p:spPr>
          <a:xfrm>
            <a:off x="7819725" y="2002900"/>
            <a:ext cx="4800" cy="90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33"/>
          <p:cNvCxnSpPr>
            <a:endCxn id="417" idx="1"/>
          </p:cNvCxnSpPr>
          <p:nvPr/>
        </p:nvCxnSpPr>
        <p:spPr>
          <a:xfrm>
            <a:off x="3728325" y="3077200"/>
            <a:ext cx="3234900" cy="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33"/>
          <p:cNvCxnSpPr/>
          <p:nvPr/>
        </p:nvCxnSpPr>
        <p:spPr>
          <a:xfrm flipH="1">
            <a:off x="7821525" y="3258100"/>
            <a:ext cx="6000" cy="3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33"/>
          <p:cNvCxnSpPr/>
          <p:nvPr/>
        </p:nvCxnSpPr>
        <p:spPr>
          <a:xfrm flipH="1" rot="10800000">
            <a:off x="7978275" y="2452438"/>
            <a:ext cx="426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33"/>
          <p:cNvCxnSpPr/>
          <p:nvPr/>
        </p:nvCxnSpPr>
        <p:spPr>
          <a:xfrm flipH="1" rot="10800000">
            <a:off x="6623300" y="1345863"/>
            <a:ext cx="3000" cy="27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33"/>
          <p:cNvSpPr/>
          <p:nvPr/>
        </p:nvSpPr>
        <p:spPr>
          <a:xfrm>
            <a:off x="6453875" y="978250"/>
            <a:ext cx="36900" cy="271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"/>
          <p:cNvSpPr/>
          <p:nvPr/>
        </p:nvSpPr>
        <p:spPr>
          <a:xfrm>
            <a:off x="6774050" y="978250"/>
            <a:ext cx="36900" cy="2712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"/>
          <p:cNvSpPr txBox="1"/>
          <p:nvPr/>
        </p:nvSpPr>
        <p:spPr>
          <a:xfrm>
            <a:off x="6427850" y="913750"/>
            <a:ext cx="3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ij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1" name="Google Shape;431;p33"/>
          <p:cNvSpPr/>
          <p:nvPr/>
        </p:nvSpPr>
        <p:spPr>
          <a:xfrm>
            <a:off x="8501250" y="2317888"/>
            <a:ext cx="36900" cy="271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>
            <a:off x="8821425" y="2317888"/>
            <a:ext cx="36900" cy="2712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 txBox="1"/>
          <p:nvPr/>
        </p:nvSpPr>
        <p:spPr>
          <a:xfrm>
            <a:off x="8475225" y="22534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ij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4" name="Google Shape;434;p33"/>
          <p:cNvSpPr txBox="1"/>
          <p:nvPr/>
        </p:nvSpPr>
        <p:spPr>
          <a:xfrm>
            <a:off x="7523775" y="3596925"/>
            <a:ext cx="59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Yn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5" name="Google Shape;435;p33"/>
          <p:cNvSpPr/>
          <p:nvPr/>
        </p:nvSpPr>
        <p:spPr>
          <a:xfrm>
            <a:off x="7639025" y="3654600"/>
            <a:ext cx="363000" cy="11505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 txBox="1"/>
          <p:nvPr/>
        </p:nvSpPr>
        <p:spPr>
          <a:xfrm>
            <a:off x="5205025" y="4054500"/>
            <a:ext cx="218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contextualizados</a:t>
            </a:r>
            <a:endParaRPr sz="11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/>
          <p:nvPr/>
        </p:nvSpPr>
        <p:spPr>
          <a:xfrm>
            <a:off x="412225" y="1728850"/>
            <a:ext cx="559800" cy="12183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4"/>
          <p:cNvSpPr txBox="1"/>
          <p:nvPr/>
        </p:nvSpPr>
        <p:spPr>
          <a:xfrm>
            <a:off x="393775" y="1728850"/>
            <a:ext cx="59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3" name="Google Shape;443;p34"/>
          <p:cNvSpPr txBox="1"/>
          <p:nvPr/>
        </p:nvSpPr>
        <p:spPr>
          <a:xfrm>
            <a:off x="187675" y="3100875"/>
            <a:ext cx="10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4" name="Google Shape;444;p34"/>
          <p:cNvSpPr/>
          <p:nvPr/>
        </p:nvSpPr>
        <p:spPr>
          <a:xfrm>
            <a:off x="2091850" y="1304325"/>
            <a:ext cx="1636500" cy="354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</a:t>
            </a:r>
            <a:endParaRPr/>
          </a:p>
        </p:txBody>
      </p:sp>
      <p:sp>
        <p:nvSpPr>
          <p:cNvPr id="445" name="Google Shape;445;p34"/>
          <p:cNvSpPr/>
          <p:nvPr/>
        </p:nvSpPr>
        <p:spPr>
          <a:xfrm>
            <a:off x="2091850" y="2084275"/>
            <a:ext cx="1636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Keys</a:t>
            </a:r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2091850" y="2904100"/>
            <a:ext cx="1636500" cy="354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Values</a:t>
            </a:r>
            <a:endParaRPr/>
          </a:p>
        </p:txBody>
      </p:sp>
      <p:cxnSp>
        <p:nvCxnSpPr>
          <p:cNvPr id="447" name="Google Shape;447;p34"/>
          <p:cNvCxnSpPr>
            <a:endCxn id="446" idx="1"/>
          </p:cNvCxnSpPr>
          <p:nvPr/>
        </p:nvCxnSpPr>
        <p:spPr>
          <a:xfrm>
            <a:off x="1033750" y="2362600"/>
            <a:ext cx="1058100" cy="718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4"/>
          <p:cNvCxnSpPr>
            <a:endCxn id="445" idx="1"/>
          </p:cNvCxnSpPr>
          <p:nvPr/>
        </p:nvCxnSpPr>
        <p:spPr>
          <a:xfrm flipH="1" rot="10800000">
            <a:off x="1008850" y="2261275"/>
            <a:ext cx="1083000" cy="101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4"/>
          <p:cNvCxnSpPr>
            <a:endCxn id="444" idx="1"/>
          </p:cNvCxnSpPr>
          <p:nvPr/>
        </p:nvCxnSpPr>
        <p:spPr>
          <a:xfrm flipH="1" rot="10800000">
            <a:off x="996550" y="1481325"/>
            <a:ext cx="1095300" cy="868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34"/>
          <p:cNvSpPr/>
          <p:nvPr/>
        </p:nvSpPr>
        <p:spPr>
          <a:xfrm>
            <a:off x="4675900" y="1648875"/>
            <a:ext cx="1722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matmul</a:t>
            </a:r>
            <a:endParaRPr/>
          </a:p>
        </p:txBody>
      </p:sp>
      <p:sp>
        <p:nvSpPr>
          <p:cNvPr id="451" name="Google Shape;451;p34"/>
          <p:cNvSpPr/>
          <p:nvPr/>
        </p:nvSpPr>
        <p:spPr>
          <a:xfrm>
            <a:off x="6963225" y="1648875"/>
            <a:ext cx="1722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normalização</a:t>
            </a:r>
            <a:endParaRPr/>
          </a:p>
        </p:txBody>
      </p:sp>
      <p:sp>
        <p:nvSpPr>
          <p:cNvPr id="452" name="Google Shape;452;p34"/>
          <p:cNvSpPr/>
          <p:nvPr/>
        </p:nvSpPr>
        <p:spPr>
          <a:xfrm>
            <a:off x="6963225" y="2904100"/>
            <a:ext cx="1722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matmul</a:t>
            </a:r>
            <a:endParaRPr/>
          </a:p>
        </p:txBody>
      </p:sp>
      <p:cxnSp>
        <p:nvCxnSpPr>
          <p:cNvPr id="453" name="Google Shape;453;p34"/>
          <p:cNvCxnSpPr>
            <a:stCxn id="444" idx="3"/>
          </p:cNvCxnSpPr>
          <p:nvPr/>
        </p:nvCxnSpPr>
        <p:spPr>
          <a:xfrm>
            <a:off x="3728350" y="1481325"/>
            <a:ext cx="18150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34"/>
          <p:cNvCxnSpPr>
            <a:endCxn id="450" idx="0"/>
          </p:cNvCxnSpPr>
          <p:nvPr/>
        </p:nvCxnSpPr>
        <p:spPr>
          <a:xfrm>
            <a:off x="5537200" y="1476375"/>
            <a:ext cx="0" cy="17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34"/>
          <p:cNvCxnSpPr/>
          <p:nvPr/>
        </p:nvCxnSpPr>
        <p:spPr>
          <a:xfrm>
            <a:off x="3728350" y="2260525"/>
            <a:ext cx="18150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34"/>
          <p:cNvCxnSpPr>
            <a:endCxn id="450" idx="2"/>
          </p:cNvCxnSpPr>
          <p:nvPr/>
        </p:nvCxnSpPr>
        <p:spPr>
          <a:xfrm rot="10800000">
            <a:off x="5537200" y="2002875"/>
            <a:ext cx="0" cy="27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34"/>
          <p:cNvCxnSpPr>
            <a:endCxn id="451" idx="1"/>
          </p:cNvCxnSpPr>
          <p:nvPr/>
        </p:nvCxnSpPr>
        <p:spPr>
          <a:xfrm flipH="1" rot="10800000">
            <a:off x="6398625" y="1825875"/>
            <a:ext cx="564600" cy="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34"/>
          <p:cNvCxnSpPr>
            <a:endCxn id="452" idx="0"/>
          </p:cNvCxnSpPr>
          <p:nvPr/>
        </p:nvCxnSpPr>
        <p:spPr>
          <a:xfrm>
            <a:off x="7819725" y="2002900"/>
            <a:ext cx="4800" cy="90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34"/>
          <p:cNvCxnSpPr>
            <a:endCxn id="452" idx="1"/>
          </p:cNvCxnSpPr>
          <p:nvPr/>
        </p:nvCxnSpPr>
        <p:spPr>
          <a:xfrm>
            <a:off x="3728325" y="3077200"/>
            <a:ext cx="3234900" cy="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34"/>
          <p:cNvCxnSpPr/>
          <p:nvPr/>
        </p:nvCxnSpPr>
        <p:spPr>
          <a:xfrm flipH="1">
            <a:off x="7821525" y="3258100"/>
            <a:ext cx="6000" cy="3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34"/>
          <p:cNvCxnSpPr/>
          <p:nvPr/>
        </p:nvCxnSpPr>
        <p:spPr>
          <a:xfrm flipH="1" rot="10800000">
            <a:off x="7978275" y="2452438"/>
            <a:ext cx="426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34"/>
          <p:cNvCxnSpPr/>
          <p:nvPr/>
        </p:nvCxnSpPr>
        <p:spPr>
          <a:xfrm flipH="1" rot="10800000">
            <a:off x="6623300" y="1345863"/>
            <a:ext cx="3000" cy="27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34"/>
          <p:cNvSpPr/>
          <p:nvPr/>
        </p:nvSpPr>
        <p:spPr>
          <a:xfrm>
            <a:off x="6453875" y="978250"/>
            <a:ext cx="36900" cy="271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4"/>
          <p:cNvSpPr/>
          <p:nvPr/>
        </p:nvSpPr>
        <p:spPr>
          <a:xfrm>
            <a:off x="6774050" y="978250"/>
            <a:ext cx="36900" cy="2712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4"/>
          <p:cNvSpPr txBox="1"/>
          <p:nvPr/>
        </p:nvSpPr>
        <p:spPr>
          <a:xfrm>
            <a:off x="6427850" y="913750"/>
            <a:ext cx="3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ij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6" name="Google Shape;466;p34"/>
          <p:cNvSpPr/>
          <p:nvPr/>
        </p:nvSpPr>
        <p:spPr>
          <a:xfrm>
            <a:off x="8501250" y="2317888"/>
            <a:ext cx="36900" cy="271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4"/>
          <p:cNvSpPr/>
          <p:nvPr/>
        </p:nvSpPr>
        <p:spPr>
          <a:xfrm>
            <a:off x="8821425" y="2317888"/>
            <a:ext cx="36900" cy="2712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4"/>
          <p:cNvSpPr txBox="1"/>
          <p:nvPr/>
        </p:nvSpPr>
        <p:spPr>
          <a:xfrm>
            <a:off x="8475225" y="22534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ij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9" name="Google Shape;469;p34"/>
          <p:cNvSpPr txBox="1"/>
          <p:nvPr/>
        </p:nvSpPr>
        <p:spPr>
          <a:xfrm>
            <a:off x="7523775" y="3596925"/>
            <a:ext cx="59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Y1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Yn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0" name="Google Shape;470;p34"/>
          <p:cNvSpPr/>
          <p:nvPr/>
        </p:nvSpPr>
        <p:spPr>
          <a:xfrm>
            <a:off x="7639025" y="3654600"/>
            <a:ext cx="363000" cy="11505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4"/>
          <p:cNvSpPr txBox="1"/>
          <p:nvPr/>
        </p:nvSpPr>
        <p:spPr>
          <a:xfrm>
            <a:off x="5205025" y="4054500"/>
            <a:ext cx="218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contextualizados</a:t>
            </a:r>
            <a:endParaRPr sz="11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2" name="Google Shape;472;p34"/>
          <p:cNvSpPr/>
          <p:nvPr/>
        </p:nvSpPr>
        <p:spPr>
          <a:xfrm>
            <a:off x="1575000" y="172300"/>
            <a:ext cx="7444500" cy="33963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4"/>
          <p:cNvSpPr txBox="1"/>
          <p:nvPr/>
        </p:nvSpPr>
        <p:spPr>
          <a:xfrm>
            <a:off x="6551025" y="276875"/>
            <a:ext cx="230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Proxima Nova"/>
                <a:ea typeface="Proxima Nova"/>
                <a:cs typeface="Proxima Nova"/>
                <a:sym typeface="Proxima Nova"/>
              </a:rPr>
              <a:t>Self Attention</a:t>
            </a:r>
            <a:endParaRPr b="1" sz="2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74" name="Google Shape;4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50" y="172300"/>
            <a:ext cx="771538" cy="9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 Head Attention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Multi-Head</a:t>
            </a:r>
            <a:r>
              <a:rPr lang="pt-BR"/>
              <a:t> Attention - Introdução</a:t>
            </a:r>
            <a:endParaRPr/>
          </a:p>
        </p:txBody>
      </p:sp>
      <p:sp>
        <p:nvSpPr>
          <p:cNvPr id="485" name="Google Shape;485;p36"/>
          <p:cNvSpPr txBox="1"/>
          <p:nvPr/>
        </p:nvSpPr>
        <p:spPr>
          <a:xfrm>
            <a:off x="2088000" y="2405150"/>
            <a:ext cx="5129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latin typeface="Proxima Nova"/>
                <a:ea typeface="Proxima Nova"/>
                <a:cs typeface="Proxima Nova"/>
                <a:sym typeface="Proxima Nova"/>
              </a:rPr>
              <a:t>Uma vez ela me deu um presente caro.</a:t>
            </a:r>
            <a:endParaRPr i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6" name="Google Shape;486;p36"/>
          <p:cNvSpPr/>
          <p:nvPr/>
        </p:nvSpPr>
        <p:spPr>
          <a:xfrm rot="10800000">
            <a:off x="4083911" y="2396726"/>
            <a:ext cx="498064" cy="175025"/>
          </a:xfrm>
          <a:custGeom>
            <a:rect b="b" l="l" r="r" t="t"/>
            <a:pathLst>
              <a:path extrusionOk="0" h="11834" w="102377">
                <a:moveTo>
                  <a:pt x="0" y="984"/>
                </a:moveTo>
                <a:cubicBezTo>
                  <a:pt x="9516" y="2789"/>
                  <a:pt x="40032" y="11977"/>
                  <a:pt x="57095" y="11813"/>
                </a:cubicBezTo>
                <a:cubicBezTo>
                  <a:pt x="74158" y="11649"/>
                  <a:pt x="94830" y="1969"/>
                  <a:pt x="10237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7" name="Google Shape;487;p36"/>
          <p:cNvSpPr/>
          <p:nvPr/>
        </p:nvSpPr>
        <p:spPr>
          <a:xfrm>
            <a:off x="4581975" y="2746750"/>
            <a:ext cx="1203654" cy="360629"/>
          </a:xfrm>
          <a:custGeom>
            <a:rect b="b" l="l" r="r" t="t"/>
            <a:pathLst>
              <a:path extrusionOk="0" h="9367" w="52174">
                <a:moveTo>
                  <a:pt x="0" y="0"/>
                </a:moveTo>
                <a:cubicBezTo>
                  <a:pt x="4635" y="1559"/>
                  <a:pt x="19114" y="9229"/>
                  <a:pt x="27810" y="9352"/>
                </a:cubicBezTo>
                <a:cubicBezTo>
                  <a:pt x="36506" y="9475"/>
                  <a:pt x="48113" y="2174"/>
                  <a:pt x="52174" y="73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36"/>
          <p:cNvSpPr txBox="1"/>
          <p:nvPr/>
        </p:nvSpPr>
        <p:spPr>
          <a:xfrm>
            <a:off x="4083900" y="4089200"/>
            <a:ext cx="47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Será que temos atenção suficiente no nosso modelo?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9" name="Google Shape;489;p36"/>
          <p:cNvSpPr txBox="1"/>
          <p:nvPr/>
        </p:nvSpPr>
        <p:spPr>
          <a:xfrm>
            <a:off x="311700" y="1017725"/>
            <a:ext cx="852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Proxima Nova"/>
                <a:ea typeface="Proxima Nova"/>
                <a:cs typeface="Proxima Nova"/>
                <a:sym typeface="Proxima Nova"/>
              </a:rPr>
              <a:t>Vamos ver mais um exemplo. Em relação a “deu”, para quais outras palavras queremos dar atenção?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90" name="Google Shape;490;p36"/>
          <p:cNvCxnSpPr/>
          <p:nvPr/>
        </p:nvCxnSpPr>
        <p:spPr>
          <a:xfrm flipH="1" rot="10800000">
            <a:off x="4369950" y="2774925"/>
            <a:ext cx="404100" cy="1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p36"/>
          <p:cNvSpPr/>
          <p:nvPr/>
        </p:nvSpPr>
        <p:spPr>
          <a:xfrm>
            <a:off x="3689301" y="2774925"/>
            <a:ext cx="789262" cy="234175"/>
          </a:xfrm>
          <a:custGeom>
            <a:rect b="b" l="l" r="r" t="t"/>
            <a:pathLst>
              <a:path extrusionOk="0" h="9367" w="52174">
                <a:moveTo>
                  <a:pt x="0" y="0"/>
                </a:moveTo>
                <a:cubicBezTo>
                  <a:pt x="4635" y="1559"/>
                  <a:pt x="19114" y="9229"/>
                  <a:pt x="27810" y="9352"/>
                </a:cubicBezTo>
                <a:cubicBezTo>
                  <a:pt x="36506" y="9475"/>
                  <a:pt x="48113" y="2174"/>
                  <a:pt x="52174" y="73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2" name="Google Shape;492;p36"/>
          <p:cNvSpPr txBox="1"/>
          <p:nvPr/>
        </p:nvSpPr>
        <p:spPr>
          <a:xfrm>
            <a:off x="2982525" y="2939363"/>
            <a:ext cx="128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Mecanismo de atenção 1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3" name="Google Shape;493;p36"/>
          <p:cNvSpPr txBox="1"/>
          <p:nvPr/>
        </p:nvSpPr>
        <p:spPr>
          <a:xfrm>
            <a:off x="3692738" y="1789538"/>
            <a:ext cx="128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Mecanismo de atenção 2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4" name="Google Shape;494;p36"/>
          <p:cNvSpPr txBox="1"/>
          <p:nvPr/>
        </p:nvSpPr>
        <p:spPr>
          <a:xfrm>
            <a:off x="5155725" y="3009100"/>
            <a:ext cx="128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Mecanismo de atenção 3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/>
          <p:nvPr>
            <p:ph type="title"/>
          </p:nvPr>
        </p:nvSpPr>
        <p:spPr>
          <a:xfrm>
            <a:off x="311700" y="438875"/>
            <a:ext cx="436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620"/>
              <a:t>O que temos até agora é</a:t>
            </a:r>
            <a:r>
              <a:rPr lang="pt-BR" sz="1620"/>
              <a:t>...</a:t>
            </a:r>
            <a:endParaRPr sz="1620"/>
          </a:p>
        </p:txBody>
      </p:sp>
      <p:sp>
        <p:nvSpPr>
          <p:cNvPr id="500" name="Google Shape;500;p37"/>
          <p:cNvSpPr/>
          <p:nvPr/>
        </p:nvSpPr>
        <p:spPr>
          <a:xfrm>
            <a:off x="412225" y="1728850"/>
            <a:ext cx="559800" cy="12183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7"/>
          <p:cNvSpPr txBox="1"/>
          <p:nvPr/>
        </p:nvSpPr>
        <p:spPr>
          <a:xfrm>
            <a:off x="393775" y="1728850"/>
            <a:ext cx="59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2" name="Google Shape;502;p37"/>
          <p:cNvSpPr txBox="1"/>
          <p:nvPr/>
        </p:nvSpPr>
        <p:spPr>
          <a:xfrm>
            <a:off x="187675" y="3100875"/>
            <a:ext cx="10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3" name="Google Shape;503;p37"/>
          <p:cNvSpPr/>
          <p:nvPr/>
        </p:nvSpPr>
        <p:spPr>
          <a:xfrm>
            <a:off x="2091850" y="1304325"/>
            <a:ext cx="1636500" cy="354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linear</a:t>
            </a:r>
            <a:endParaRPr/>
          </a:p>
        </p:txBody>
      </p:sp>
      <p:sp>
        <p:nvSpPr>
          <p:cNvPr id="504" name="Google Shape;504;p37"/>
          <p:cNvSpPr/>
          <p:nvPr/>
        </p:nvSpPr>
        <p:spPr>
          <a:xfrm>
            <a:off x="2091850" y="2084275"/>
            <a:ext cx="1636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linear</a:t>
            </a:r>
            <a:endParaRPr/>
          </a:p>
        </p:txBody>
      </p:sp>
      <p:sp>
        <p:nvSpPr>
          <p:cNvPr id="505" name="Google Shape;505;p37"/>
          <p:cNvSpPr/>
          <p:nvPr/>
        </p:nvSpPr>
        <p:spPr>
          <a:xfrm>
            <a:off x="2091850" y="2904100"/>
            <a:ext cx="1636500" cy="354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linear</a:t>
            </a:r>
            <a:endParaRPr/>
          </a:p>
        </p:txBody>
      </p:sp>
      <p:cxnSp>
        <p:nvCxnSpPr>
          <p:cNvPr id="506" name="Google Shape;506;p37"/>
          <p:cNvCxnSpPr>
            <a:endCxn id="505" idx="1"/>
          </p:cNvCxnSpPr>
          <p:nvPr/>
        </p:nvCxnSpPr>
        <p:spPr>
          <a:xfrm>
            <a:off x="1033750" y="2362600"/>
            <a:ext cx="1058100" cy="718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7"/>
          <p:cNvCxnSpPr>
            <a:endCxn id="504" idx="1"/>
          </p:cNvCxnSpPr>
          <p:nvPr/>
        </p:nvCxnSpPr>
        <p:spPr>
          <a:xfrm flipH="1" rot="10800000">
            <a:off x="1008850" y="2261275"/>
            <a:ext cx="1083000" cy="101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37"/>
          <p:cNvCxnSpPr>
            <a:endCxn id="503" idx="1"/>
          </p:cNvCxnSpPr>
          <p:nvPr/>
        </p:nvCxnSpPr>
        <p:spPr>
          <a:xfrm flipH="1" rot="10800000">
            <a:off x="996550" y="1481325"/>
            <a:ext cx="1095300" cy="868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37"/>
          <p:cNvSpPr/>
          <p:nvPr/>
        </p:nvSpPr>
        <p:spPr>
          <a:xfrm>
            <a:off x="4675900" y="1648875"/>
            <a:ext cx="1722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matmul</a:t>
            </a:r>
            <a:endParaRPr/>
          </a:p>
        </p:txBody>
      </p:sp>
      <p:sp>
        <p:nvSpPr>
          <p:cNvPr id="510" name="Google Shape;510;p37"/>
          <p:cNvSpPr/>
          <p:nvPr/>
        </p:nvSpPr>
        <p:spPr>
          <a:xfrm>
            <a:off x="6963225" y="1648875"/>
            <a:ext cx="1722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normalização</a:t>
            </a:r>
            <a:endParaRPr/>
          </a:p>
        </p:txBody>
      </p:sp>
      <p:sp>
        <p:nvSpPr>
          <p:cNvPr id="511" name="Google Shape;511;p37"/>
          <p:cNvSpPr/>
          <p:nvPr/>
        </p:nvSpPr>
        <p:spPr>
          <a:xfrm>
            <a:off x="6963225" y="2904100"/>
            <a:ext cx="1722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matmul</a:t>
            </a:r>
            <a:endParaRPr/>
          </a:p>
        </p:txBody>
      </p:sp>
      <p:cxnSp>
        <p:nvCxnSpPr>
          <p:cNvPr id="512" name="Google Shape;512;p37"/>
          <p:cNvCxnSpPr>
            <a:stCxn id="503" idx="3"/>
          </p:cNvCxnSpPr>
          <p:nvPr/>
        </p:nvCxnSpPr>
        <p:spPr>
          <a:xfrm>
            <a:off x="3728350" y="1481325"/>
            <a:ext cx="18150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37"/>
          <p:cNvCxnSpPr>
            <a:endCxn id="509" idx="0"/>
          </p:cNvCxnSpPr>
          <p:nvPr/>
        </p:nvCxnSpPr>
        <p:spPr>
          <a:xfrm>
            <a:off x="5537200" y="1476375"/>
            <a:ext cx="0" cy="17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37"/>
          <p:cNvCxnSpPr/>
          <p:nvPr/>
        </p:nvCxnSpPr>
        <p:spPr>
          <a:xfrm>
            <a:off x="3728350" y="2260525"/>
            <a:ext cx="18150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37"/>
          <p:cNvCxnSpPr>
            <a:endCxn id="509" idx="2"/>
          </p:cNvCxnSpPr>
          <p:nvPr/>
        </p:nvCxnSpPr>
        <p:spPr>
          <a:xfrm rot="10800000">
            <a:off x="5537200" y="2002875"/>
            <a:ext cx="0" cy="27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37"/>
          <p:cNvCxnSpPr>
            <a:endCxn id="510" idx="1"/>
          </p:cNvCxnSpPr>
          <p:nvPr/>
        </p:nvCxnSpPr>
        <p:spPr>
          <a:xfrm flipH="1" rot="10800000">
            <a:off x="6398625" y="1825875"/>
            <a:ext cx="564600" cy="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37"/>
          <p:cNvCxnSpPr>
            <a:endCxn id="511" idx="0"/>
          </p:cNvCxnSpPr>
          <p:nvPr/>
        </p:nvCxnSpPr>
        <p:spPr>
          <a:xfrm>
            <a:off x="7819725" y="2002900"/>
            <a:ext cx="4800" cy="90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37"/>
          <p:cNvCxnSpPr>
            <a:endCxn id="511" idx="1"/>
          </p:cNvCxnSpPr>
          <p:nvPr/>
        </p:nvCxnSpPr>
        <p:spPr>
          <a:xfrm>
            <a:off x="3728325" y="3077200"/>
            <a:ext cx="3234900" cy="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37"/>
          <p:cNvCxnSpPr/>
          <p:nvPr/>
        </p:nvCxnSpPr>
        <p:spPr>
          <a:xfrm flipH="1">
            <a:off x="7821525" y="3258100"/>
            <a:ext cx="6000" cy="3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37"/>
          <p:cNvCxnSpPr/>
          <p:nvPr/>
        </p:nvCxnSpPr>
        <p:spPr>
          <a:xfrm flipH="1" rot="10800000">
            <a:off x="7978275" y="2452438"/>
            <a:ext cx="426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37"/>
          <p:cNvCxnSpPr/>
          <p:nvPr/>
        </p:nvCxnSpPr>
        <p:spPr>
          <a:xfrm flipH="1" rot="10800000">
            <a:off x="6623300" y="1345863"/>
            <a:ext cx="3000" cy="27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37"/>
          <p:cNvSpPr/>
          <p:nvPr/>
        </p:nvSpPr>
        <p:spPr>
          <a:xfrm>
            <a:off x="6453875" y="978250"/>
            <a:ext cx="36900" cy="271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7"/>
          <p:cNvSpPr/>
          <p:nvPr/>
        </p:nvSpPr>
        <p:spPr>
          <a:xfrm>
            <a:off x="6774050" y="978250"/>
            <a:ext cx="36900" cy="2712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7"/>
          <p:cNvSpPr txBox="1"/>
          <p:nvPr/>
        </p:nvSpPr>
        <p:spPr>
          <a:xfrm>
            <a:off x="6427850" y="913750"/>
            <a:ext cx="3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ij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5" name="Google Shape;525;p37"/>
          <p:cNvSpPr/>
          <p:nvPr/>
        </p:nvSpPr>
        <p:spPr>
          <a:xfrm>
            <a:off x="8501250" y="2317888"/>
            <a:ext cx="36900" cy="271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7"/>
          <p:cNvSpPr/>
          <p:nvPr/>
        </p:nvSpPr>
        <p:spPr>
          <a:xfrm>
            <a:off x="8821425" y="2317888"/>
            <a:ext cx="36900" cy="2712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7"/>
          <p:cNvSpPr txBox="1"/>
          <p:nvPr/>
        </p:nvSpPr>
        <p:spPr>
          <a:xfrm>
            <a:off x="8475225" y="22534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ij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8" name="Google Shape;528;p37"/>
          <p:cNvSpPr txBox="1"/>
          <p:nvPr/>
        </p:nvSpPr>
        <p:spPr>
          <a:xfrm>
            <a:off x="7523775" y="3596925"/>
            <a:ext cx="59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Y1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Yn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9" name="Google Shape;529;p37"/>
          <p:cNvSpPr/>
          <p:nvPr/>
        </p:nvSpPr>
        <p:spPr>
          <a:xfrm>
            <a:off x="7639025" y="3654600"/>
            <a:ext cx="363000" cy="11505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7"/>
          <p:cNvSpPr txBox="1"/>
          <p:nvPr/>
        </p:nvSpPr>
        <p:spPr>
          <a:xfrm>
            <a:off x="2468075" y="978250"/>
            <a:ext cx="9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(Queries)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1" name="Google Shape;531;p37"/>
          <p:cNvSpPr txBox="1"/>
          <p:nvPr/>
        </p:nvSpPr>
        <p:spPr>
          <a:xfrm>
            <a:off x="2585225" y="1757725"/>
            <a:ext cx="6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(Keys)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2" name="Google Shape;532;p37"/>
          <p:cNvSpPr txBox="1"/>
          <p:nvPr/>
        </p:nvSpPr>
        <p:spPr>
          <a:xfrm>
            <a:off x="2468075" y="2589100"/>
            <a:ext cx="9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(Values)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3" name="Google Shape;533;p37"/>
          <p:cNvSpPr txBox="1"/>
          <p:nvPr/>
        </p:nvSpPr>
        <p:spPr>
          <a:xfrm>
            <a:off x="2328713" y="3510975"/>
            <a:ext cx="2378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Como queremos dar atenção a 3 coisas, e se em vez de 1 camada linear, termos 3 paralelas?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4" name="Google Shape;534;p37"/>
          <p:cNvSpPr/>
          <p:nvPr/>
        </p:nvSpPr>
        <p:spPr>
          <a:xfrm>
            <a:off x="412225" y="4322125"/>
            <a:ext cx="1636500" cy="354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linear</a:t>
            </a:r>
            <a:endParaRPr/>
          </a:p>
        </p:txBody>
      </p:sp>
      <p:cxnSp>
        <p:nvCxnSpPr>
          <p:cNvPr id="535" name="Google Shape;535;p37"/>
          <p:cNvCxnSpPr/>
          <p:nvPr/>
        </p:nvCxnSpPr>
        <p:spPr>
          <a:xfrm flipH="1">
            <a:off x="1229450" y="1658325"/>
            <a:ext cx="829500" cy="255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37"/>
          <p:cNvSpPr/>
          <p:nvPr/>
        </p:nvSpPr>
        <p:spPr>
          <a:xfrm>
            <a:off x="4986788" y="4155413"/>
            <a:ext cx="1636500" cy="354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linear</a:t>
            </a:r>
            <a:endParaRPr/>
          </a:p>
        </p:txBody>
      </p:sp>
      <p:sp>
        <p:nvSpPr>
          <p:cNvPr id="537" name="Google Shape;537;p37"/>
          <p:cNvSpPr/>
          <p:nvPr/>
        </p:nvSpPr>
        <p:spPr>
          <a:xfrm>
            <a:off x="4854275" y="4269425"/>
            <a:ext cx="1636500" cy="354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linear</a:t>
            </a:r>
            <a:endParaRPr/>
          </a:p>
        </p:txBody>
      </p:sp>
      <p:sp>
        <p:nvSpPr>
          <p:cNvPr id="538" name="Google Shape;538;p37"/>
          <p:cNvSpPr/>
          <p:nvPr/>
        </p:nvSpPr>
        <p:spPr>
          <a:xfrm>
            <a:off x="4754075" y="4374825"/>
            <a:ext cx="1636500" cy="354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linear</a:t>
            </a:r>
            <a:endParaRPr/>
          </a:p>
        </p:txBody>
      </p:sp>
      <p:cxnSp>
        <p:nvCxnSpPr>
          <p:cNvPr id="539" name="Google Shape;539;p37"/>
          <p:cNvCxnSpPr/>
          <p:nvPr/>
        </p:nvCxnSpPr>
        <p:spPr>
          <a:xfrm>
            <a:off x="2856150" y="4580325"/>
            <a:ext cx="1371900" cy="1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8"/>
          <p:cNvSpPr/>
          <p:nvPr/>
        </p:nvSpPr>
        <p:spPr>
          <a:xfrm>
            <a:off x="2516525" y="1984750"/>
            <a:ext cx="1636500" cy="354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8"/>
          <p:cNvSpPr txBox="1"/>
          <p:nvPr>
            <p:ph type="title"/>
          </p:nvPr>
        </p:nvSpPr>
        <p:spPr>
          <a:xfrm>
            <a:off x="311700" y="438875"/>
            <a:ext cx="32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Multi-head</a:t>
            </a:r>
            <a:r>
              <a:rPr lang="pt-BR"/>
              <a:t> Attention</a:t>
            </a: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439775" y="2823075"/>
            <a:ext cx="559800" cy="12183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8"/>
          <p:cNvSpPr txBox="1"/>
          <p:nvPr/>
        </p:nvSpPr>
        <p:spPr>
          <a:xfrm>
            <a:off x="421325" y="2823075"/>
            <a:ext cx="59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8" name="Google Shape;548;p38"/>
          <p:cNvSpPr txBox="1"/>
          <p:nvPr/>
        </p:nvSpPr>
        <p:spPr>
          <a:xfrm>
            <a:off x="215225" y="4195100"/>
            <a:ext cx="10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49" name="Google Shape;549;p38"/>
          <p:cNvCxnSpPr>
            <a:endCxn id="550" idx="1"/>
          </p:cNvCxnSpPr>
          <p:nvPr/>
        </p:nvCxnSpPr>
        <p:spPr>
          <a:xfrm>
            <a:off x="1061375" y="3456675"/>
            <a:ext cx="1101300" cy="916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38"/>
          <p:cNvCxnSpPr>
            <a:endCxn id="552" idx="1"/>
          </p:cNvCxnSpPr>
          <p:nvPr/>
        </p:nvCxnSpPr>
        <p:spPr>
          <a:xfrm flipH="1" rot="10800000">
            <a:off x="1036475" y="3400275"/>
            <a:ext cx="1126200" cy="5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p38"/>
          <p:cNvSpPr/>
          <p:nvPr/>
        </p:nvSpPr>
        <p:spPr>
          <a:xfrm>
            <a:off x="4687975" y="2394750"/>
            <a:ext cx="1722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matmul</a:t>
            </a:r>
            <a:endParaRPr/>
          </a:p>
        </p:txBody>
      </p:sp>
      <p:sp>
        <p:nvSpPr>
          <p:cNvPr id="554" name="Google Shape;554;p38"/>
          <p:cNvSpPr/>
          <p:nvPr/>
        </p:nvSpPr>
        <p:spPr>
          <a:xfrm>
            <a:off x="6988375" y="2394750"/>
            <a:ext cx="1722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normalização</a:t>
            </a:r>
            <a:endParaRPr/>
          </a:p>
        </p:txBody>
      </p:sp>
      <p:sp>
        <p:nvSpPr>
          <p:cNvPr id="555" name="Google Shape;555;p38"/>
          <p:cNvSpPr/>
          <p:nvPr/>
        </p:nvSpPr>
        <p:spPr>
          <a:xfrm>
            <a:off x="6990775" y="3998325"/>
            <a:ext cx="1722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matmul</a:t>
            </a:r>
            <a:endParaRPr/>
          </a:p>
        </p:txBody>
      </p:sp>
      <p:cxnSp>
        <p:nvCxnSpPr>
          <p:cNvPr id="556" name="Google Shape;556;p38"/>
          <p:cNvCxnSpPr/>
          <p:nvPr/>
        </p:nvCxnSpPr>
        <p:spPr>
          <a:xfrm>
            <a:off x="3755900" y="3354750"/>
            <a:ext cx="18150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38"/>
          <p:cNvCxnSpPr>
            <a:endCxn id="553" idx="2"/>
          </p:cNvCxnSpPr>
          <p:nvPr/>
        </p:nvCxnSpPr>
        <p:spPr>
          <a:xfrm rot="10800000">
            <a:off x="5549275" y="2748750"/>
            <a:ext cx="11700" cy="61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p38"/>
          <p:cNvCxnSpPr>
            <a:stCxn id="553" idx="3"/>
            <a:endCxn id="554" idx="1"/>
          </p:cNvCxnSpPr>
          <p:nvPr/>
        </p:nvCxnSpPr>
        <p:spPr>
          <a:xfrm>
            <a:off x="6410575" y="2571750"/>
            <a:ext cx="577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38"/>
          <p:cNvCxnSpPr>
            <a:stCxn id="554" idx="2"/>
            <a:endCxn id="555" idx="0"/>
          </p:cNvCxnSpPr>
          <p:nvPr/>
        </p:nvCxnSpPr>
        <p:spPr>
          <a:xfrm>
            <a:off x="7849675" y="2748750"/>
            <a:ext cx="2400" cy="124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38"/>
          <p:cNvCxnSpPr>
            <a:endCxn id="555" idx="1"/>
          </p:cNvCxnSpPr>
          <p:nvPr/>
        </p:nvCxnSpPr>
        <p:spPr>
          <a:xfrm>
            <a:off x="3755875" y="4171425"/>
            <a:ext cx="3234900" cy="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38"/>
          <p:cNvCxnSpPr/>
          <p:nvPr/>
        </p:nvCxnSpPr>
        <p:spPr>
          <a:xfrm flipH="1" rot="10800000">
            <a:off x="7849675" y="3336238"/>
            <a:ext cx="426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p38"/>
          <p:cNvCxnSpPr>
            <a:endCxn id="563" idx="2"/>
          </p:cNvCxnSpPr>
          <p:nvPr/>
        </p:nvCxnSpPr>
        <p:spPr>
          <a:xfrm flipH="1" rot="10800000">
            <a:off x="6697975" y="1916750"/>
            <a:ext cx="10500" cy="63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4" name="Google Shape;564;p38"/>
          <p:cNvSpPr/>
          <p:nvPr/>
        </p:nvSpPr>
        <p:spPr>
          <a:xfrm>
            <a:off x="6042700" y="1573400"/>
            <a:ext cx="36900" cy="271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8"/>
          <p:cNvSpPr/>
          <p:nvPr/>
        </p:nvSpPr>
        <p:spPr>
          <a:xfrm>
            <a:off x="6362875" y="1573400"/>
            <a:ext cx="36900" cy="2712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8"/>
          <p:cNvSpPr txBox="1"/>
          <p:nvPr/>
        </p:nvSpPr>
        <p:spPr>
          <a:xfrm>
            <a:off x="6016675" y="1508900"/>
            <a:ext cx="3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ij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7" name="Google Shape;567;p38"/>
          <p:cNvSpPr/>
          <p:nvPr/>
        </p:nvSpPr>
        <p:spPr>
          <a:xfrm>
            <a:off x="8542250" y="2921863"/>
            <a:ext cx="36900" cy="271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8"/>
          <p:cNvSpPr/>
          <p:nvPr/>
        </p:nvSpPr>
        <p:spPr>
          <a:xfrm>
            <a:off x="8862425" y="2921863"/>
            <a:ext cx="36900" cy="2712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8"/>
          <p:cNvSpPr txBox="1"/>
          <p:nvPr/>
        </p:nvSpPr>
        <p:spPr>
          <a:xfrm>
            <a:off x="8516225" y="28573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ij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0" name="Google Shape;570;p38"/>
          <p:cNvSpPr/>
          <p:nvPr/>
        </p:nvSpPr>
        <p:spPr>
          <a:xfrm>
            <a:off x="2353900" y="2123775"/>
            <a:ext cx="1636500" cy="354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8"/>
          <p:cNvSpPr/>
          <p:nvPr/>
        </p:nvSpPr>
        <p:spPr>
          <a:xfrm>
            <a:off x="2232725" y="2299275"/>
            <a:ext cx="1636500" cy="354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Linear</a:t>
            </a:r>
            <a:endParaRPr/>
          </a:p>
        </p:txBody>
      </p:sp>
      <p:sp>
        <p:nvSpPr>
          <p:cNvPr id="572" name="Google Shape;572;p38"/>
          <p:cNvSpPr txBox="1"/>
          <p:nvPr/>
        </p:nvSpPr>
        <p:spPr>
          <a:xfrm>
            <a:off x="3596500" y="2213188"/>
            <a:ext cx="2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3" name="Google Shape;573;p38"/>
          <p:cNvSpPr txBox="1"/>
          <p:nvPr/>
        </p:nvSpPr>
        <p:spPr>
          <a:xfrm>
            <a:off x="3596500" y="1984745"/>
            <a:ext cx="70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4" name="Google Shape;574;p38"/>
          <p:cNvSpPr txBox="1"/>
          <p:nvPr/>
        </p:nvSpPr>
        <p:spPr>
          <a:xfrm>
            <a:off x="3959525" y="1899075"/>
            <a:ext cx="1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5" name="Google Shape;575;p38"/>
          <p:cNvSpPr/>
          <p:nvPr/>
        </p:nvSpPr>
        <p:spPr>
          <a:xfrm>
            <a:off x="2446475" y="2908750"/>
            <a:ext cx="1636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8"/>
          <p:cNvSpPr/>
          <p:nvPr/>
        </p:nvSpPr>
        <p:spPr>
          <a:xfrm>
            <a:off x="2283850" y="3047775"/>
            <a:ext cx="1636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8"/>
          <p:cNvSpPr/>
          <p:nvPr/>
        </p:nvSpPr>
        <p:spPr>
          <a:xfrm>
            <a:off x="2162675" y="3223275"/>
            <a:ext cx="1636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Linear</a:t>
            </a:r>
            <a:endParaRPr/>
          </a:p>
        </p:txBody>
      </p:sp>
      <p:sp>
        <p:nvSpPr>
          <p:cNvPr id="577" name="Google Shape;577;p38"/>
          <p:cNvSpPr txBox="1"/>
          <p:nvPr/>
        </p:nvSpPr>
        <p:spPr>
          <a:xfrm>
            <a:off x="3526450" y="3137188"/>
            <a:ext cx="2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8" name="Google Shape;578;p38"/>
          <p:cNvSpPr txBox="1"/>
          <p:nvPr/>
        </p:nvSpPr>
        <p:spPr>
          <a:xfrm>
            <a:off x="3526450" y="2908745"/>
            <a:ext cx="70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9" name="Google Shape;579;p38"/>
          <p:cNvSpPr txBox="1"/>
          <p:nvPr/>
        </p:nvSpPr>
        <p:spPr>
          <a:xfrm>
            <a:off x="3889475" y="2823075"/>
            <a:ext cx="1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0" name="Google Shape;580;p38"/>
          <p:cNvSpPr/>
          <p:nvPr/>
        </p:nvSpPr>
        <p:spPr>
          <a:xfrm>
            <a:off x="2446475" y="3881950"/>
            <a:ext cx="1636500" cy="354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8"/>
          <p:cNvSpPr/>
          <p:nvPr/>
        </p:nvSpPr>
        <p:spPr>
          <a:xfrm>
            <a:off x="2283850" y="4020975"/>
            <a:ext cx="1636500" cy="354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2162675" y="4196475"/>
            <a:ext cx="1636500" cy="354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Linear</a:t>
            </a:r>
            <a:endParaRPr/>
          </a:p>
        </p:txBody>
      </p:sp>
      <p:sp>
        <p:nvSpPr>
          <p:cNvPr id="582" name="Google Shape;582;p38"/>
          <p:cNvSpPr txBox="1"/>
          <p:nvPr/>
        </p:nvSpPr>
        <p:spPr>
          <a:xfrm>
            <a:off x="3526450" y="4110388"/>
            <a:ext cx="2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3" name="Google Shape;583;p38"/>
          <p:cNvSpPr txBox="1"/>
          <p:nvPr/>
        </p:nvSpPr>
        <p:spPr>
          <a:xfrm>
            <a:off x="3526450" y="3881945"/>
            <a:ext cx="70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4" name="Google Shape;584;p38"/>
          <p:cNvSpPr txBox="1"/>
          <p:nvPr/>
        </p:nvSpPr>
        <p:spPr>
          <a:xfrm>
            <a:off x="3889475" y="3796275"/>
            <a:ext cx="1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85" name="Google Shape;585;p38"/>
          <p:cNvCxnSpPr>
            <a:stCxn id="547" idx="3"/>
            <a:endCxn id="571" idx="1"/>
          </p:cNvCxnSpPr>
          <p:nvPr/>
        </p:nvCxnSpPr>
        <p:spPr>
          <a:xfrm flipH="1" rot="10800000">
            <a:off x="1018025" y="2476425"/>
            <a:ext cx="1214700" cy="977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38"/>
          <p:cNvCxnSpPr/>
          <p:nvPr/>
        </p:nvCxnSpPr>
        <p:spPr>
          <a:xfrm flipH="1" rot="10800000">
            <a:off x="4153025" y="2140900"/>
            <a:ext cx="1367400" cy="2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38"/>
          <p:cNvCxnSpPr>
            <a:endCxn id="553" idx="0"/>
          </p:cNvCxnSpPr>
          <p:nvPr/>
        </p:nvCxnSpPr>
        <p:spPr>
          <a:xfrm>
            <a:off x="5520475" y="2127450"/>
            <a:ext cx="28800" cy="26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8" name="Google Shape;588;p38"/>
          <p:cNvSpPr/>
          <p:nvPr/>
        </p:nvSpPr>
        <p:spPr>
          <a:xfrm>
            <a:off x="7032400" y="1565750"/>
            <a:ext cx="36900" cy="271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8"/>
          <p:cNvSpPr/>
          <p:nvPr/>
        </p:nvSpPr>
        <p:spPr>
          <a:xfrm>
            <a:off x="7352575" y="1565750"/>
            <a:ext cx="36900" cy="2712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8"/>
          <p:cNvSpPr txBox="1"/>
          <p:nvPr/>
        </p:nvSpPr>
        <p:spPr>
          <a:xfrm>
            <a:off x="7006375" y="1501250"/>
            <a:ext cx="3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ij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3" name="Google Shape;563;p38"/>
          <p:cNvSpPr txBox="1"/>
          <p:nvPr/>
        </p:nvSpPr>
        <p:spPr>
          <a:xfrm>
            <a:off x="6495475" y="1501250"/>
            <a:ext cx="42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1" name="Google Shape;591;p38"/>
          <p:cNvSpPr txBox="1"/>
          <p:nvPr/>
        </p:nvSpPr>
        <p:spPr>
          <a:xfrm>
            <a:off x="6362875" y="1321275"/>
            <a:ext cx="2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2" name="Google Shape;592;p38"/>
          <p:cNvSpPr txBox="1"/>
          <p:nvPr/>
        </p:nvSpPr>
        <p:spPr>
          <a:xfrm>
            <a:off x="7337350" y="1321275"/>
            <a:ext cx="2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3" name="Google Shape;593;p38"/>
          <p:cNvSpPr/>
          <p:nvPr/>
        </p:nvSpPr>
        <p:spPr>
          <a:xfrm>
            <a:off x="8542250" y="3601888"/>
            <a:ext cx="36900" cy="271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8"/>
          <p:cNvSpPr/>
          <p:nvPr/>
        </p:nvSpPr>
        <p:spPr>
          <a:xfrm>
            <a:off x="8862425" y="3601888"/>
            <a:ext cx="36900" cy="2712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8"/>
          <p:cNvSpPr txBox="1"/>
          <p:nvPr/>
        </p:nvSpPr>
        <p:spPr>
          <a:xfrm>
            <a:off x="8516225" y="35374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ij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6" name="Google Shape;596;p38"/>
          <p:cNvSpPr txBox="1"/>
          <p:nvPr/>
        </p:nvSpPr>
        <p:spPr>
          <a:xfrm>
            <a:off x="8865825" y="2748750"/>
            <a:ext cx="2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7" name="Google Shape;597;p38"/>
          <p:cNvSpPr txBox="1"/>
          <p:nvPr/>
        </p:nvSpPr>
        <p:spPr>
          <a:xfrm>
            <a:off x="8865825" y="3454125"/>
            <a:ext cx="2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8" name="Google Shape;598;p38"/>
          <p:cNvSpPr txBox="1"/>
          <p:nvPr/>
        </p:nvSpPr>
        <p:spPr>
          <a:xfrm>
            <a:off x="8532275" y="3152225"/>
            <a:ext cx="39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9" name="Google Shape;599;p38"/>
          <p:cNvSpPr txBox="1"/>
          <p:nvPr>
            <p:ph type="title"/>
          </p:nvPr>
        </p:nvSpPr>
        <p:spPr>
          <a:xfrm>
            <a:off x="311700" y="1168975"/>
            <a:ext cx="436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pt-BR" sz="1620"/>
              <a:t>Vamos ver o que acontece com essa mudança:</a:t>
            </a:r>
            <a:endParaRPr sz="1620"/>
          </a:p>
        </p:txBody>
      </p:sp>
      <p:sp>
        <p:nvSpPr>
          <p:cNvPr id="600" name="Google Shape;600;p38"/>
          <p:cNvSpPr txBox="1"/>
          <p:nvPr/>
        </p:nvSpPr>
        <p:spPr>
          <a:xfrm>
            <a:off x="1373950" y="4461800"/>
            <a:ext cx="359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h camadas lineares paralelas, inicializadas com pesos aleatórios diferentes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9"/>
          <p:cNvSpPr/>
          <p:nvPr/>
        </p:nvSpPr>
        <p:spPr>
          <a:xfrm>
            <a:off x="2522000" y="1102350"/>
            <a:ext cx="1636500" cy="354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9"/>
          <p:cNvSpPr txBox="1"/>
          <p:nvPr>
            <p:ph type="title"/>
          </p:nvPr>
        </p:nvSpPr>
        <p:spPr>
          <a:xfrm>
            <a:off x="311700" y="438875"/>
            <a:ext cx="32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Multi-head Attention</a:t>
            </a:r>
            <a:endParaRPr/>
          </a:p>
        </p:txBody>
      </p:sp>
      <p:sp>
        <p:nvSpPr>
          <p:cNvPr id="607" name="Google Shape;607;p39"/>
          <p:cNvSpPr/>
          <p:nvPr/>
        </p:nvSpPr>
        <p:spPr>
          <a:xfrm>
            <a:off x="445250" y="1940675"/>
            <a:ext cx="559800" cy="12183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9"/>
          <p:cNvSpPr txBox="1"/>
          <p:nvPr/>
        </p:nvSpPr>
        <p:spPr>
          <a:xfrm>
            <a:off x="426800" y="1940675"/>
            <a:ext cx="59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9" name="Google Shape;609;p39"/>
          <p:cNvSpPr txBox="1"/>
          <p:nvPr/>
        </p:nvSpPr>
        <p:spPr>
          <a:xfrm>
            <a:off x="220700" y="3312700"/>
            <a:ext cx="10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10" name="Google Shape;610;p39"/>
          <p:cNvCxnSpPr>
            <a:endCxn id="611" idx="1"/>
          </p:cNvCxnSpPr>
          <p:nvPr/>
        </p:nvCxnSpPr>
        <p:spPr>
          <a:xfrm>
            <a:off x="1066850" y="2574275"/>
            <a:ext cx="1101300" cy="916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39"/>
          <p:cNvCxnSpPr>
            <a:endCxn id="613" idx="1"/>
          </p:cNvCxnSpPr>
          <p:nvPr/>
        </p:nvCxnSpPr>
        <p:spPr>
          <a:xfrm flipH="1" rot="10800000">
            <a:off x="1041950" y="2517875"/>
            <a:ext cx="1126200" cy="5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4" name="Google Shape;614;p39"/>
          <p:cNvSpPr/>
          <p:nvPr/>
        </p:nvSpPr>
        <p:spPr>
          <a:xfrm>
            <a:off x="4693450" y="1512350"/>
            <a:ext cx="1722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matmul</a:t>
            </a:r>
            <a:endParaRPr/>
          </a:p>
        </p:txBody>
      </p:sp>
      <p:sp>
        <p:nvSpPr>
          <p:cNvPr id="615" name="Google Shape;615;p39"/>
          <p:cNvSpPr/>
          <p:nvPr/>
        </p:nvSpPr>
        <p:spPr>
          <a:xfrm>
            <a:off x="6993850" y="1512350"/>
            <a:ext cx="1722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normalização</a:t>
            </a:r>
            <a:endParaRPr/>
          </a:p>
        </p:txBody>
      </p:sp>
      <p:sp>
        <p:nvSpPr>
          <p:cNvPr id="616" name="Google Shape;616;p39"/>
          <p:cNvSpPr/>
          <p:nvPr/>
        </p:nvSpPr>
        <p:spPr>
          <a:xfrm>
            <a:off x="6996250" y="3115925"/>
            <a:ext cx="1722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matmul</a:t>
            </a:r>
            <a:endParaRPr/>
          </a:p>
        </p:txBody>
      </p:sp>
      <p:cxnSp>
        <p:nvCxnSpPr>
          <p:cNvPr id="617" name="Google Shape;617;p39"/>
          <p:cNvCxnSpPr/>
          <p:nvPr/>
        </p:nvCxnSpPr>
        <p:spPr>
          <a:xfrm>
            <a:off x="3761375" y="2472350"/>
            <a:ext cx="18150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39"/>
          <p:cNvCxnSpPr>
            <a:endCxn id="614" idx="2"/>
          </p:cNvCxnSpPr>
          <p:nvPr/>
        </p:nvCxnSpPr>
        <p:spPr>
          <a:xfrm rot="10800000">
            <a:off x="5554750" y="1866350"/>
            <a:ext cx="11700" cy="61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39"/>
          <p:cNvCxnSpPr>
            <a:stCxn id="614" idx="3"/>
            <a:endCxn id="615" idx="1"/>
          </p:cNvCxnSpPr>
          <p:nvPr/>
        </p:nvCxnSpPr>
        <p:spPr>
          <a:xfrm>
            <a:off x="6416050" y="1689350"/>
            <a:ext cx="577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39"/>
          <p:cNvCxnSpPr>
            <a:stCxn id="615" idx="2"/>
            <a:endCxn id="616" idx="0"/>
          </p:cNvCxnSpPr>
          <p:nvPr/>
        </p:nvCxnSpPr>
        <p:spPr>
          <a:xfrm>
            <a:off x="7855150" y="1866350"/>
            <a:ext cx="2400" cy="124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39"/>
          <p:cNvCxnSpPr>
            <a:endCxn id="616" idx="1"/>
          </p:cNvCxnSpPr>
          <p:nvPr/>
        </p:nvCxnSpPr>
        <p:spPr>
          <a:xfrm>
            <a:off x="3761350" y="3289025"/>
            <a:ext cx="3234900" cy="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39"/>
          <p:cNvCxnSpPr/>
          <p:nvPr/>
        </p:nvCxnSpPr>
        <p:spPr>
          <a:xfrm flipH="1" rot="10800000">
            <a:off x="7855150" y="2453838"/>
            <a:ext cx="426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39"/>
          <p:cNvCxnSpPr>
            <a:endCxn id="624" idx="2"/>
          </p:cNvCxnSpPr>
          <p:nvPr/>
        </p:nvCxnSpPr>
        <p:spPr>
          <a:xfrm flipH="1" rot="10800000">
            <a:off x="6703450" y="1034350"/>
            <a:ext cx="10500" cy="63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39"/>
          <p:cNvSpPr/>
          <p:nvPr/>
        </p:nvSpPr>
        <p:spPr>
          <a:xfrm>
            <a:off x="6048175" y="691000"/>
            <a:ext cx="36900" cy="271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9"/>
          <p:cNvSpPr/>
          <p:nvPr/>
        </p:nvSpPr>
        <p:spPr>
          <a:xfrm>
            <a:off x="6368350" y="691000"/>
            <a:ext cx="36900" cy="2712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9"/>
          <p:cNvSpPr txBox="1"/>
          <p:nvPr/>
        </p:nvSpPr>
        <p:spPr>
          <a:xfrm>
            <a:off x="6022150" y="626500"/>
            <a:ext cx="3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ij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8" name="Google Shape;628;p39"/>
          <p:cNvSpPr/>
          <p:nvPr/>
        </p:nvSpPr>
        <p:spPr>
          <a:xfrm>
            <a:off x="8547725" y="2039463"/>
            <a:ext cx="36900" cy="271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9"/>
          <p:cNvSpPr/>
          <p:nvPr/>
        </p:nvSpPr>
        <p:spPr>
          <a:xfrm>
            <a:off x="8867900" y="2039463"/>
            <a:ext cx="36900" cy="2712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9"/>
          <p:cNvSpPr txBox="1"/>
          <p:nvPr/>
        </p:nvSpPr>
        <p:spPr>
          <a:xfrm>
            <a:off x="8521700" y="197497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ij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1" name="Google Shape;631;p39"/>
          <p:cNvSpPr/>
          <p:nvPr/>
        </p:nvSpPr>
        <p:spPr>
          <a:xfrm>
            <a:off x="2359375" y="1241375"/>
            <a:ext cx="1636500" cy="354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9"/>
          <p:cNvSpPr/>
          <p:nvPr/>
        </p:nvSpPr>
        <p:spPr>
          <a:xfrm>
            <a:off x="2238200" y="1416875"/>
            <a:ext cx="1636500" cy="354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Linear</a:t>
            </a:r>
            <a:endParaRPr/>
          </a:p>
        </p:txBody>
      </p:sp>
      <p:sp>
        <p:nvSpPr>
          <p:cNvPr id="633" name="Google Shape;633;p39"/>
          <p:cNvSpPr txBox="1"/>
          <p:nvPr/>
        </p:nvSpPr>
        <p:spPr>
          <a:xfrm>
            <a:off x="3601975" y="1330788"/>
            <a:ext cx="2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4" name="Google Shape;634;p39"/>
          <p:cNvSpPr txBox="1"/>
          <p:nvPr/>
        </p:nvSpPr>
        <p:spPr>
          <a:xfrm>
            <a:off x="3601975" y="1102345"/>
            <a:ext cx="70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5" name="Google Shape;635;p39"/>
          <p:cNvSpPr txBox="1"/>
          <p:nvPr/>
        </p:nvSpPr>
        <p:spPr>
          <a:xfrm>
            <a:off x="3965000" y="1016675"/>
            <a:ext cx="1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6" name="Google Shape;636;p39"/>
          <p:cNvSpPr/>
          <p:nvPr/>
        </p:nvSpPr>
        <p:spPr>
          <a:xfrm>
            <a:off x="2451950" y="2026350"/>
            <a:ext cx="1636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9"/>
          <p:cNvSpPr/>
          <p:nvPr/>
        </p:nvSpPr>
        <p:spPr>
          <a:xfrm>
            <a:off x="2289325" y="2165375"/>
            <a:ext cx="1636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9"/>
          <p:cNvSpPr/>
          <p:nvPr/>
        </p:nvSpPr>
        <p:spPr>
          <a:xfrm>
            <a:off x="2168150" y="2340875"/>
            <a:ext cx="1636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Linear</a:t>
            </a:r>
            <a:endParaRPr/>
          </a:p>
        </p:txBody>
      </p:sp>
      <p:sp>
        <p:nvSpPr>
          <p:cNvPr id="638" name="Google Shape;638;p39"/>
          <p:cNvSpPr txBox="1"/>
          <p:nvPr/>
        </p:nvSpPr>
        <p:spPr>
          <a:xfrm>
            <a:off x="3531925" y="2254788"/>
            <a:ext cx="2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9" name="Google Shape;639;p39"/>
          <p:cNvSpPr txBox="1"/>
          <p:nvPr/>
        </p:nvSpPr>
        <p:spPr>
          <a:xfrm>
            <a:off x="3531925" y="2026345"/>
            <a:ext cx="70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0" name="Google Shape;640;p39"/>
          <p:cNvSpPr txBox="1"/>
          <p:nvPr/>
        </p:nvSpPr>
        <p:spPr>
          <a:xfrm>
            <a:off x="3894950" y="1940675"/>
            <a:ext cx="1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1" name="Google Shape;641;p39"/>
          <p:cNvSpPr/>
          <p:nvPr/>
        </p:nvSpPr>
        <p:spPr>
          <a:xfrm>
            <a:off x="2451950" y="2999550"/>
            <a:ext cx="1636500" cy="354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9"/>
          <p:cNvSpPr/>
          <p:nvPr/>
        </p:nvSpPr>
        <p:spPr>
          <a:xfrm>
            <a:off x="2289325" y="3138575"/>
            <a:ext cx="1636500" cy="354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2168150" y="3314075"/>
            <a:ext cx="1636500" cy="354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Linear</a:t>
            </a:r>
            <a:endParaRPr/>
          </a:p>
        </p:txBody>
      </p:sp>
      <p:sp>
        <p:nvSpPr>
          <p:cNvPr id="643" name="Google Shape;643;p39"/>
          <p:cNvSpPr txBox="1"/>
          <p:nvPr/>
        </p:nvSpPr>
        <p:spPr>
          <a:xfrm>
            <a:off x="3531925" y="3227988"/>
            <a:ext cx="2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4" name="Google Shape;644;p39"/>
          <p:cNvSpPr txBox="1"/>
          <p:nvPr/>
        </p:nvSpPr>
        <p:spPr>
          <a:xfrm>
            <a:off x="3531925" y="2999545"/>
            <a:ext cx="70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5" name="Google Shape;645;p39"/>
          <p:cNvSpPr txBox="1"/>
          <p:nvPr/>
        </p:nvSpPr>
        <p:spPr>
          <a:xfrm>
            <a:off x="3894950" y="2913875"/>
            <a:ext cx="1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6" name="Google Shape;646;p39"/>
          <p:cNvCxnSpPr>
            <a:stCxn id="608" idx="3"/>
            <a:endCxn id="632" idx="1"/>
          </p:cNvCxnSpPr>
          <p:nvPr/>
        </p:nvCxnSpPr>
        <p:spPr>
          <a:xfrm flipH="1" rot="10800000">
            <a:off x="1023500" y="1594025"/>
            <a:ext cx="1214700" cy="977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39"/>
          <p:cNvCxnSpPr/>
          <p:nvPr/>
        </p:nvCxnSpPr>
        <p:spPr>
          <a:xfrm flipH="1" rot="10800000">
            <a:off x="4158500" y="1258500"/>
            <a:ext cx="1367400" cy="2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39"/>
          <p:cNvCxnSpPr>
            <a:endCxn id="614" idx="0"/>
          </p:cNvCxnSpPr>
          <p:nvPr/>
        </p:nvCxnSpPr>
        <p:spPr>
          <a:xfrm>
            <a:off x="5525950" y="1245050"/>
            <a:ext cx="28800" cy="26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39"/>
          <p:cNvSpPr/>
          <p:nvPr/>
        </p:nvSpPr>
        <p:spPr>
          <a:xfrm>
            <a:off x="7037875" y="683350"/>
            <a:ext cx="36900" cy="271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9"/>
          <p:cNvSpPr/>
          <p:nvPr/>
        </p:nvSpPr>
        <p:spPr>
          <a:xfrm>
            <a:off x="7358050" y="683350"/>
            <a:ext cx="36900" cy="2712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9"/>
          <p:cNvSpPr txBox="1"/>
          <p:nvPr/>
        </p:nvSpPr>
        <p:spPr>
          <a:xfrm>
            <a:off x="7011850" y="618850"/>
            <a:ext cx="3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ij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4" name="Google Shape;624;p39"/>
          <p:cNvSpPr txBox="1"/>
          <p:nvPr/>
        </p:nvSpPr>
        <p:spPr>
          <a:xfrm>
            <a:off x="6500950" y="618850"/>
            <a:ext cx="42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2" name="Google Shape;652;p39"/>
          <p:cNvSpPr txBox="1"/>
          <p:nvPr/>
        </p:nvSpPr>
        <p:spPr>
          <a:xfrm>
            <a:off x="6368350" y="438875"/>
            <a:ext cx="2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3" name="Google Shape;653;p39"/>
          <p:cNvSpPr txBox="1"/>
          <p:nvPr/>
        </p:nvSpPr>
        <p:spPr>
          <a:xfrm>
            <a:off x="7342825" y="438875"/>
            <a:ext cx="2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4" name="Google Shape;654;p39"/>
          <p:cNvSpPr/>
          <p:nvPr/>
        </p:nvSpPr>
        <p:spPr>
          <a:xfrm>
            <a:off x="8547725" y="2719488"/>
            <a:ext cx="36900" cy="271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9"/>
          <p:cNvSpPr/>
          <p:nvPr/>
        </p:nvSpPr>
        <p:spPr>
          <a:xfrm>
            <a:off x="8867900" y="2719488"/>
            <a:ext cx="36900" cy="2712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9"/>
          <p:cNvSpPr txBox="1"/>
          <p:nvPr/>
        </p:nvSpPr>
        <p:spPr>
          <a:xfrm>
            <a:off x="8521700" y="26550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ij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7" name="Google Shape;657;p39"/>
          <p:cNvSpPr txBox="1"/>
          <p:nvPr/>
        </p:nvSpPr>
        <p:spPr>
          <a:xfrm>
            <a:off x="8871300" y="1866350"/>
            <a:ext cx="2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8" name="Google Shape;658;p39"/>
          <p:cNvSpPr txBox="1"/>
          <p:nvPr/>
        </p:nvSpPr>
        <p:spPr>
          <a:xfrm>
            <a:off x="8871300" y="2571725"/>
            <a:ext cx="2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9" name="Google Shape;659;p39"/>
          <p:cNvSpPr txBox="1"/>
          <p:nvPr/>
        </p:nvSpPr>
        <p:spPr>
          <a:xfrm>
            <a:off x="8537750" y="2269825"/>
            <a:ext cx="39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0" name="Google Shape;660;p39"/>
          <p:cNvSpPr txBox="1"/>
          <p:nvPr/>
        </p:nvSpPr>
        <p:spPr>
          <a:xfrm>
            <a:off x="6858700" y="3825775"/>
            <a:ext cx="59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Y1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Yn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1" name="Google Shape;661;p39"/>
          <p:cNvSpPr/>
          <p:nvPr/>
        </p:nvSpPr>
        <p:spPr>
          <a:xfrm>
            <a:off x="6973950" y="3873040"/>
            <a:ext cx="363000" cy="9429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9"/>
          <p:cNvSpPr txBox="1"/>
          <p:nvPr/>
        </p:nvSpPr>
        <p:spPr>
          <a:xfrm>
            <a:off x="8132675" y="3830400"/>
            <a:ext cx="59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Y1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Yn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3" name="Google Shape;663;p39"/>
          <p:cNvSpPr/>
          <p:nvPr/>
        </p:nvSpPr>
        <p:spPr>
          <a:xfrm>
            <a:off x="8247925" y="3877665"/>
            <a:ext cx="363000" cy="9429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9"/>
          <p:cNvSpPr txBox="1"/>
          <p:nvPr/>
        </p:nvSpPr>
        <p:spPr>
          <a:xfrm>
            <a:off x="7336950" y="3742250"/>
            <a:ext cx="2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5" name="Google Shape;665;p39"/>
          <p:cNvSpPr txBox="1"/>
          <p:nvPr/>
        </p:nvSpPr>
        <p:spPr>
          <a:xfrm>
            <a:off x="8581300" y="3742250"/>
            <a:ext cx="2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6" name="Google Shape;666;p39"/>
          <p:cNvSpPr txBox="1"/>
          <p:nvPr/>
        </p:nvSpPr>
        <p:spPr>
          <a:xfrm>
            <a:off x="7581038" y="4111550"/>
            <a:ext cx="42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67" name="Google Shape;667;p39"/>
          <p:cNvCxnSpPr>
            <a:stCxn id="616" idx="2"/>
          </p:cNvCxnSpPr>
          <p:nvPr/>
        </p:nvCxnSpPr>
        <p:spPr>
          <a:xfrm>
            <a:off x="7857550" y="3469925"/>
            <a:ext cx="5700" cy="40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8" name="Google Shape;668;p39"/>
          <p:cNvSpPr txBox="1"/>
          <p:nvPr/>
        </p:nvSpPr>
        <p:spPr>
          <a:xfrm>
            <a:off x="4273650" y="3830400"/>
            <a:ext cx="59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Y1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Yn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9" name="Google Shape;669;p39"/>
          <p:cNvSpPr/>
          <p:nvPr/>
        </p:nvSpPr>
        <p:spPr>
          <a:xfrm>
            <a:off x="4388900" y="3877665"/>
            <a:ext cx="363000" cy="9429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0" name="Google Shape;670;p39"/>
          <p:cNvCxnSpPr>
            <a:endCxn id="668" idx="3"/>
          </p:cNvCxnSpPr>
          <p:nvPr/>
        </p:nvCxnSpPr>
        <p:spPr>
          <a:xfrm flipH="1">
            <a:off x="4870350" y="4349250"/>
            <a:ext cx="19884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1" name="Google Shape;671;p39"/>
          <p:cNvSpPr txBox="1"/>
          <p:nvPr/>
        </p:nvSpPr>
        <p:spPr>
          <a:xfrm>
            <a:off x="5003225" y="4030500"/>
            <a:ext cx="172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concatenação e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camada densa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2" name="Google Shape;672;p39"/>
          <p:cNvSpPr txBox="1"/>
          <p:nvPr/>
        </p:nvSpPr>
        <p:spPr>
          <a:xfrm>
            <a:off x="2878825" y="4161325"/>
            <a:ext cx="157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contextualizados</a:t>
            </a:r>
            <a:endParaRPr sz="12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0"/>
          <p:cNvSpPr/>
          <p:nvPr/>
        </p:nvSpPr>
        <p:spPr>
          <a:xfrm>
            <a:off x="2301300" y="819600"/>
            <a:ext cx="1636500" cy="354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0"/>
          <p:cNvSpPr txBox="1"/>
          <p:nvPr>
            <p:ph type="title"/>
          </p:nvPr>
        </p:nvSpPr>
        <p:spPr>
          <a:xfrm>
            <a:off x="1599575" y="169300"/>
            <a:ext cx="32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Multi-head Attention</a:t>
            </a:r>
            <a:endParaRPr b="1"/>
          </a:p>
        </p:txBody>
      </p:sp>
      <p:sp>
        <p:nvSpPr>
          <p:cNvPr id="679" name="Google Shape;679;p40"/>
          <p:cNvSpPr/>
          <p:nvPr/>
        </p:nvSpPr>
        <p:spPr>
          <a:xfrm>
            <a:off x="224550" y="1657925"/>
            <a:ext cx="559800" cy="12183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0"/>
          <p:cNvSpPr txBox="1"/>
          <p:nvPr/>
        </p:nvSpPr>
        <p:spPr>
          <a:xfrm>
            <a:off x="206100" y="1657925"/>
            <a:ext cx="59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1" name="Google Shape;681;p40"/>
          <p:cNvSpPr txBox="1"/>
          <p:nvPr/>
        </p:nvSpPr>
        <p:spPr>
          <a:xfrm>
            <a:off x="0" y="3029950"/>
            <a:ext cx="10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82" name="Google Shape;682;p40"/>
          <p:cNvCxnSpPr>
            <a:endCxn id="683" idx="1"/>
          </p:cNvCxnSpPr>
          <p:nvPr/>
        </p:nvCxnSpPr>
        <p:spPr>
          <a:xfrm>
            <a:off x="846150" y="2291525"/>
            <a:ext cx="1101300" cy="916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40"/>
          <p:cNvCxnSpPr>
            <a:endCxn id="685" idx="1"/>
          </p:cNvCxnSpPr>
          <p:nvPr/>
        </p:nvCxnSpPr>
        <p:spPr>
          <a:xfrm flipH="1" rot="10800000">
            <a:off x="821250" y="2235125"/>
            <a:ext cx="1126200" cy="5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" name="Google Shape;686;p40"/>
          <p:cNvSpPr/>
          <p:nvPr/>
        </p:nvSpPr>
        <p:spPr>
          <a:xfrm>
            <a:off x="4472750" y="1229600"/>
            <a:ext cx="1722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matmul</a:t>
            </a:r>
            <a:endParaRPr/>
          </a:p>
        </p:txBody>
      </p:sp>
      <p:sp>
        <p:nvSpPr>
          <p:cNvPr id="687" name="Google Shape;687;p40"/>
          <p:cNvSpPr/>
          <p:nvPr/>
        </p:nvSpPr>
        <p:spPr>
          <a:xfrm>
            <a:off x="6773150" y="1229600"/>
            <a:ext cx="1722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normalização</a:t>
            </a:r>
            <a:endParaRPr/>
          </a:p>
        </p:txBody>
      </p:sp>
      <p:sp>
        <p:nvSpPr>
          <p:cNvPr id="688" name="Google Shape;688;p40"/>
          <p:cNvSpPr/>
          <p:nvPr/>
        </p:nvSpPr>
        <p:spPr>
          <a:xfrm>
            <a:off x="6778400" y="2344550"/>
            <a:ext cx="1722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matmul</a:t>
            </a:r>
            <a:endParaRPr/>
          </a:p>
        </p:txBody>
      </p:sp>
      <p:cxnSp>
        <p:nvCxnSpPr>
          <p:cNvPr id="689" name="Google Shape;689;p40"/>
          <p:cNvCxnSpPr/>
          <p:nvPr/>
        </p:nvCxnSpPr>
        <p:spPr>
          <a:xfrm>
            <a:off x="3540675" y="2189600"/>
            <a:ext cx="18150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40"/>
          <p:cNvCxnSpPr>
            <a:endCxn id="686" idx="2"/>
          </p:cNvCxnSpPr>
          <p:nvPr/>
        </p:nvCxnSpPr>
        <p:spPr>
          <a:xfrm rot="10800000">
            <a:off x="5334050" y="1583600"/>
            <a:ext cx="11700" cy="61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40"/>
          <p:cNvCxnSpPr>
            <a:stCxn id="686" idx="3"/>
            <a:endCxn id="687" idx="1"/>
          </p:cNvCxnSpPr>
          <p:nvPr/>
        </p:nvCxnSpPr>
        <p:spPr>
          <a:xfrm>
            <a:off x="6195350" y="1406600"/>
            <a:ext cx="577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40"/>
          <p:cNvCxnSpPr>
            <a:stCxn id="687" idx="2"/>
            <a:endCxn id="688" idx="0"/>
          </p:cNvCxnSpPr>
          <p:nvPr/>
        </p:nvCxnSpPr>
        <p:spPr>
          <a:xfrm>
            <a:off x="7634450" y="1583600"/>
            <a:ext cx="5400" cy="76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40"/>
          <p:cNvCxnSpPr>
            <a:endCxn id="688" idx="1"/>
          </p:cNvCxnSpPr>
          <p:nvPr/>
        </p:nvCxnSpPr>
        <p:spPr>
          <a:xfrm>
            <a:off x="3543500" y="2517650"/>
            <a:ext cx="3234900" cy="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40"/>
          <p:cNvCxnSpPr/>
          <p:nvPr/>
        </p:nvCxnSpPr>
        <p:spPr>
          <a:xfrm flipH="1" rot="10800000">
            <a:off x="7634450" y="1963013"/>
            <a:ext cx="4260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40"/>
          <p:cNvCxnSpPr>
            <a:endCxn id="696" idx="2"/>
          </p:cNvCxnSpPr>
          <p:nvPr/>
        </p:nvCxnSpPr>
        <p:spPr>
          <a:xfrm flipH="1" rot="10800000">
            <a:off x="6482750" y="751600"/>
            <a:ext cx="10500" cy="63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7" name="Google Shape;697;p40"/>
          <p:cNvSpPr/>
          <p:nvPr/>
        </p:nvSpPr>
        <p:spPr>
          <a:xfrm>
            <a:off x="5827475" y="408250"/>
            <a:ext cx="36900" cy="271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0"/>
          <p:cNvSpPr/>
          <p:nvPr/>
        </p:nvSpPr>
        <p:spPr>
          <a:xfrm>
            <a:off x="6147650" y="408250"/>
            <a:ext cx="36900" cy="2712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0"/>
          <p:cNvSpPr txBox="1"/>
          <p:nvPr/>
        </p:nvSpPr>
        <p:spPr>
          <a:xfrm>
            <a:off x="5801450" y="343750"/>
            <a:ext cx="3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ij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0" name="Google Shape;700;p40"/>
          <p:cNvSpPr/>
          <p:nvPr/>
        </p:nvSpPr>
        <p:spPr>
          <a:xfrm>
            <a:off x="8586450" y="1499288"/>
            <a:ext cx="36900" cy="271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0"/>
          <p:cNvSpPr/>
          <p:nvPr/>
        </p:nvSpPr>
        <p:spPr>
          <a:xfrm>
            <a:off x="8906625" y="1499288"/>
            <a:ext cx="36900" cy="2712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0"/>
          <p:cNvSpPr txBox="1"/>
          <p:nvPr/>
        </p:nvSpPr>
        <p:spPr>
          <a:xfrm>
            <a:off x="8560425" y="1434800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ij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3" name="Google Shape;703;p40"/>
          <p:cNvSpPr/>
          <p:nvPr/>
        </p:nvSpPr>
        <p:spPr>
          <a:xfrm>
            <a:off x="2138675" y="958625"/>
            <a:ext cx="1636500" cy="354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0"/>
          <p:cNvSpPr/>
          <p:nvPr/>
        </p:nvSpPr>
        <p:spPr>
          <a:xfrm>
            <a:off x="2017500" y="1134125"/>
            <a:ext cx="1636500" cy="354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Linear</a:t>
            </a:r>
            <a:endParaRPr/>
          </a:p>
        </p:txBody>
      </p:sp>
      <p:sp>
        <p:nvSpPr>
          <p:cNvPr id="705" name="Google Shape;705;p40"/>
          <p:cNvSpPr txBox="1"/>
          <p:nvPr/>
        </p:nvSpPr>
        <p:spPr>
          <a:xfrm>
            <a:off x="3381275" y="1048038"/>
            <a:ext cx="2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6" name="Google Shape;706;p40"/>
          <p:cNvSpPr txBox="1"/>
          <p:nvPr/>
        </p:nvSpPr>
        <p:spPr>
          <a:xfrm>
            <a:off x="3381275" y="819595"/>
            <a:ext cx="70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7" name="Google Shape;707;p40"/>
          <p:cNvSpPr txBox="1"/>
          <p:nvPr/>
        </p:nvSpPr>
        <p:spPr>
          <a:xfrm>
            <a:off x="3744300" y="733925"/>
            <a:ext cx="1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8" name="Google Shape;708;p40"/>
          <p:cNvSpPr/>
          <p:nvPr/>
        </p:nvSpPr>
        <p:spPr>
          <a:xfrm>
            <a:off x="2231250" y="1743600"/>
            <a:ext cx="1636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0"/>
          <p:cNvSpPr/>
          <p:nvPr/>
        </p:nvSpPr>
        <p:spPr>
          <a:xfrm>
            <a:off x="2068625" y="1882625"/>
            <a:ext cx="1636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0"/>
          <p:cNvSpPr/>
          <p:nvPr/>
        </p:nvSpPr>
        <p:spPr>
          <a:xfrm>
            <a:off x="1947450" y="2058125"/>
            <a:ext cx="1636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Linear</a:t>
            </a:r>
            <a:endParaRPr/>
          </a:p>
        </p:txBody>
      </p:sp>
      <p:sp>
        <p:nvSpPr>
          <p:cNvPr id="710" name="Google Shape;710;p40"/>
          <p:cNvSpPr txBox="1"/>
          <p:nvPr/>
        </p:nvSpPr>
        <p:spPr>
          <a:xfrm>
            <a:off x="3311225" y="1972038"/>
            <a:ext cx="2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1" name="Google Shape;711;p40"/>
          <p:cNvSpPr txBox="1"/>
          <p:nvPr/>
        </p:nvSpPr>
        <p:spPr>
          <a:xfrm>
            <a:off x="3311225" y="1743595"/>
            <a:ext cx="70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2" name="Google Shape;712;p40"/>
          <p:cNvSpPr txBox="1"/>
          <p:nvPr/>
        </p:nvSpPr>
        <p:spPr>
          <a:xfrm>
            <a:off x="3674250" y="1657925"/>
            <a:ext cx="1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3" name="Google Shape;713;p40"/>
          <p:cNvSpPr/>
          <p:nvPr/>
        </p:nvSpPr>
        <p:spPr>
          <a:xfrm>
            <a:off x="2231250" y="2716800"/>
            <a:ext cx="1636500" cy="354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0"/>
          <p:cNvSpPr/>
          <p:nvPr/>
        </p:nvSpPr>
        <p:spPr>
          <a:xfrm>
            <a:off x="2068625" y="2855825"/>
            <a:ext cx="1636500" cy="354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0"/>
          <p:cNvSpPr/>
          <p:nvPr/>
        </p:nvSpPr>
        <p:spPr>
          <a:xfrm>
            <a:off x="1947450" y="3031325"/>
            <a:ext cx="1636500" cy="354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Linear</a:t>
            </a:r>
            <a:endParaRPr/>
          </a:p>
        </p:txBody>
      </p:sp>
      <p:sp>
        <p:nvSpPr>
          <p:cNvPr id="715" name="Google Shape;715;p40"/>
          <p:cNvSpPr txBox="1"/>
          <p:nvPr/>
        </p:nvSpPr>
        <p:spPr>
          <a:xfrm>
            <a:off x="3311225" y="2945238"/>
            <a:ext cx="2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6" name="Google Shape;716;p40"/>
          <p:cNvSpPr txBox="1"/>
          <p:nvPr/>
        </p:nvSpPr>
        <p:spPr>
          <a:xfrm>
            <a:off x="3311225" y="2716795"/>
            <a:ext cx="70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7" name="Google Shape;717;p40"/>
          <p:cNvSpPr txBox="1"/>
          <p:nvPr/>
        </p:nvSpPr>
        <p:spPr>
          <a:xfrm>
            <a:off x="3674250" y="2631125"/>
            <a:ext cx="1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18" name="Google Shape;718;p40"/>
          <p:cNvCxnSpPr>
            <a:stCxn id="680" idx="3"/>
            <a:endCxn id="704" idx="1"/>
          </p:cNvCxnSpPr>
          <p:nvPr/>
        </p:nvCxnSpPr>
        <p:spPr>
          <a:xfrm flipH="1" rot="10800000">
            <a:off x="802800" y="1311275"/>
            <a:ext cx="1214700" cy="977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40"/>
          <p:cNvCxnSpPr/>
          <p:nvPr/>
        </p:nvCxnSpPr>
        <p:spPr>
          <a:xfrm flipH="1" rot="10800000">
            <a:off x="3937800" y="975750"/>
            <a:ext cx="1367400" cy="2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40"/>
          <p:cNvCxnSpPr>
            <a:endCxn id="686" idx="0"/>
          </p:cNvCxnSpPr>
          <p:nvPr/>
        </p:nvCxnSpPr>
        <p:spPr>
          <a:xfrm>
            <a:off x="5305250" y="962300"/>
            <a:ext cx="28800" cy="26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1" name="Google Shape;721;p40"/>
          <p:cNvSpPr/>
          <p:nvPr/>
        </p:nvSpPr>
        <p:spPr>
          <a:xfrm>
            <a:off x="6817175" y="400600"/>
            <a:ext cx="36900" cy="271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0"/>
          <p:cNvSpPr/>
          <p:nvPr/>
        </p:nvSpPr>
        <p:spPr>
          <a:xfrm>
            <a:off x="7137350" y="400600"/>
            <a:ext cx="36900" cy="2712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0"/>
          <p:cNvSpPr txBox="1"/>
          <p:nvPr/>
        </p:nvSpPr>
        <p:spPr>
          <a:xfrm>
            <a:off x="6791150" y="336100"/>
            <a:ext cx="3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ij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6" name="Google Shape;696;p40"/>
          <p:cNvSpPr txBox="1"/>
          <p:nvPr/>
        </p:nvSpPr>
        <p:spPr>
          <a:xfrm>
            <a:off x="6280250" y="336100"/>
            <a:ext cx="42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4" name="Google Shape;724;p40"/>
          <p:cNvSpPr txBox="1"/>
          <p:nvPr/>
        </p:nvSpPr>
        <p:spPr>
          <a:xfrm>
            <a:off x="6147650" y="156125"/>
            <a:ext cx="2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5" name="Google Shape;725;p40"/>
          <p:cNvSpPr txBox="1"/>
          <p:nvPr/>
        </p:nvSpPr>
        <p:spPr>
          <a:xfrm>
            <a:off x="7122125" y="156125"/>
            <a:ext cx="2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6" name="Google Shape;726;p40"/>
          <p:cNvSpPr/>
          <p:nvPr/>
        </p:nvSpPr>
        <p:spPr>
          <a:xfrm>
            <a:off x="8586450" y="2179313"/>
            <a:ext cx="36900" cy="271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0"/>
          <p:cNvSpPr/>
          <p:nvPr/>
        </p:nvSpPr>
        <p:spPr>
          <a:xfrm>
            <a:off x="8906625" y="2179313"/>
            <a:ext cx="36900" cy="2712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0"/>
          <p:cNvSpPr txBox="1"/>
          <p:nvPr/>
        </p:nvSpPr>
        <p:spPr>
          <a:xfrm>
            <a:off x="8560425" y="2114825"/>
            <a:ext cx="4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ij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9" name="Google Shape;729;p40"/>
          <p:cNvSpPr txBox="1"/>
          <p:nvPr/>
        </p:nvSpPr>
        <p:spPr>
          <a:xfrm>
            <a:off x="8910025" y="1326175"/>
            <a:ext cx="2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0" name="Google Shape;730;p40"/>
          <p:cNvSpPr txBox="1"/>
          <p:nvPr/>
        </p:nvSpPr>
        <p:spPr>
          <a:xfrm>
            <a:off x="8910025" y="2031550"/>
            <a:ext cx="2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1" name="Google Shape;731;p40"/>
          <p:cNvSpPr txBox="1"/>
          <p:nvPr/>
        </p:nvSpPr>
        <p:spPr>
          <a:xfrm>
            <a:off x="8576475" y="1729650"/>
            <a:ext cx="39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32" name="Google Shape;732;p40"/>
          <p:cNvCxnSpPr>
            <a:stCxn id="688" idx="2"/>
          </p:cNvCxnSpPr>
          <p:nvPr/>
        </p:nvCxnSpPr>
        <p:spPr>
          <a:xfrm>
            <a:off x="7639700" y="2698550"/>
            <a:ext cx="5700" cy="40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3" name="Google Shape;733;p40"/>
          <p:cNvSpPr txBox="1"/>
          <p:nvPr/>
        </p:nvSpPr>
        <p:spPr>
          <a:xfrm>
            <a:off x="7387150" y="3854875"/>
            <a:ext cx="59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Y1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Yn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4" name="Google Shape;734;p40"/>
          <p:cNvSpPr/>
          <p:nvPr/>
        </p:nvSpPr>
        <p:spPr>
          <a:xfrm>
            <a:off x="7502400" y="3902140"/>
            <a:ext cx="363000" cy="9429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0"/>
          <p:cNvSpPr txBox="1"/>
          <p:nvPr/>
        </p:nvSpPr>
        <p:spPr>
          <a:xfrm>
            <a:off x="5992325" y="4185800"/>
            <a:ext cx="157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contextualizados</a:t>
            </a:r>
            <a:endParaRPr sz="12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6" name="Google Shape;736;p40"/>
          <p:cNvSpPr/>
          <p:nvPr/>
        </p:nvSpPr>
        <p:spPr>
          <a:xfrm>
            <a:off x="6993063" y="2987213"/>
            <a:ext cx="36900" cy="271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0"/>
          <p:cNvSpPr/>
          <p:nvPr/>
        </p:nvSpPr>
        <p:spPr>
          <a:xfrm>
            <a:off x="7313238" y="2987213"/>
            <a:ext cx="36900" cy="2712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0"/>
          <p:cNvSpPr txBox="1"/>
          <p:nvPr/>
        </p:nvSpPr>
        <p:spPr>
          <a:xfrm>
            <a:off x="6967038" y="2922713"/>
            <a:ext cx="3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ij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9" name="Google Shape;739;p40"/>
          <p:cNvSpPr/>
          <p:nvPr/>
        </p:nvSpPr>
        <p:spPr>
          <a:xfrm>
            <a:off x="7982763" y="2979563"/>
            <a:ext cx="36900" cy="271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0"/>
          <p:cNvSpPr/>
          <p:nvPr/>
        </p:nvSpPr>
        <p:spPr>
          <a:xfrm>
            <a:off x="8302938" y="2979563"/>
            <a:ext cx="36900" cy="2712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0"/>
          <p:cNvSpPr txBox="1"/>
          <p:nvPr/>
        </p:nvSpPr>
        <p:spPr>
          <a:xfrm>
            <a:off x="7956738" y="2915063"/>
            <a:ext cx="3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ij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2" name="Google Shape;742;p40"/>
          <p:cNvSpPr txBox="1"/>
          <p:nvPr/>
        </p:nvSpPr>
        <p:spPr>
          <a:xfrm>
            <a:off x="7445838" y="2915062"/>
            <a:ext cx="42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3" name="Google Shape;743;p40"/>
          <p:cNvSpPr txBox="1"/>
          <p:nvPr/>
        </p:nvSpPr>
        <p:spPr>
          <a:xfrm>
            <a:off x="7313238" y="2735088"/>
            <a:ext cx="2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4" name="Google Shape;744;p40"/>
          <p:cNvSpPr txBox="1"/>
          <p:nvPr/>
        </p:nvSpPr>
        <p:spPr>
          <a:xfrm>
            <a:off x="8287713" y="2735088"/>
            <a:ext cx="2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45" name="Google Shape;745;p40"/>
          <p:cNvCxnSpPr>
            <a:stCxn id="742" idx="2"/>
            <a:endCxn id="734" idx="0"/>
          </p:cNvCxnSpPr>
          <p:nvPr/>
        </p:nvCxnSpPr>
        <p:spPr>
          <a:xfrm>
            <a:off x="7658838" y="3330562"/>
            <a:ext cx="25200" cy="57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p40"/>
          <p:cNvSpPr/>
          <p:nvPr/>
        </p:nvSpPr>
        <p:spPr>
          <a:xfrm>
            <a:off x="1400325" y="94250"/>
            <a:ext cx="7743600" cy="3527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7" name="Google Shape;7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50" y="172300"/>
            <a:ext cx="771538" cy="9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40"/>
          <p:cNvSpPr txBox="1"/>
          <p:nvPr/>
        </p:nvSpPr>
        <p:spPr>
          <a:xfrm>
            <a:off x="252575" y="3878575"/>
            <a:ext cx="540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Obs: o h é o número de ‘heads’ e por isso chamamos de Multi-head Attention. Interpretamos cada head como uma dimensão de significado, como as dimensões dos embeddings.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modelo de língua?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425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Objetivo: Prever um termo dado um contexto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Aplicações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Autocomplete de Texto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Transfer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Tipos de modelos de língua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Probabilísticos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Sequências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Atenção 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088" y="2051050"/>
            <a:ext cx="42576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pouco de contexto</a:t>
            </a:r>
            <a:endParaRPr/>
          </a:p>
        </p:txBody>
      </p:sp>
      <p:sp>
        <p:nvSpPr>
          <p:cNvPr id="759" name="Google Shape;75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Antes dos </a:t>
            </a:r>
            <a:r>
              <a:rPr lang="pt-BR"/>
              <a:t>transformers</a:t>
            </a:r>
            <a:r>
              <a:rPr lang="pt-BR"/>
              <a:t>, a arquitetura mais utilizada era a de RNNs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 RNNs utilizam um mecanismo de recorrência, ou seja, uma frase precisa ser processada sequencialmente, uma palavra por vez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contexto de seq2seq, foi observado que layers de atenção </a:t>
            </a:r>
            <a:r>
              <a:rPr lang="pt-BR"/>
              <a:t>melhoraram</a:t>
            </a:r>
            <a:r>
              <a:rPr lang="pt-BR"/>
              <a:t> muito a performance das redes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Ou seja, as melhores soluções (para tradução especialmente) utilizavam tanto recorrência como atenção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arquitetura transformer</a:t>
            </a:r>
            <a:endParaRPr/>
          </a:p>
        </p:txBody>
      </p:sp>
      <p:sp>
        <p:nvSpPr>
          <p:cNvPr id="765" name="Google Shape;76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final de 2017 foi publicado o paper “Attention is all you need”, como o próprio nome diz, foi proposta uma arquitetura de rede neural em que a recorrência era “jogada fora” ficando apenas com o mecanismo de atenção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Jogar a recorrência fora não sai de graça - em geral as redes transformers precisam de várias camadas para terem bom desempenho, ao contrário das redes recorrentes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Nesse tipo de rede, o tipo de camada principal é a vista “multi-headed-attention”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Paralelização - o grande diferencial</a:t>
            </a:r>
            <a:endParaRPr/>
          </a:p>
        </p:txBody>
      </p:sp>
      <p:sp>
        <p:nvSpPr>
          <p:cNvPr id="771" name="Google Shape;77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as redes transformers não precisam processar as palavras de forma sequencial, como as RNNs, é permitida que as operações sejam paralelizadas.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Numa RNN a frase “oi tudo bem?” teria a palavra “oi” processada, e o resultado desse processamento seria input para o processamento de “tudo” e assim em diante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Numa rede transformer a frase “oi tudo bem?” é processada inteira ao mesmo tempo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Essa paralelização permite que seja feito um uso mais efetivo das GPUs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GPUs tem muito mais cores do que CPUs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 evolução das GPUs está muito mais acelerada do que as das CPUs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 a paralelização, as arquiteturas mais e mais profundas se tornaram praticáveis - esses modelos gigantes tem tidos resultados impressionantes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primeiro transformer</a:t>
            </a:r>
            <a:endParaRPr/>
          </a:p>
        </p:txBody>
      </p:sp>
      <p:sp>
        <p:nvSpPr>
          <p:cNvPr id="777" name="Google Shape;777;p4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Encoder-Decoder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Positional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Teacher forcing</a:t>
            </a:r>
            <a:endParaRPr/>
          </a:p>
        </p:txBody>
      </p:sp>
      <p:pic>
        <p:nvPicPr>
          <p:cNvPr id="778" name="Google Shape;7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04347"/>
            <a:ext cx="3335000" cy="3960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550" y="2571746"/>
            <a:ext cx="1494325" cy="21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</a:t>
            </a:r>
            <a:r>
              <a:rPr lang="pt-BR"/>
              <a:t>Probabilísticos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um modelo que visa estimar a probabilidade de um termo dado um contexto.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Exemplo de modelos: N Gramas, Word2Vec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Problemas: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Baixa complexidade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levam em conta a sequência das palavras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4768600" y="596575"/>
            <a:ext cx="3216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Proxima Nova"/>
                <a:ea typeface="Proxima Nova"/>
                <a:cs typeface="Proxima Nova"/>
                <a:sym typeface="Proxima Nova"/>
              </a:rPr>
              <a:t>O Grupo Turing é ……..</a:t>
            </a:r>
            <a:endParaRPr sz="2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6"/>
          <p:cNvSpPr/>
          <p:nvPr/>
        </p:nvSpPr>
        <p:spPr>
          <a:xfrm rot="-5400000">
            <a:off x="5646450" y="-232175"/>
            <a:ext cx="631200" cy="2196300"/>
          </a:xfrm>
          <a:prstGeom prst="bracePair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 rot="-5400000">
            <a:off x="7092550" y="577825"/>
            <a:ext cx="645000" cy="576300"/>
          </a:xfrm>
          <a:prstGeom prst="bracePai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511150" y="1201225"/>
            <a:ext cx="82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Contexto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958175" y="1201225"/>
            <a:ext cx="82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Proxima Nova"/>
                <a:ea typeface="Proxima Nova"/>
                <a:cs typeface="Proxima Nova"/>
                <a:sym typeface="Proxima Nova"/>
              </a:rPr>
              <a:t>Termo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004500" y="2065675"/>
            <a:ext cx="39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P(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próxima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 palavra) = P(Termo | O Grupo Turing é)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5824675" y="2575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{DB9083F6-4A77-43C6-BF64-EC5691A78E6C}</a:tableStyleId>
              </a:tblPr>
              <a:tblGrid>
                <a:gridCol w="1003775"/>
                <a:gridCol w="1003775"/>
              </a:tblGrid>
              <a:tr h="40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Termo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Probabilidade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Legal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60</a:t>
                      </a:r>
                      <a:r>
                        <a:rPr lang="pt-BR" sz="1000"/>
                        <a:t>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...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...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Abacaxi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0.01</a:t>
                      </a:r>
                      <a:r>
                        <a:rPr lang="pt-BR" sz="1000"/>
                        <a:t>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Sequenciais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47200" y="1088350"/>
            <a:ext cx="4896300" cy="3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neurais recorrentes (RNN) são uma classe de redes neurais poderosa para modelar dados de sequência, como séries temporais ou linguagem natural.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Problemas: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Processamento Sequencial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Perda de informação com textos extensos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Vanishing Gradients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300" y="1791375"/>
            <a:ext cx="3606900" cy="19477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de Atenção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 de rede neurais poderosa para modelar </a:t>
            </a:r>
            <a:r>
              <a:rPr lang="pt-BR"/>
              <a:t>sequências</a:t>
            </a:r>
            <a:r>
              <a:rPr lang="pt-BR"/>
              <a:t> paralelamente, utilizando mecanismos de atenção.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Problema: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Custo e Tempo de treinamento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325" y="661263"/>
            <a:ext cx="26500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de Atenção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-850" r="849" t="0"/>
          <a:stretch/>
        </p:blipFill>
        <p:spPr>
          <a:xfrm>
            <a:off x="3133723" y="1242625"/>
            <a:ext cx="5698574" cy="33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518050" y="1472750"/>
            <a:ext cx="23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Muitos parâmetros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Transformers: T5 do Google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250" y="1756571"/>
            <a:ext cx="5710049" cy="22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451450" y="1221125"/>
            <a:ext cx="261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Podem ser treinados para executar mais de uma tarefa.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Self Attention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