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notesMasterIdLst>
    <p:notesMasterId r:id="rId8"/>
  </p:notesMasterIdLst>
  <p:handoutMasterIdLst>
    <p:handoutMasterId r:id="rId9"/>
  </p:handoutMasterIdLst>
  <p:sldIdLst>
    <p:sldId id="277" r:id="rId2"/>
    <p:sldId id="256" r:id="rId3"/>
    <p:sldId id="276" r:id="rId4"/>
    <p:sldId id="274" r:id="rId5"/>
    <p:sldId id="275" r:id="rId6"/>
    <p:sldId id="273" r:id="rId7"/>
  </p:sldIdLst>
  <p:sldSz cx="12192000" cy="6858000"/>
  <p:notesSz cx="6858000" cy="9144000"/>
  <p:custDataLst>
    <p:tags r:id="rId10"/>
  </p:custDataLst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68BB41-EB90-F9AD-7761-8D8073D7D902}" name="Nicolas Adolfo Castillo Betancourt" initials="NB" userId="S::na.castillob1@uniandes.edu.co::725db01a-925b-4b61-8448-f228571cc3cc" providerId="AD"/>
  <p188:author id="{FE2BD84D-CD02-3069-9543-992AD98E6794}" name="Johan David Rodriguez Portela" initials="JP" userId="S::jd.rodriguezp1234@uniandes.edu.co::2f65a410-dc88-4fb1-a36f-3865d6e7deb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49CC2-05C5-453B-846E-ABF25066BF3D}" v="969" dt="2023-11-30T02:55:09.972"/>
    <p1510:client id="{4EC3FEFC-8116-891A-1EA2-5700CB1CBDD7}" v="36" dt="2023-11-29T19:44:26.502"/>
    <p1510:client id="{57182A2C-3F6C-5509-B6CF-686513541D29}" v="4" dt="2023-11-30T02:07:25.709"/>
    <p1510:client id="{6F059B51-C064-6493-1126-4E3E0D042F92}" v="1245" dt="2023-11-30T01:27:51.484"/>
    <p1510:client id="{97E7E5F5-38E4-E881-E40F-68BDAB426085}" v="81" dt="2023-11-30T02:30:50.222"/>
    <p1510:client id="{ADB8BB20-920F-F45E-6ABE-FF3CB8BF1557}" v="125" dt="2023-11-30T03:06:30.906"/>
    <p1510:client id="{E3AC4440-F38B-1E55-01D0-9966914BC66D}" v="8" dt="2023-12-01T00:07:35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BAAA87-43F7-455F-B387-44666FED3C46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F72C2A-FBBC-48B1-800C-CC66CBC9F1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Limpieza de Datos</a:t>
          </a:r>
          <a:endParaRPr lang="en-US" sz="2400"/>
        </a:p>
      </dgm:t>
    </dgm:pt>
    <dgm:pt modelId="{97A986F2-1C10-42E3-8D81-F0299C476091}" type="parTrans" cxnId="{EE73E20E-6C67-462B-82E8-A1F749E605DD}">
      <dgm:prSet/>
      <dgm:spPr/>
      <dgm:t>
        <a:bodyPr/>
        <a:lstStyle/>
        <a:p>
          <a:endParaRPr lang="en-US" sz="2400"/>
        </a:p>
      </dgm:t>
    </dgm:pt>
    <dgm:pt modelId="{B953E3D4-503E-403E-99F7-BF6521DB3D4A}" type="sibTrans" cxnId="{EE73E20E-6C67-462B-82E8-A1F749E605DD}">
      <dgm:prSet/>
      <dgm:spPr/>
      <dgm:t>
        <a:bodyPr/>
        <a:lstStyle/>
        <a:p>
          <a:endParaRPr lang="en-US" sz="2400"/>
        </a:p>
      </dgm:t>
    </dgm:pt>
    <dgm:pt modelId="{1F92CA38-DEC8-4619-A1EF-EA0AC92BC82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Conexión entre datos operativos y comerciales</a:t>
          </a:r>
          <a:endParaRPr lang="en-US" sz="2400"/>
        </a:p>
      </dgm:t>
    </dgm:pt>
    <dgm:pt modelId="{902065BD-3932-43A1-9897-D247F142E1DF}" type="parTrans" cxnId="{2BB5BCAD-1175-49F1-A230-173C28A91C13}">
      <dgm:prSet/>
      <dgm:spPr/>
      <dgm:t>
        <a:bodyPr/>
        <a:lstStyle/>
        <a:p>
          <a:endParaRPr lang="en-US" sz="2400"/>
        </a:p>
      </dgm:t>
    </dgm:pt>
    <dgm:pt modelId="{CCFFAA87-03D9-449C-8FC4-458B817DDDED}" type="sibTrans" cxnId="{2BB5BCAD-1175-49F1-A230-173C28A91C13}">
      <dgm:prSet/>
      <dgm:spPr/>
      <dgm:t>
        <a:bodyPr/>
        <a:lstStyle/>
        <a:p>
          <a:endParaRPr lang="en-US" sz="2400"/>
        </a:p>
      </dgm:t>
    </dgm:pt>
    <dgm:pt modelId="{5F167BDB-6E3A-4445-9D4B-E7B7083E8C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Despliegue de la aplicación</a:t>
          </a:r>
          <a:endParaRPr lang="en-US" sz="2400"/>
        </a:p>
      </dgm:t>
    </dgm:pt>
    <dgm:pt modelId="{31D8F309-3129-4A42-A24F-F4FD6C135EC5}" type="parTrans" cxnId="{9AAB208C-00FF-4F10-8BDC-376FB783A86B}">
      <dgm:prSet/>
      <dgm:spPr/>
      <dgm:t>
        <a:bodyPr/>
        <a:lstStyle/>
        <a:p>
          <a:endParaRPr lang="en-US" sz="2400"/>
        </a:p>
      </dgm:t>
    </dgm:pt>
    <dgm:pt modelId="{12FD0BF3-7ECA-4723-BB70-76F9BF4F781C}" type="sibTrans" cxnId="{9AAB208C-00FF-4F10-8BDC-376FB783A86B}">
      <dgm:prSet/>
      <dgm:spPr/>
      <dgm:t>
        <a:bodyPr/>
        <a:lstStyle/>
        <a:p>
          <a:endParaRPr lang="en-US" sz="2400"/>
        </a:p>
      </dgm:t>
    </dgm:pt>
    <dgm:pt modelId="{A86F6290-3B40-4543-A5C9-131BFCDA27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Medición del impacto del modelo</a:t>
          </a:r>
          <a:endParaRPr lang="en-US" sz="2400"/>
        </a:p>
      </dgm:t>
    </dgm:pt>
    <dgm:pt modelId="{2266E042-5DD9-4B54-94FA-F8181F06B116}" type="parTrans" cxnId="{4779C74C-1A47-4D03-B2B1-F8D7A3F11918}">
      <dgm:prSet/>
      <dgm:spPr/>
      <dgm:t>
        <a:bodyPr/>
        <a:lstStyle/>
        <a:p>
          <a:endParaRPr lang="en-US" sz="2400"/>
        </a:p>
      </dgm:t>
    </dgm:pt>
    <dgm:pt modelId="{908879FC-F169-424D-8250-0CAB33C49E12}" type="sibTrans" cxnId="{4779C74C-1A47-4D03-B2B1-F8D7A3F11918}">
      <dgm:prSet/>
      <dgm:spPr/>
      <dgm:t>
        <a:bodyPr/>
        <a:lstStyle/>
        <a:p>
          <a:endParaRPr lang="en-US" sz="2400"/>
        </a:p>
      </dgm:t>
    </dgm:pt>
    <dgm:pt modelId="{B4D5DCD2-8EE4-4072-B041-C18A4F84C759}" type="pres">
      <dgm:prSet presAssocID="{4CBAAA87-43F7-455F-B387-44666FED3C46}" presName="root" presStyleCnt="0">
        <dgm:presLayoutVars>
          <dgm:dir/>
          <dgm:resizeHandles val="exact"/>
        </dgm:presLayoutVars>
      </dgm:prSet>
      <dgm:spPr/>
    </dgm:pt>
    <dgm:pt modelId="{F6E7BBE4-42A3-450E-A67B-11FD332E1005}" type="pres">
      <dgm:prSet presAssocID="{19F72C2A-FBBC-48B1-800C-CC66CBC9F13E}" presName="compNode" presStyleCnt="0"/>
      <dgm:spPr/>
    </dgm:pt>
    <dgm:pt modelId="{FDB58F08-5493-41A9-9EC9-453038B4FC49}" type="pres">
      <dgm:prSet presAssocID="{19F72C2A-FBBC-48B1-800C-CC66CBC9F1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234DC0A6-31AC-42F7-BE06-841470773ABE}" type="pres">
      <dgm:prSet presAssocID="{19F72C2A-FBBC-48B1-800C-CC66CBC9F13E}" presName="spaceRect" presStyleCnt="0"/>
      <dgm:spPr/>
    </dgm:pt>
    <dgm:pt modelId="{0BE8A450-D189-41D1-9036-F04968296859}" type="pres">
      <dgm:prSet presAssocID="{19F72C2A-FBBC-48B1-800C-CC66CBC9F13E}" presName="textRect" presStyleLbl="revTx" presStyleIdx="0" presStyleCnt="4">
        <dgm:presLayoutVars>
          <dgm:chMax val="1"/>
          <dgm:chPref val="1"/>
        </dgm:presLayoutVars>
      </dgm:prSet>
      <dgm:spPr/>
    </dgm:pt>
    <dgm:pt modelId="{C9817536-25FE-45E3-903C-9793C5C93B62}" type="pres">
      <dgm:prSet presAssocID="{B953E3D4-503E-403E-99F7-BF6521DB3D4A}" presName="sibTrans" presStyleCnt="0"/>
      <dgm:spPr/>
    </dgm:pt>
    <dgm:pt modelId="{9A007C40-0438-4103-82D9-C7D8D41DE2FC}" type="pres">
      <dgm:prSet presAssocID="{1F92CA38-DEC8-4619-A1EF-EA0AC92BC829}" presName="compNode" presStyleCnt="0"/>
      <dgm:spPr/>
    </dgm:pt>
    <dgm:pt modelId="{04263B80-24B7-489E-B55F-E86E369E24DF}" type="pres">
      <dgm:prSet presAssocID="{1F92CA38-DEC8-4619-A1EF-EA0AC92BC8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D2FBAEB3-4DF1-4624-95AF-9CD01E0A0939}" type="pres">
      <dgm:prSet presAssocID="{1F92CA38-DEC8-4619-A1EF-EA0AC92BC829}" presName="spaceRect" presStyleCnt="0"/>
      <dgm:spPr/>
    </dgm:pt>
    <dgm:pt modelId="{CA181470-4D0E-48CA-9561-41E1EBBF3DB2}" type="pres">
      <dgm:prSet presAssocID="{1F92CA38-DEC8-4619-A1EF-EA0AC92BC829}" presName="textRect" presStyleLbl="revTx" presStyleIdx="1" presStyleCnt="4" custScaleX="110000">
        <dgm:presLayoutVars>
          <dgm:chMax val="1"/>
          <dgm:chPref val="1"/>
        </dgm:presLayoutVars>
      </dgm:prSet>
      <dgm:spPr/>
    </dgm:pt>
    <dgm:pt modelId="{DC02F629-84D5-45B7-9885-ED43076153F7}" type="pres">
      <dgm:prSet presAssocID="{CCFFAA87-03D9-449C-8FC4-458B817DDDED}" presName="sibTrans" presStyleCnt="0"/>
      <dgm:spPr/>
    </dgm:pt>
    <dgm:pt modelId="{52DA422F-BD03-4916-A14F-1C71F13E8A01}" type="pres">
      <dgm:prSet presAssocID="{5F167BDB-6E3A-4445-9D4B-E7B7083E8C8C}" presName="compNode" presStyleCnt="0"/>
      <dgm:spPr/>
    </dgm:pt>
    <dgm:pt modelId="{24FD44AD-E97E-4948-9AD7-677972F5C714}" type="pres">
      <dgm:prSet presAssocID="{5F167BDB-6E3A-4445-9D4B-E7B7083E8C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FD91BF7-34EB-40FA-8E72-974B197120B4}" type="pres">
      <dgm:prSet presAssocID="{5F167BDB-6E3A-4445-9D4B-E7B7083E8C8C}" presName="spaceRect" presStyleCnt="0"/>
      <dgm:spPr/>
    </dgm:pt>
    <dgm:pt modelId="{9EB73481-905B-4CD6-B0C3-1A11CDAF18E1}" type="pres">
      <dgm:prSet presAssocID="{5F167BDB-6E3A-4445-9D4B-E7B7083E8C8C}" presName="textRect" presStyleLbl="revTx" presStyleIdx="2" presStyleCnt="4">
        <dgm:presLayoutVars>
          <dgm:chMax val="1"/>
          <dgm:chPref val="1"/>
        </dgm:presLayoutVars>
      </dgm:prSet>
      <dgm:spPr/>
    </dgm:pt>
    <dgm:pt modelId="{FA52CF0C-55D4-46A9-B8AB-512953FDFE15}" type="pres">
      <dgm:prSet presAssocID="{12FD0BF3-7ECA-4723-BB70-76F9BF4F781C}" presName="sibTrans" presStyleCnt="0"/>
      <dgm:spPr/>
    </dgm:pt>
    <dgm:pt modelId="{7FA37DF1-9F8F-4A0E-8FE5-690453E4300D}" type="pres">
      <dgm:prSet presAssocID="{A86F6290-3B40-4543-A5C9-131BFCDA277E}" presName="compNode" presStyleCnt="0"/>
      <dgm:spPr/>
    </dgm:pt>
    <dgm:pt modelId="{EF7F1B9A-FBC5-455E-9228-E2ED00590728}" type="pres">
      <dgm:prSet presAssocID="{A86F6290-3B40-4543-A5C9-131BFCDA277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29265EDB-4A4E-495B-88E5-D4714BF274DE}" type="pres">
      <dgm:prSet presAssocID="{A86F6290-3B40-4543-A5C9-131BFCDA277E}" presName="spaceRect" presStyleCnt="0"/>
      <dgm:spPr/>
    </dgm:pt>
    <dgm:pt modelId="{8E348A7E-8BFE-4F7C-99C0-C9772EA37135}" type="pres">
      <dgm:prSet presAssocID="{A86F6290-3B40-4543-A5C9-131BFCDA277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E73206-07DF-44FF-AEF6-97C62274321E}" type="presOf" srcId="{5F167BDB-6E3A-4445-9D4B-E7B7083E8C8C}" destId="{9EB73481-905B-4CD6-B0C3-1A11CDAF18E1}" srcOrd="0" destOrd="0" presId="urn:microsoft.com/office/officeart/2018/2/layout/IconLabelList"/>
    <dgm:cxn modelId="{EE73E20E-6C67-462B-82E8-A1F749E605DD}" srcId="{4CBAAA87-43F7-455F-B387-44666FED3C46}" destId="{19F72C2A-FBBC-48B1-800C-CC66CBC9F13E}" srcOrd="0" destOrd="0" parTransId="{97A986F2-1C10-42E3-8D81-F0299C476091}" sibTransId="{B953E3D4-503E-403E-99F7-BF6521DB3D4A}"/>
    <dgm:cxn modelId="{E564111D-9C29-4CE7-83D9-0D81D0669F11}" type="presOf" srcId="{4CBAAA87-43F7-455F-B387-44666FED3C46}" destId="{B4D5DCD2-8EE4-4072-B041-C18A4F84C759}" srcOrd="0" destOrd="0" presId="urn:microsoft.com/office/officeart/2018/2/layout/IconLabelList"/>
    <dgm:cxn modelId="{349D603C-131D-4980-8331-52408E656AD0}" type="presOf" srcId="{19F72C2A-FBBC-48B1-800C-CC66CBC9F13E}" destId="{0BE8A450-D189-41D1-9036-F04968296859}" srcOrd="0" destOrd="0" presId="urn:microsoft.com/office/officeart/2018/2/layout/IconLabelList"/>
    <dgm:cxn modelId="{4779C74C-1A47-4D03-B2B1-F8D7A3F11918}" srcId="{4CBAAA87-43F7-455F-B387-44666FED3C46}" destId="{A86F6290-3B40-4543-A5C9-131BFCDA277E}" srcOrd="3" destOrd="0" parTransId="{2266E042-5DD9-4B54-94FA-F8181F06B116}" sibTransId="{908879FC-F169-424D-8250-0CAB33C49E12}"/>
    <dgm:cxn modelId="{ECCFBE50-B2C3-4E14-86DD-1FAE35C87466}" type="presOf" srcId="{1F92CA38-DEC8-4619-A1EF-EA0AC92BC829}" destId="{CA181470-4D0E-48CA-9561-41E1EBBF3DB2}" srcOrd="0" destOrd="0" presId="urn:microsoft.com/office/officeart/2018/2/layout/IconLabelList"/>
    <dgm:cxn modelId="{FAF5E489-9C5B-4013-ABA8-079402577373}" type="presOf" srcId="{A86F6290-3B40-4543-A5C9-131BFCDA277E}" destId="{8E348A7E-8BFE-4F7C-99C0-C9772EA37135}" srcOrd="0" destOrd="0" presId="urn:microsoft.com/office/officeart/2018/2/layout/IconLabelList"/>
    <dgm:cxn modelId="{9AAB208C-00FF-4F10-8BDC-376FB783A86B}" srcId="{4CBAAA87-43F7-455F-B387-44666FED3C46}" destId="{5F167BDB-6E3A-4445-9D4B-E7B7083E8C8C}" srcOrd="2" destOrd="0" parTransId="{31D8F309-3129-4A42-A24F-F4FD6C135EC5}" sibTransId="{12FD0BF3-7ECA-4723-BB70-76F9BF4F781C}"/>
    <dgm:cxn modelId="{2BB5BCAD-1175-49F1-A230-173C28A91C13}" srcId="{4CBAAA87-43F7-455F-B387-44666FED3C46}" destId="{1F92CA38-DEC8-4619-A1EF-EA0AC92BC829}" srcOrd="1" destOrd="0" parTransId="{902065BD-3932-43A1-9897-D247F142E1DF}" sibTransId="{CCFFAA87-03D9-449C-8FC4-458B817DDDED}"/>
    <dgm:cxn modelId="{BCC2210D-6DD9-41A0-B15B-64B2CE2D58FC}" type="presParOf" srcId="{B4D5DCD2-8EE4-4072-B041-C18A4F84C759}" destId="{F6E7BBE4-42A3-450E-A67B-11FD332E1005}" srcOrd="0" destOrd="0" presId="urn:microsoft.com/office/officeart/2018/2/layout/IconLabelList"/>
    <dgm:cxn modelId="{E1E189F0-9635-4E1B-B1BB-D6F0B1B01A57}" type="presParOf" srcId="{F6E7BBE4-42A3-450E-A67B-11FD332E1005}" destId="{FDB58F08-5493-41A9-9EC9-453038B4FC49}" srcOrd="0" destOrd="0" presId="urn:microsoft.com/office/officeart/2018/2/layout/IconLabelList"/>
    <dgm:cxn modelId="{A8ABC023-745E-4E2B-98C4-A21AC87041FC}" type="presParOf" srcId="{F6E7BBE4-42A3-450E-A67B-11FD332E1005}" destId="{234DC0A6-31AC-42F7-BE06-841470773ABE}" srcOrd="1" destOrd="0" presId="urn:microsoft.com/office/officeart/2018/2/layout/IconLabelList"/>
    <dgm:cxn modelId="{0E5BECDE-5247-4C2F-ABAA-4BF39A0595EF}" type="presParOf" srcId="{F6E7BBE4-42A3-450E-A67B-11FD332E1005}" destId="{0BE8A450-D189-41D1-9036-F04968296859}" srcOrd="2" destOrd="0" presId="urn:microsoft.com/office/officeart/2018/2/layout/IconLabelList"/>
    <dgm:cxn modelId="{5607C068-8DC3-464E-9AB2-7EB99F893763}" type="presParOf" srcId="{B4D5DCD2-8EE4-4072-B041-C18A4F84C759}" destId="{C9817536-25FE-45E3-903C-9793C5C93B62}" srcOrd="1" destOrd="0" presId="urn:microsoft.com/office/officeart/2018/2/layout/IconLabelList"/>
    <dgm:cxn modelId="{B51A00CD-4D95-41F3-802F-45544D68F1FC}" type="presParOf" srcId="{B4D5DCD2-8EE4-4072-B041-C18A4F84C759}" destId="{9A007C40-0438-4103-82D9-C7D8D41DE2FC}" srcOrd="2" destOrd="0" presId="urn:microsoft.com/office/officeart/2018/2/layout/IconLabelList"/>
    <dgm:cxn modelId="{DAB2A384-73CF-4A27-B634-1373A97B81B3}" type="presParOf" srcId="{9A007C40-0438-4103-82D9-C7D8D41DE2FC}" destId="{04263B80-24B7-489E-B55F-E86E369E24DF}" srcOrd="0" destOrd="0" presId="urn:microsoft.com/office/officeart/2018/2/layout/IconLabelList"/>
    <dgm:cxn modelId="{FF4A7801-F741-4C6F-A9EF-024980834710}" type="presParOf" srcId="{9A007C40-0438-4103-82D9-C7D8D41DE2FC}" destId="{D2FBAEB3-4DF1-4624-95AF-9CD01E0A0939}" srcOrd="1" destOrd="0" presId="urn:microsoft.com/office/officeart/2018/2/layout/IconLabelList"/>
    <dgm:cxn modelId="{8BF24E3B-92AB-4842-B30C-AF27B786C261}" type="presParOf" srcId="{9A007C40-0438-4103-82D9-C7D8D41DE2FC}" destId="{CA181470-4D0E-48CA-9561-41E1EBBF3DB2}" srcOrd="2" destOrd="0" presId="urn:microsoft.com/office/officeart/2018/2/layout/IconLabelList"/>
    <dgm:cxn modelId="{E475AED6-73E6-4912-BBE4-02B9056A6E0E}" type="presParOf" srcId="{B4D5DCD2-8EE4-4072-B041-C18A4F84C759}" destId="{DC02F629-84D5-45B7-9885-ED43076153F7}" srcOrd="3" destOrd="0" presId="urn:microsoft.com/office/officeart/2018/2/layout/IconLabelList"/>
    <dgm:cxn modelId="{8B4A860C-ED5D-4BC3-9521-131241CC4834}" type="presParOf" srcId="{B4D5DCD2-8EE4-4072-B041-C18A4F84C759}" destId="{52DA422F-BD03-4916-A14F-1C71F13E8A01}" srcOrd="4" destOrd="0" presId="urn:microsoft.com/office/officeart/2018/2/layout/IconLabelList"/>
    <dgm:cxn modelId="{97FDD462-7FA5-4FD2-9391-B93C347D66E0}" type="presParOf" srcId="{52DA422F-BD03-4916-A14F-1C71F13E8A01}" destId="{24FD44AD-E97E-4948-9AD7-677972F5C714}" srcOrd="0" destOrd="0" presId="urn:microsoft.com/office/officeart/2018/2/layout/IconLabelList"/>
    <dgm:cxn modelId="{6C53A8AD-869D-45C9-A41D-41E30A0A51CF}" type="presParOf" srcId="{52DA422F-BD03-4916-A14F-1C71F13E8A01}" destId="{CFD91BF7-34EB-40FA-8E72-974B197120B4}" srcOrd="1" destOrd="0" presId="urn:microsoft.com/office/officeart/2018/2/layout/IconLabelList"/>
    <dgm:cxn modelId="{D7CABE38-77F2-4DD8-996A-635B41F6F2B6}" type="presParOf" srcId="{52DA422F-BD03-4916-A14F-1C71F13E8A01}" destId="{9EB73481-905B-4CD6-B0C3-1A11CDAF18E1}" srcOrd="2" destOrd="0" presId="urn:microsoft.com/office/officeart/2018/2/layout/IconLabelList"/>
    <dgm:cxn modelId="{DB4ADBED-C287-44E5-8D6C-FA7A2DE4256E}" type="presParOf" srcId="{B4D5DCD2-8EE4-4072-B041-C18A4F84C759}" destId="{FA52CF0C-55D4-46A9-B8AB-512953FDFE15}" srcOrd="5" destOrd="0" presId="urn:microsoft.com/office/officeart/2018/2/layout/IconLabelList"/>
    <dgm:cxn modelId="{A4C771CC-E393-44B5-8106-0873AABF5E55}" type="presParOf" srcId="{B4D5DCD2-8EE4-4072-B041-C18A4F84C759}" destId="{7FA37DF1-9F8F-4A0E-8FE5-690453E4300D}" srcOrd="6" destOrd="0" presId="urn:microsoft.com/office/officeart/2018/2/layout/IconLabelList"/>
    <dgm:cxn modelId="{B09E9171-29FB-4B3B-B34B-77C546BB899B}" type="presParOf" srcId="{7FA37DF1-9F8F-4A0E-8FE5-690453E4300D}" destId="{EF7F1B9A-FBC5-455E-9228-E2ED00590728}" srcOrd="0" destOrd="0" presId="urn:microsoft.com/office/officeart/2018/2/layout/IconLabelList"/>
    <dgm:cxn modelId="{027325DF-812D-4675-AC15-A01F58AE9EA2}" type="presParOf" srcId="{7FA37DF1-9F8F-4A0E-8FE5-690453E4300D}" destId="{29265EDB-4A4E-495B-88E5-D4714BF274DE}" srcOrd="1" destOrd="0" presId="urn:microsoft.com/office/officeart/2018/2/layout/IconLabelList"/>
    <dgm:cxn modelId="{03374BAB-F57B-4677-BFA1-AF4D976F65EA}" type="presParOf" srcId="{7FA37DF1-9F8F-4A0E-8FE5-690453E4300D}" destId="{8E348A7E-8BFE-4F7C-99C0-C9772EA371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58F08-5493-41A9-9EC9-453038B4FC49}">
      <dsp:nvSpPr>
        <dsp:cNvPr id="0" name=""/>
        <dsp:cNvSpPr/>
      </dsp:nvSpPr>
      <dsp:spPr>
        <a:xfrm>
          <a:off x="751704" y="687163"/>
          <a:ext cx="923421" cy="923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8A450-D189-41D1-9036-F04968296859}">
      <dsp:nvSpPr>
        <dsp:cNvPr id="0" name=""/>
        <dsp:cNvSpPr/>
      </dsp:nvSpPr>
      <dsp:spPr>
        <a:xfrm>
          <a:off x="187391" y="1972101"/>
          <a:ext cx="2052046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Limpieza de Datos</a:t>
          </a:r>
          <a:endParaRPr lang="en-US" sz="2400" kern="1200"/>
        </a:p>
      </dsp:txBody>
      <dsp:txXfrm>
        <a:off x="187391" y="1972101"/>
        <a:ext cx="2052046" cy="1123593"/>
      </dsp:txXfrm>
    </dsp:sp>
    <dsp:sp modelId="{04263B80-24B7-489E-B55F-E86E369E24DF}">
      <dsp:nvSpPr>
        <dsp:cNvPr id="0" name=""/>
        <dsp:cNvSpPr/>
      </dsp:nvSpPr>
      <dsp:spPr>
        <a:xfrm>
          <a:off x="3265461" y="687163"/>
          <a:ext cx="923421" cy="923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81470-4D0E-48CA-9561-41E1EBBF3DB2}">
      <dsp:nvSpPr>
        <dsp:cNvPr id="0" name=""/>
        <dsp:cNvSpPr/>
      </dsp:nvSpPr>
      <dsp:spPr>
        <a:xfrm>
          <a:off x="2598546" y="1972101"/>
          <a:ext cx="2257251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Conexión entre datos operativos y comerciales</a:t>
          </a:r>
          <a:endParaRPr lang="en-US" sz="2400" kern="1200"/>
        </a:p>
      </dsp:txBody>
      <dsp:txXfrm>
        <a:off x="2598546" y="1972101"/>
        <a:ext cx="2257251" cy="1123593"/>
      </dsp:txXfrm>
    </dsp:sp>
    <dsp:sp modelId="{24FD44AD-E97E-4948-9AD7-677972F5C714}">
      <dsp:nvSpPr>
        <dsp:cNvPr id="0" name=""/>
        <dsp:cNvSpPr/>
      </dsp:nvSpPr>
      <dsp:spPr>
        <a:xfrm>
          <a:off x="5779218" y="687163"/>
          <a:ext cx="923421" cy="923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73481-905B-4CD6-B0C3-1A11CDAF18E1}">
      <dsp:nvSpPr>
        <dsp:cNvPr id="0" name=""/>
        <dsp:cNvSpPr/>
      </dsp:nvSpPr>
      <dsp:spPr>
        <a:xfrm>
          <a:off x="5214905" y="1972101"/>
          <a:ext cx="2052046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Despliegue de la aplicación</a:t>
          </a:r>
          <a:endParaRPr lang="en-US" sz="2400" kern="1200"/>
        </a:p>
      </dsp:txBody>
      <dsp:txXfrm>
        <a:off x="5214905" y="1972101"/>
        <a:ext cx="2052046" cy="1123593"/>
      </dsp:txXfrm>
    </dsp:sp>
    <dsp:sp modelId="{EF7F1B9A-FBC5-455E-9228-E2ED00590728}">
      <dsp:nvSpPr>
        <dsp:cNvPr id="0" name=""/>
        <dsp:cNvSpPr/>
      </dsp:nvSpPr>
      <dsp:spPr>
        <a:xfrm>
          <a:off x="8190373" y="687163"/>
          <a:ext cx="923421" cy="923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48A7E-8BFE-4F7C-99C0-C9772EA37135}">
      <dsp:nvSpPr>
        <dsp:cNvPr id="0" name=""/>
        <dsp:cNvSpPr/>
      </dsp:nvSpPr>
      <dsp:spPr>
        <a:xfrm>
          <a:off x="7626060" y="1972101"/>
          <a:ext cx="2052046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Medición del impacto del modelo</a:t>
          </a:r>
          <a:endParaRPr lang="en-US" sz="2400" kern="1200"/>
        </a:p>
      </dsp:txBody>
      <dsp:txXfrm>
        <a:off x="7626060" y="1972101"/>
        <a:ext cx="2052046" cy="1123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6652782-CF53-49C7-B3EC-4F576F4E95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34139A-8032-49F8-ACA9-25A360179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BDB3E-9773-4CD4-AA2B-3D4A6B024D6C}" type="datetimeFigureOut">
              <a:rPr lang="es-ES" smtClean="0"/>
              <a:t>02/12/2023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FC2B26-2A92-45EA-A147-3523DD0960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A435B3-C33C-4D73-9EAB-8F84C7B85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0D6FB-9992-4CA8-AB5C-995F79E190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1248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797F6-1CCD-40B9-8E56-A571822642AA}" type="datetimeFigureOut">
              <a:rPr lang="es-ES" noProof="0" smtClean="0"/>
              <a:t>02/12/2023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8473-90E0-4B45-98EA-A3F0786B456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18975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8473-90E0-4B45-98EA-A3F0786B456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714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Promedio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ventas</a:t>
            </a:r>
            <a:r>
              <a:rPr lang="en-US">
                <a:ea typeface="Calibri"/>
                <a:cs typeface="Calibri"/>
              </a:rPr>
              <a:t> (</a:t>
            </a:r>
            <a:r>
              <a:rPr lang="en-US" err="1">
                <a:ea typeface="Calibri"/>
                <a:cs typeface="Calibri"/>
              </a:rPr>
              <a:t>valores</a:t>
            </a:r>
            <a:r>
              <a:rPr lang="en-US">
                <a:ea typeface="Calibri"/>
                <a:cs typeface="Calibri"/>
              </a:rPr>
              <a:t>)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8473-90E0-4B45-98EA-A3F0786B4560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2537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s-ES">
                <a:ea typeface="Calibri"/>
                <a:cs typeface="Calibri" panose="020F0502020204030204"/>
              </a:rPr>
              <a:t>Limpieza de Datos</a:t>
            </a:r>
          </a:p>
          <a:p>
            <a:pPr marL="749300" lvl="1" indent="-457200">
              <a:buFont typeface="Courier New" panose="020F0502020204030204" pitchFamily="34" charset="0"/>
              <a:buChar char="o"/>
            </a:pPr>
            <a:r>
              <a:rPr lang="es-ES">
                <a:ea typeface="Calibri"/>
                <a:cs typeface="Calibri" panose="020F0502020204030204"/>
              </a:rPr>
              <a:t>(Hablar: Complicado trabajar con el cliente), solo un muelle (internacional)</a:t>
            </a:r>
          </a:p>
          <a:p>
            <a:pPr marL="457200" indent="-457200">
              <a:buAutoNum type="arabicPeriod"/>
            </a:pPr>
            <a:r>
              <a:rPr lang="es-ES">
                <a:ea typeface="Calibri"/>
                <a:cs typeface="Calibri" panose="020F0502020204030204"/>
              </a:rPr>
              <a:t>Conexión entre datos operativos y comerciales</a:t>
            </a:r>
          </a:p>
          <a:p>
            <a:pPr marL="749300" lvl="1" indent="-457200">
              <a:buFont typeface="Courier New" panose="020F0502020204030204" pitchFamily="34" charset="0"/>
              <a:buChar char="o"/>
            </a:pPr>
            <a:r>
              <a:rPr lang="es-ES">
                <a:ea typeface="Calibri"/>
                <a:cs typeface="Calibri" panose="020F0502020204030204"/>
              </a:rPr>
              <a:t>2 Marcas con datos faltantes</a:t>
            </a:r>
          </a:p>
          <a:p>
            <a:pPr marL="457200" indent="-457200">
              <a:buAutoNum type="arabicPeriod"/>
            </a:pPr>
            <a:r>
              <a:rPr lang="es-ES">
                <a:ea typeface="Calibri"/>
                <a:cs typeface="Calibri" panose="020F0502020204030204"/>
              </a:rPr>
              <a:t>Despliegue de la aplicación</a:t>
            </a:r>
          </a:p>
          <a:p>
            <a:pPr marL="749300" lvl="1" indent="-457200">
              <a:buFont typeface="Courier New"/>
              <a:buChar char="o"/>
            </a:pPr>
            <a:r>
              <a:rPr lang="es-ES">
                <a:ea typeface="Calibri"/>
                <a:cs typeface="Calibri" panose="020F0502020204030204"/>
              </a:rPr>
              <a:t>Falta de recursos </a:t>
            </a:r>
          </a:p>
          <a:p>
            <a:pPr marL="457200" indent="-457200">
              <a:buAutoNum type="arabicPeriod"/>
            </a:pPr>
            <a:r>
              <a:rPr lang="es-ES">
                <a:ea typeface="Calibri"/>
                <a:cs typeface="Calibri" panose="020F0502020204030204"/>
              </a:rPr>
              <a:t>Medición del impacto del modelo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8473-90E0-4B45-98EA-A3F0786B4560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3636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1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9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59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9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0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0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0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58D1FE1C-58C5-8237-329B-C2949C37DA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0337396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95" imgH="396" progId="TCLayout.ActiveDocument.1">
                  <p:embed/>
                </p:oleObj>
              </mc:Choice>
              <mc:Fallback>
                <p:oleObj name="think-cell Slide" r:id="rId14" imgW="395" imgH="396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8D1FE1C-58C5-8237-329B-C2949C37DA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IY4jQ_enb5I?feature=oembed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1E779-D227-90AE-B928-E4A25124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¿Por qué esta solución?</a:t>
            </a:r>
          </a:p>
        </p:txBody>
      </p:sp>
      <p:sp>
        <p:nvSpPr>
          <p:cNvPr id="642" name="CuadroTexto 641">
            <a:extLst>
              <a:ext uri="{FF2B5EF4-FFF2-40B4-BE49-F238E27FC236}">
                <a16:creationId xmlns:a16="http://schemas.microsoft.com/office/drawing/2014/main" id="{24FD667F-8CE4-983C-8BEE-ED46C5F04F28}"/>
              </a:ext>
            </a:extLst>
          </p:cNvPr>
          <p:cNvSpPr txBox="1"/>
          <p:nvPr/>
        </p:nvSpPr>
        <p:spPr>
          <a:xfrm>
            <a:off x="1243989" y="2061071"/>
            <a:ext cx="97040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cs typeface="Calibri"/>
              </a:rPr>
              <a:t>Problema: </a:t>
            </a:r>
            <a:r>
              <a:rPr lang="es-ES" sz="2400">
                <a:cs typeface="Calibri"/>
              </a:rPr>
              <a:t>“No sabemos cómo decisiones operativas impactan mis ventas”</a:t>
            </a:r>
            <a:endParaRPr lang="es-ES" sz="24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C888AB-61B2-E368-9EA2-4084E65C6238}"/>
              </a:ext>
            </a:extLst>
          </p:cNvPr>
          <p:cNvGrpSpPr/>
          <p:nvPr/>
        </p:nvGrpSpPr>
        <p:grpSpPr>
          <a:xfrm>
            <a:off x="1243989" y="3278319"/>
            <a:ext cx="9704023" cy="2554998"/>
            <a:chOff x="1347823" y="3121458"/>
            <a:chExt cx="9704023" cy="2111568"/>
          </a:xfrm>
        </p:grpSpPr>
        <p:sp>
          <p:nvSpPr>
            <p:cNvPr id="637" name="Rectángulo 636">
              <a:extLst>
                <a:ext uri="{FF2B5EF4-FFF2-40B4-BE49-F238E27FC236}">
                  <a16:creationId xmlns:a16="http://schemas.microsoft.com/office/drawing/2014/main" id="{30AF34D6-6C45-A72E-F3DA-315FD12A1987}"/>
                </a:ext>
              </a:extLst>
            </p:cNvPr>
            <p:cNvSpPr/>
            <p:nvPr/>
          </p:nvSpPr>
          <p:spPr>
            <a:xfrm>
              <a:off x="4541993" y="3121458"/>
              <a:ext cx="3315681" cy="8538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rtl="0"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b="1">
                  <a:solidFill>
                    <a:srgbClr val="050505"/>
                  </a:solidFill>
                  <a:ea typeface="Segoe UI Historic"/>
                  <a:cs typeface="Segoe UI Historic"/>
                </a:rPr>
                <a:t>Predicciones</a:t>
              </a:r>
              <a:endParaRPr lang="es-ES" sz="3200" b="1"/>
            </a:p>
            <a:p>
              <a:pPr algn="ctr"/>
              <a:r>
                <a:rPr lang="es-ES">
                  <a:solidFill>
                    <a:srgbClr val="050505"/>
                  </a:solidFill>
                  <a:ea typeface="Segoe UI Historic"/>
                  <a:cs typeface="Segoe UI Historic"/>
                </a:rPr>
                <a:t>¿Cuánto venderé?</a:t>
              </a:r>
            </a:p>
          </p:txBody>
        </p:sp>
        <p:sp>
          <p:nvSpPr>
            <p:cNvPr id="638" name="Rectángulo 637">
              <a:extLst>
                <a:ext uri="{FF2B5EF4-FFF2-40B4-BE49-F238E27FC236}">
                  <a16:creationId xmlns:a16="http://schemas.microsoft.com/office/drawing/2014/main" id="{4CCE8E2F-C3DC-5FD9-914C-ED67AD4A87C8}"/>
                </a:ext>
              </a:extLst>
            </p:cNvPr>
            <p:cNvSpPr/>
            <p:nvPr/>
          </p:nvSpPr>
          <p:spPr>
            <a:xfrm>
              <a:off x="4541995" y="4379218"/>
              <a:ext cx="3315681" cy="8538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 rtl="0"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b="1">
                  <a:solidFill>
                    <a:srgbClr val="050505"/>
                  </a:solidFill>
                  <a:ea typeface="Segoe UI Historic"/>
                  <a:cs typeface="Segoe UI Historic"/>
                </a:rPr>
                <a:t>Relaciones entre variables</a:t>
              </a:r>
            </a:p>
            <a:p>
              <a:pPr algn="ctr"/>
              <a:r>
                <a:rPr lang="es-ES">
                  <a:solidFill>
                    <a:srgbClr val="050505"/>
                  </a:solidFill>
                  <a:ea typeface="Segoe UI Historic"/>
                  <a:cs typeface="Segoe UI Historic"/>
                </a:rPr>
                <a:t>¿A qué hora debería programar el vuelo para vender más? </a:t>
              </a:r>
            </a:p>
          </p:txBody>
        </p:sp>
        <p:sp>
          <p:nvSpPr>
            <p:cNvPr id="639" name="Rectángulo 638">
              <a:extLst>
                <a:ext uri="{FF2B5EF4-FFF2-40B4-BE49-F238E27FC236}">
                  <a16:creationId xmlns:a16="http://schemas.microsoft.com/office/drawing/2014/main" id="{768627AF-901B-5059-C0BF-D33BE088F5CF}"/>
                </a:ext>
              </a:extLst>
            </p:cNvPr>
            <p:cNvSpPr/>
            <p:nvPr/>
          </p:nvSpPr>
          <p:spPr>
            <a:xfrm>
              <a:off x="8871732" y="3750338"/>
              <a:ext cx="2180114" cy="8538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 rtl="0"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b="1">
                  <a:solidFill>
                    <a:srgbClr val="050505"/>
                  </a:solidFill>
                  <a:ea typeface="Segoe UI Historic"/>
                  <a:cs typeface="Segoe UI Historic"/>
                </a:rPr>
                <a:t>Toma de Decisiones Basadas en Datos</a:t>
              </a:r>
              <a:endParaRPr lang="es-ES" sz="3200" b="1"/>
            </a:p>
          </p:txBody>
        </p:sp>
        <p:sp>
          <p:nvSpPr>
            <p:cNvPr id="640" name="Flecha: a la derecha 639">
              <a:extLst>
                <a:ext uri="{FF2B5EF4-FFF2-40B4-BE49-F238E27FC236}">
                  <a16:creationId xmlns:a16="http://schemas.microsoft.com/office/drawing/2014/main" id="{465DA1D8-EF4A-78AB-68F2-328880179C3A}"/>
                </a:ext>
              </a:extLst>
            </p:cNvPr>
            <p:cNvSpPr/>
            <p:nvPr/>
          </p:nvSpPr>
          <p:spPr>
            <a:xfrm>
              <a:off x="8007280" y="4002809"/>
              <a:ext cx="714843" cy="348867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rtl="0"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3200"/>
            </a:p>
          </p:txBody>
        </p:sp>
        <p:sp>
          <p:nvSpPr>
            <p:cNvPr id="3" name="Rectángulo 638">
              <a:extLst>
                <a:ext uri="{FF2B5EF4-FFF2-40B4-BE49-F238E27FC236}">
                  <a16:creationId xmlns:a16="http://schemas.microsoft.com/office/drawing/2014/main" id="{BEF451FF-4D10-744A-E3DE-2E3D0597516D}"/>
                </a:ext>
              </a:extLst>
            </p:cNvPr>
            <p:cNvSpPr/>
            <p:nvPr/>
          </p:nvSpPr>
          <p:spPr>
            <a:xfrm>
              <a:off x="1347823" y="3750338"/>
              <a:ext cx="2180115" cy="8538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 rtl="0"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>
                  <a:solidFill>
                    <a:srgbClr val="050505"/>
                  </a:solidFill>
                  <a:ea typeface="Segoe UI Historic"/>
                  <a:cs typeface="Segoe UI Historic"/>
                </a:rPr>
                <a:t>Modelo</a:t>
              </a:r>
              <a:endParaRPr lang="es-ES" sz="3200"/>
            </a:p>
          </p:txBody>
        </p:sp>
        <p:sp>
          <p:nvSpPr>
            <p:cNvPr id="5" name="Flecha: a la derecha 639">
              <a:extLst>
                <a:ext uri="{FF2B5EF4-FFF2-40B4-BE49-F238E27FC236}">
                  <a16:creationId xmlns:a16="http://schemas.microsoft.com/office/drawing/2014/main" id="{2A6C1516-4E20-3ED9-371C-881C201FCB51}"/>
                </a:ext>
              </a:extLst>
            </p:cNvPr>
            <p:cNvSpPr/>
            <p:nvPr/>
          </p:nvSpPr>
          <p:spPr>
            <a:xfrm>
              <a:off x="3677544" y="4002809"/>
              <a:ext cx="714843" cy="348867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rtl="0"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3200"/>
            </a:p>
          </p:txBody>
        </p:sp>
      </p:grpSp>
      <p:sp>
        <p:nvSpPr>
          <p:cNvPr id="7" name="CuadroTexto 641">
            <a:extLst>
              <a:ext uri="{FF2B5EF4-FFF2-40B4-BE49-F238E27FC236}">
                <a16:creationId xmlns:a16="http://schemas.microsoft.com/office/drawing/2014/main" id="{40A1CA7A-18FC-B47D-20FD-F3A929764CB1}"/>
              </a:ext>
            </a:extLst>
          </p:cNvPr>
          <p:cNvSpPr txBox="1"/>
          <p:nvPr/>
        </p:nvSpPr>
        <p:spPr>
          <a:xfrm>
            <a:off x="1243989" y="2802803"/>
            <a:ext cx="97040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cs typeface="Calibri"/>
              </a:rPr>
              <a:t>Solución:</a:t>
            </a:r>
            <a:endParaRPr lang="es-ES" sz="2400" b="1"/>
          </a:p>
        </p:txBody>
      </p:sp>
    </p:spTree>
    <p:extLst>
      <p:ext uri="{BB962C8B-B14F-4D97-AF65-F5344CB8AC3E}">
        <p14:creationId xmlns:p14="http://schemas.microsoft.com/office/powerpoint/2010/main" val="277752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17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9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E3A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914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Elementos multimedia en línea 4" title="App">
            <a:hlinkClick r:id="" action="ppaction://media"/>
            <a:extLst>
              <a:ext uri="{FF2B5EF4-FFF2-40B4-BE49-F238E27FC236}">
                <a16:creationId xmlns:a16="http://schemas.microsoft.com/office/drawing/2014/main" id="{A2A9635B-E2A3-9335-B700-7E4B1DF0AB2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41425" y="685800"/>
            <a:ext cx="971073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40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1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Rectangle 53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5" name="Straight Connector 55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7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1B466E-23E5-41B9-E52C-D01FF08E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Arquitectura de Solución</a:t>
            </a:r>
          </a:p>
        </p:txBody>
      </p:sp>
      <p:pic>
        <p:nvPicPr>
          <p:cNvPr id="3" name="Marcador de contenido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1F8BDD7-E4B9-5DA5-6093-ABF3CB24D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" r="2063" b="-169"/>
          <a:stretch/>
        </p:blipFill>
        <p:spPr>
          <a:xfrm>
            <a:off x="699226" y="357859"/>
            <a:ext cx="6922874" cy="5731489"/>
          </a:xfrm>
          <a:prstGeom prst="rect">
            <a:avLst/>
          </a:prstGeom>
        </p:spPr>
      </p:pic>
      <p:cxnSp>
        <p:nvCxnSpPr>
          <p:cNvPr id="59" name="Straight Connector 59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1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168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6B8738D-6184-4200-93C8-A38B49E39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065D6C-2477-9438-FF10-0F3F8E1E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5437363" cy="10668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Resultados</a:t>
            </a:r>
            <a:endParaRPr lang="en-US" sz="5400" err="1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14" name="Imagen 13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FAE543C2-67D1-3F6B-D6A2-043FAAEC1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7" y="780075"/>
            <a:ext cx="5131653" cy="33227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B73017D-B127-4D47-BB33-0DA52359F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 descr="Gráfico, Gráfico de barras, Gráfico en cascada&#10;&#10;Descripción generada automáticamente">
            <a:extLst>
              <a:ext uri="{FF2B5EF4-FFF2-40B4-BE49-F238E27FC236}">
                <a16:creationId xmlns:a16="http://schemas.microsoft.com/office/drawing/2014/main" id="{6DD8A769-22EF-3429-E560-ED0A6D45C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891" y="758846"/>
            <a:ext cx="5118182" cy="336520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B7B8EB-0638-43BD-9A64-62F95F505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1AD70F9-2AA8-40AD-81F2-0D7BC881C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438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95E83E-3C35-4C05-B1FC-CBF86CCB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4D122C3-D4A3-F81A-6F4B-9DCB218E64A5}"/>
              </a:ext>
            </a:extLst>
          </p:cNvPr>
          <p:cNvSpPr txBox="1"/>
          <p:nvPr/>
        </p:nvSpPr>
        <p:spPr>
          <a:xfrm>
            <a:off x="1006678" y="221854"/>
            <a:ext cx="4645403" cy="3775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MAE en entrenamiento y prueba</a:t>
            </a:r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AAA94B8-AEF9-5F7A-06A0-4FE3BE754417}"/>
              </a:ext>
            </a:extLst>
          </p:cNvPr>
          <p:cNvSpPr txBox="1"/>
          <p:nvPr/>
        </p:nvSpPr>
        <p:spPr>
          <a:xfrm>
            <a:off x="6781099" y="221853"/>
            <a:ext cx="4645403" cy="3775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R2 en entrenamiento y prueba</a:t>
            </a:r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555E409-A75C-95C8-737B-D84409BFEA5F}"/>
              </a:ext>
            </a:extLst>
          </p:cNvPr>
          <p:cNvSpPr/>
          <p:nvPr/>
        </p:nvSpPr>
        <p:spPr>
          <a:xfrm>
            <a:off x="4477624" y="2946633"/>
            <a:ext cx="1300293" cy="1090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BDA53B-EE6A-59CA-8AD5-50179CFF1C03}"/>
              </a:ext>
            </a:extLst>
          </p:cNvPr>
          <p:cNvSpPr/>
          <p:nvPr/>
        </p:nvSpPr>
        <p:spPr>
          <a:xfrm>
            <a:off x="10196119" y="975220"/>
            <a:ext cx="1300293" cy="3124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471F07-17CF-EDEB-A177-C7DCA0E42E95}"/>
              </a:ext>
            </a:extLst>
          </p:cNvPr>
          <p:cNvSpPr txBox="1"/>
          <p:nvPr/>
        </p:nvSpPr>
        <p:spPr>
          <a:xfrm>
            <a:off x="4420518" y="2474204"/>
            <a:ext cx="135874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b="1">
                <a:cs typeface="Calibri"/>
              </a:rPr>
              <a:t>4X</a:t>
            </a:r>
            <a:r>
              <a:rPr lang="es-ES" sz="1600">
                <a:cs typeface="Calibri"/>
              </a:rPr>
              <a:t> menos</a:t>
            </a:r>
          </a:p>
          <a:p>
            <a:pPr algn="ctr"/>
            <a:r>
              <a:rPr lang="es-ES" sz="1000">
                <a:cs typeface="Calibri"/>
              </a:rPr>
              <a:t>Vs </a:t>
            </a:r>
            <a:r>
              <a:rPr lang="es-ES" sz="1000" err="1">
                <a:cs typeface="Calibri"/>
              </a:rPr>
              <a:t>Baseline</a:t>
            </a:r>
            <a:endParaRPr lang="es-ES" sz="1600" err="1"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06CFF9-B769-A63E-3037-2A7DC4CFAB4E}"/>
              </a:ext>
            </a:extLst>
          </p:cNvPr>
          <p:cNvSpPr txBox="1"/>
          <p:nvPr/>
        </p:nvSpPr>
        <p:spPr>
          <a:xfrm>
            <a:off x="10149288" y="518709"/>
            <a:ext cx="135874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b="1">
                <a:cs typeface="Calibri"/>
              </a:rPr>
              <a:t>5X </a:t>
            </a:r>
            <a:r>
              <a:rPr lang="es-ES" sz="1600">
                <a:cs typeface="Calibri"/>
              </a:rPr>
              <a:t>más</a:t>
            </a:r>
          </a:p>
          <a:p>
            <a:pPr algn="ctr"/>
            <a:r>
              <a:rPr lang="es-ES" sz="1000">
                <a:cs typeface="Calibri"/>
              </a:rPr>
              <a:t>Vs </a:t>
            </a:r>
            <a:r>
              <a:rPr lang="es-ES" sz="1000" err="1">
                <a:cs typeface="Calibri"/>
              </a:rPr>
              <a:t>Baseline</a:t>
            </a:r>
            <a:endParaRPr lang="es-ES" sz="1600" err="1"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2BDEC40-6473-4CEF-067F-373450C3FBE0}"/>
              </a:ext>
            </a:extLst>
          </p:cNvPr>
          <p:cNvSpPr txBox="1"/>
          <p:nvPr/>
        </p:nvSpPr>
        <p:spPr>
          <a:xfrm>
            <a:off x="6715699" y="4943819"/>
            <a:ext cx="26073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b="1">
                <a:cs typeface="Calibri"/>
              </a:rPr>
              <a:t>Promedio Venta:</a:t>
            </a:r>
          </a:p>
          <a:p>
            <a:pPr algn="ctr"/>
            <a:r>
              <a:rPr lang="es-ES" sz="1600">
                <a:cs typeface="Calibri"/>
              </a:rPr>
              <a:t>408M/hora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DCEA1E-5662-516C-66F2-FBD3F2912C68}"/>
              </a:ext>
            </a:extLst>
          </p:cNvPr>
          <p:cNvSpPr txBox="1"/>
          <p:nvPr/>
        </p:nvSpPr>
        <p:spPr>
          <a:xfrm>
            <a:off x="9524999" y="4943818"/>
            <a:ext cx="26073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b="1">
                <a:cs typeface="Calibri"/>
              </a:rPr>
              <a:t>R2 </a:t>
            </a:r>
            <a:r>
              <a:rPr lang="es-ES" sz="1600" b="1" err="1">
                <a:cs typeface="Calibri"/>
              </a:rPr>
              <a:t>Baseline</a:t>
            </a:r>
            <a:r>
              <a:rPr lang="es-ES" sz="1600" b="1">
                <a:cs typeface="Calibri"/>
              </a:rPr>
              <a:t>:</a:t>
            </a:r>
          </a:p>
          <a:p>
            <a:pPr algn="ctr"/>
            <a:r>
              <a:rPr lang="es-ES" sz="1600">
                <a:cs typeface="Calibri"/>
              </a:rPr>
              <a:t>0.16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66F8387-C66D-1EC9-8EFF-AE1FEC2F61DA}"/>
              </a:ext>
            </a:extLst>
          </p:cNvPr>
          <p:cNvSpPr txBox="1"/>
          <p:nvPr/>
        </p:nvSpPr>
        <p:spPr>
          <a:xfrm>
            <a:off x="8239698" y="4943817"/>
            <a:ext cx="26073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b="1">
                <a:cs typeface="Calibri"/>
              </a:rPr>
              <a:t>MAE </a:t>
            </a:r>
            <a:r>
              <a:rPr lang="es-ES" sz="1600" b="1" err="1">
                <a:cs typeface="Calibri"/>
              </a:rPr>
              <a:t>Baseline</a:t>
            </a:r>
            <a:r>
              <a:rPr lang="es-ES" sz="1600" b="1">
                <a:cs typeface="Calibri"/>
              </a:rPr>
              <a:t>:</a:t>
            </a:r>
          </a:p>
          <a:p>
            <a:pPr algn="ctr"/>
            <a:r>
              <a:rPr lang="es-ES" sz="1600">
                <a:cs typeface="Calibri"/>
              </a:rPr>
              <a:t>188M</a:t>
            </a:r>
          </a:p>
        </p:txBody>
      </p:sp>
    </p:spTree>
    <p:extLst>
      <p:ext uri="{BB962C8B-B14F-4D97-AF65-F5344CB8AC3E}">
        <p14:creationId xmlns:p14="http://schemas.microsoft.com/office/powerpoint/2010/main" val="11546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1C112-B2DE-0DB0-457A-3546D845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Retos</a:t>
            </a:r>
            <a:endParaRPr lang="es-E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3FB43B9-3B20-1C67-1708-56CC37C70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002244"/>
              </p:ext>
            </p:extLst>
          </p:nvPr>
        </p:nvGraphicFramePr>
        <p:xfrm>
          <a:off x="1163251" y="1853853"/>
          <a:ext cx="9865499" cy="3782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588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403079F5-EBF8-1F9C-90D1-CE4321E36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77614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03079F5-EBF8-1F9C-90D1-CE4321E36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81C3BA4-DFD3-11FB-9CAC-12635524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s-ES">
                <a:cs typeface="Calibri Light"/>
              </a:rPr>
              <a:t>Conclusiones</a:t>
            </a:r>
            <a:endParaRPr lang="es-E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134FF4-FAE7-1C61-24AA-670B07BA852E}"/>
              </a:ext>
            </a:extLst>
          </p:cNvPr>
          <p:cNvGrpSpPr/>
          <p:nvPr/>
        </p:nvGrpSpPr>
        <p:grpSpPr>
          <a:xfrm>
            <a:off x="1532876" y="3363472"/>
            <a:ext cx="5030008" cy="707886"/>
            <a:chOff x="1478071" y="2191454"/>
            <a:chExt cx="503000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7C44C8-36B0-D4FC-E584-FB4A332A4AF1}"/>
                </a:ext>
              </a:extLst>
            </p:cNvPr>
            <p:cNvSpPr txBox="1"/>
            <p:nvPr/>
          </p:nvSpPr>
          <p:spPr>
            <a:xfrm>
              <a:off x="1478071" y="2191454"/>
              <a:ext cx="12875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>
                  <a:solidFill>
                    <a:schemeClr val="tx2"/>
                  </a:solidFill>
                  <a:latin typeface="Georgia" panose="02040502050405020303" pitchFamily="18" charset="0"/>
                </a:rPr>
                <a:t>93%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E5F6DA-61E9-CC4A-A811-2123AA232905}"/>
                </a:ext>
              </a:extLst>
            </p:cNvPr>
            <p:cNvSpPr txBox="1"/>
            <p:nvPr/>
          </p:nvSpPr>
          <p:spPr>
            <a:xfrm>
              <a:off x="2882956" y="2222232"/>
              <a:ext cx="3625123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s-CO" sz="2000"/>
                <a:t>De la variación de los datos es explicado por el modelo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41BFC8-B657-E093-CD2F-E50EE5CBF148}"/>
              </a:ext>
            </a:extLst>
          </p:cNvPr>
          <p:cNvGrpSpPr/>
          <p:nvPr/>
        </p:nvGrpSpPr>
        <p:grpSpPr>
          <a:xfrm>
            <a:off x="1215784" y="4611151"/>
            <a:ext cx="5347100" cy="1140059"/>
            <a:chOff x="1160979" y="1975368"/>
            <a:chExt cx="5347100" cy="11400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E4EBFA-F77A-8277-BADF-A5332E7F1E2A}"/>
                </a:ext>
              </a:extLst>
            </p:cNvPr>
            <p:cNvSpPr txBox="1"/>
            <p:nvPr/>
          </p:nvSpPr>
          <p:spPr>
            <a:xfrm>
              <a:off x="1160979" y="1975368"/>
              <a:ext cx="1721977" cy="11400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i="1">
                  <a:solidFill>
                    <a:schemeClr val="tx2"/>
                  </a:solidFill>
                  <a:latin typeface="Georgia" panose="02040502050405020303" pitchFamily="18" charset="0"/>
                </a:rPr>
                <a:t>COP$</a:t>
              </a:r>
              <a:r>
                <a:rPr lang="en-US" sz="2000" b="1" i="1">
                  <a:solidFill>
                    <a:schemeClr val="tx2"/>
                  </a:solidFill>
                  <a:latin typeface="Georgia" panose="02040502050405020303" pitchFamily="18" charset="0"/>
                </a:rPr>
                <a:t> </a:t>
              </a:r>
              <a:r>
                <a:rPr lang="en-US" sz="4000" b="1" i="1">
                  <a:solidFill>
                    <a:schemeClr val="tx2"/>
                  </a:solidFill>
                  <a:latin typeface="Georgia" panose="02040502050405020303" pitchFamily="18" charset="0"/>
                </a:rPr>
                <a:t>58 </a:t>
              </a:r>
              <a:r>
                <a:rPr lang="en-US" sz="2000" b="1" i="1">
                  <a:solidFill>
                    <a:schemeClr val="tx2"/>
                  </a:solidFill>
                  <a:latin typeface="Georgia" panose="02040502050405020303" pitchFamily="18" charset="0"/>
                </a:rPr>
                <a:t>mm</a:t>
              </a:r>
              <a:endParaRPr lang="en-US" sz="4000" b="1" i="1">
                <a:solidFill>
                  <a:schemeClr val="tx2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9413D6-BA5D-2FC6-3362-419C3EAFA0CC}"/>
                </a:ext>
              </a:extLst>
            </p:cNvPr>
            <p:cNvSpPr txBox="1"/>
            <p:nvPr/>
          </p:nvSpPr>
          <p:spPr>
            <a:xfrm>
              <a:off x="2882956" y="2316788"/>
              <a:ext cx="3625123" cy="4572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s-CO" sz="2000"/>
                <a:t>De error por hora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14328F1-F71E-158D-6DCD-EAFC541E76AF}"/>
              </a:ext>
            </a:extLst>
          </p:cNvPr>
          <p:cNvSpPr/>
          <p:nvPr/>
        </p:nvSpPr>
        <p:spPr>
          <a:xfrm>
            <a:off x="6731000" y="1877710"/>
            <a:ext cx="4424680" cy="3913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498A8D-F48A-0AE4-FAD9-03BDF1901E9F}"/>
              </a:ext>
            </a:extLst>
          </p:cNvPr>
          <p:cNvSpPr txBox="1"/>
          <p:nvPr/>
        </p:nvSpPr>
        <p:spPr>
          <a:xfrm>
            <a:off x="7418046" y="1992010"/>
            <a:ext cx="3050588" cy="4395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CO" sz="2000" b="1" i="1">
                <a:solidFill>
                  <a:schemeClr val="tx2"/>
                </a:solidFill>
                <a:latin typeface="Georgia" panose="02040502050405020303" pitchFamily="18" charset="0"/>
              </a:rPr>
              <a:t>Siguientes pasos:</a:t>
            </a:r>
            <a:endParaRPr lang="es-CO" sz="4000" b="1" i="1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3B055A-4401-DD2B-7985-950CE56D997C}"/>
              </a:ext>
            </a:extLst>
          </p:cNvPr>
          <p:cNvSpPr txBox="1"/>
          <p:nvPr/>
        </p:nvSpPr>
        <p:spPr>
          <a:xfrm>
            <a:off x="6750140" y="2653059"/>
            <a:ext cx="4386399" cy="23272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s-CO" sz="2000"/>
              <a:t>Entrega del modelo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s-CO" sz="2000"/>
              <a:t>Medir el impacto monetario del modelo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s-CO" sz="2000"/>
              <a:t>Mejora continua del modelo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s-CO" sz="2000"/>
              <a:t>Despliegue de la aplicación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19BFFF-9A4B-3774-985F-50734AE9C87C}"/>
              </a:ext>
            </a:extLst>
          </p:cNvPr>
          <p:cNvSpPr txBox="1"/>
          <p:nvPr/>
        </p:nvSpPr>
        <p:spPr>
          <a:xfrm>
            <a:off x="1292539" y="1992010"/>
            <a:ext cx="4913003" cy="1060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CO" sz="2000" b="1" i="1">
                <a:solidFill>
                  <a:schemeClr val="tx2"/>
                </a:solidFill>
                <a:latin typeface="Georgia" panose="02040502050405020303" pitchFamily="18" charset="0"/>
              </a:rPr>
              <a:t>El producto resuelve el problema mediante la conexión de los datos operativos y comerciales</a:t>
            </a:r>
            <a:endParaRPr lang="es-CO" sz="4000" b="1" i="1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7947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Panorámica</PresentationFormat>
  <Slides>6</Slides>
  <Notes>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Retrospect</vt:lpstr>
      <vt:lpstr>¿Por qué esta solución?</vt:lpstr>
      <vt:lpstr>Presentación de PowerPoint</vt:lpstr>
      <vt:lpstr>Arquitectura de Solución</vt:lpstr>
      <vt:lpstr>Resultados</vt:lpstr>
      <vt:lpstr>Retos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17</cp:revision>
  <dcterms:created xsi:type="dcterms:W3CDTF">2023-11-04T15:38:12Z</dcterms:created>
  <dcterms:modified xsi:type="dcterms:W3CDTF">2023-12-02T15:44:21Z</dcterms:modified>
</cp:coreProperties>
</file>