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81" r:id="rId4"/>
    <p:sldId id="263" r:id="rId5"/>
    <p:sldId id="267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66" r:id="rId15"/>
    <p:sldId id="265" r:id="rId16"/>
    <p:sldId id="264" r:id="rId17"/>
    <p:sldId id="283" r:id="rId18"/>
    <p:sldId id="285" r:id="rId19"/>
    <p:sldId id="284" r:id="rId20"/>
    <p:sldId id="286" r:id="rId21"/>
    <p:sldId id="28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EFA"/>
    <a:srgbClr val="ECF3F8"/>
    <a:srgbClr val="ECFCFE"/>
    <a:srgbClr val="FEE8EA"/>
    <a:srgbClr val="FEDADD"/>
    <a:srgbClr val="CCECFF"/>
    <a:srgbClr val="FC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omer.karacan@tau.edu.t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asarım sıvı sulu boya ve mürekkep">
            <a:extLst>
              <a:ext uri="{FF2B5EF4-FFF2-40B4-BE49-F238E27FC236}">
                <a16:creationId xmlns:a16="http://schemas.microsoft.com/office/drawing/2014/main" id="{CD38452B-519C-1FF9-125D-9BF2DB356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8" b="58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6" name="Freeform: Shape 21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A9D9F0-6A3A-4E83-2E69-7B1900EFB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4200" dirty="0"/>
            </a:br>
            <a:r>
              <a:rPr lang="tr-TR" sz="4200" dirty="0" err="1"/>
              <a:t>AutoXpert</a:t>
            </a:r>
            <a:br>
              <a:rPr lang="tr-TR" sz="4200" dirty="0"/>
            </a:br>
            <a:r>
              <a:rPr lang="tr-TR" sz="4200" dirty="0" err="1"/>
              <a:t>Architekturspezifikation</a:t>
            </a:r>
            <a:r>
              <a:rPr lang="tr-TR" sz="4200" dirty="0"/>
              <a:t> </a:t>
            </a:r>
            <a:r>
              <a:rPr lang="tr-TR" sz="4200" dirty="0" err="1"/>
              <a:t>Struktur</a:t>
            </a:r>
            <a:endParaRPr lang="de-DE" sz="4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6710D8-04D9-B3B1-9EDE-C2365678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5" y="3602037"/>
            <a:ext cx="8714792" cy="2133599"/>
          </a:xfrm>
        </p:spPr>
        <p:txBody>
          <a:bodyPr>
            <a:normAutofit/>
          </a:bodyPr>
          <a:lstStyle/>
          <a:p>
            <a:r>
              <a:rPr lang="tr-TR" dirty="0"/>
              <a:t>Mücahid Eren KOÇ       </a:t>
            </a:r>
            <a:r>
              <a:rPr lang="tr-TR" sz="1800" b="1" i="0" u="sng" strike="noStrike" dirty="0">
                <a:solidFill>
                  <a:srgbClr val="3D85C6"/>
                </a:solidFill>
                <a:effectLst/>
                <a:latin typeface="Verdana" panose="020B0604030504040204" pitchFamily="34" charset="0"/>
                <a:hlinkClick r:id="rId3"/>
              </a:rPr>
              <a:t>e190503044@stud.tau.edu.tr</a:t>
            </a:r>
            <a:endParaRPr lang="tr-TR" dirty="0"/>
          </a:p>
          <a:p>
            <a:r>
              <a:rPr lang="tr-TR" dirty="0"/>
              <a:t>İbrahim Alper ÖLÜÇ     </a:t>
            </a:r>
            <a:r>
              <a:rPr lang="tr-TR" sz="1800" b="1" i="0" u="sng" strike="noStrike" dirty="0">
                <a:solidFill>
                  <a:srgbClr val="3D85C6"/>
                </a:solidFill>
                <a:effectLst/>
                <a:latin typeface="Verdana" panose="020B0604030504040204" pitchFamily="34" charset="0"/>
                <a:hlinkClick r:id="rId3"/>
              </a:rPr>
              <a:t>e200503016@stud.tau.edu.tr</a:t>
            </a:r>
            <a:endParaRPr lang="tr-TR" dirty="0"/>
          </a:p>
          <a:p>
            <a:r>
              <a:rPr lang="tr-TR" dirty="0" err="1"/>
              <a:t>Stakeholder</a:t>
            </a:r>
            <a:r>
              <a:rPr lang="tr-TR" dirty="0"/>
              <a:t>: DI Ömer KARACAN   </a:t>
            </a:r>
            <a:r>
              <a:rPr lang="tr-TR" sz="1800" b="1" i="0" u="sng" strike="noStrike" dirty="0">
                <a:solidFill>
                  <a:srgbClr val="3D85C6"/>
                </a:solidFill>
                <a:effectLst/>
                <a:latin typeface="Verdana" panose="020B0604030504040204" pitchFamily="34" charset="0"/>
                <a:hlinkClick r:id="rId4"/>
              </a:rPr>
              <a:t>omer.karacan@tau.edu.tr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Suche</a:t>
            </a:r>
            <a:r>
              <a:rPr lang="tr-TR" sz="3600" dirty="0"/>
              <a:t> </a:t>
            </a:r>
            <a:r>
              <a:rPr lang="tr-TR" sz="3600" dirty="0" err="1"/>
              <a:t>Fahrzeug</a:t>
            </a:r>
            <a:r>
              <a:rPr lang="tr-TR" sz="3600" dirty="0"/>
              <a:t> - GET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3641454"/>
            <a:ext cx="5410200" cy="3132026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Antwort:{                                                  </a:t>
            </a:r>
            <a:endParaRPr lang="de-DE" sz="28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“Kennzeichen”: “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 </a:t>
            </a:r>
            <a:endParaRPr lang="de-DE" sz="2800" b="0" dirty="0">
              <a:effectLst/>
            </a:endParaRPr>
          </a:p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FahrzeugID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int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  </a:t>
            </a:r>
            <a:endParaRPr lang="de-DE" sz="28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 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de-DE" sz="2800" b="0" dirty="0">
              <a:effectLst/>
            </a:endParaRPr>
          </a:p>
          <a:p>
            <a:br>
              <a:rPr lang="de-DE" sz="2000" dirty="0"/>
            </a:b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/>
              <a:t> </a:t>
            </a: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GET-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4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Fahrzeuginformationen</a:t>
            </a:r>
            <a:r>
              <a:rPr lang="tr-TR" sz="3600" dirty="0"/>
              <a:t> </a:t>
            </a:r>
            <a:r>
              <a:rPr lang="tr-TR" sz="3600" dirty="0" err="1"/>
              <a:t>präsentieren</a:t>
            </a:r>
            <a:r>
              <a:rPr lang="tr-TR" sz="3600" dirty="0"/>
              <a:t> - GET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3" y="3564295"/>
            <a:ext cx="11842103" cy="3275449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:{                                                  </a:t>
            </a:r>
            <a:b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endParaRPr lang="tr-TR" sz="16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Fahrzeug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endParaRPr lang="tr-T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//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Alle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Attribute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außer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KundeID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SchadeID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u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nd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FahrzeugID</a:t>
            </a:r>
            <a:endParaRPr lang="tr-TR" sz="16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tr-TR" sz="1600" b="0" dirty="0">
                <a:effectLst/>
              </a:rPr>
            </a:br>
            <a:r>
              <a:rPr lang="tr-TR" sz="1600" b="0" dirty="0">
                <a:effectLst/>
              </a:rPr>
              <a:t>	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//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Kunde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Informationen</a:t>
            </a:r>
            <a:endParaRPr lang="tr-TR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“Name”: 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Nachname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Telefonnummer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16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“Adresse”: “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16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 </a:t>
            </a:r>
            <a:endParaRPr lang="tr-TR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tr-TR" sz="1600" b="0" dirty="0">
              <a:effectLst/>
            </a:endParaRPr>
          </a:p>
          <a:p>
            <a:br>
              <a:rPr lang="tr-TR" dirty="0"/>
            </a:b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8737" y="3641454"/>
            <a:ext cx="116630" cy="31320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/>
              <a:t> </a:t>
            </a: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GET-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Schadeninformationen</a:t>
            </a:r>
            <a:r>
              <a:rPr lang="tr-TR" sz="3600" dirty="0"/>
              <a:t> </a:t>
            </a:r>
            <a:r>
              <a:rPr lang="tr-TR" sz="3600" dirty="0" err="1"/>
              <a:t>aktualisieren</a:t>
            </a:r>
            <a:r>
              <a:rPr lang="tr-TR" sz="3600" dirty="0"/>
              <a:t> - PUT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3641454"/>
            <a:ext cx="5410200" cy="313202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:{                                              </a:t>
            </a:r>
            <a:b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Chassis_und_Karossiere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</a:t>
            </a:r>
            <a:b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“Motor”: 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</a:t>
            </a:r>
            <a:endParaRPr lang="tr-T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Getriebe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b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Reifen_und_Bremsen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 </a:t>
            </a:r>
            <a:endParaRPr lang="tr-TR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tr-TR" sz="2000" b="0" dirty="0">
                <a:effectLst/>
              </a:rPr>
            </a:b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  </a:t>
            </a:r>
            <a:br>
              <a:rPr lang="tr-TR" sz="2000" dirty="0"/>
            </a:b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Schaden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erfolgreich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aktualisiert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tr-TR" sz="2800" b="0" dirty="0"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PUT-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5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b="0" i="0" u="none" strike="noStrike" dirty="0" err="1">
                <a:solidFill>
                  <a:srgbClr val="34354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Reparatur&amp;Kosten_Aktualisieren</a:t>
            </a:r>
            <a:r>
              <a:rPr lang="tr-TR" sz="3600" b="0" i="0" u="none" strike="noStrike" dirty="0">
                <a:solidFill>
                  <a:srgbClr val="34354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-PUT</a:t>
            </a:r>
            <a:endParaRPr lang="de-DE" sz="36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3641454"/>
            <a:ext cx="5410200" cy="313202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 {                                        </a:t>
            </a:r>
            <a:b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“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Reparatur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b="0" dirty="0">
              <a:effectLst/>
            </a:endParaRPr>
          </a:p>
          <a:p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	“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Kosten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”: “</a:t>
            </a:r>
            <a:r>
              <a:rPr lang="tr-TR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</a:p>
          <a:p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br>
              <a:rPr lang="tr-TR" sz="2000" b="0" dirty="0">
                <a:effectLst/>
              </a:rPr>
            </a:b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  </a:t>
            </a:r>
            <a:br>
              <a:rPr lang="tr-TR" sz="2000" dirty="0"/>
            </a:b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 </a:t>
            </a:r>
            <a:endParaRPr lang="de-DE" sz="28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Reparaturen und Kosten Teile des Autos erfolgreich aktualisiert.  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de-DE" sz="2800" b="0" dirty="0">
              <a:effectLst/>
            </a:endParaRPr>
          </a:p>
          <a:p>
            <a:br>
              <a:rPr lang="de-DE" sz="2000" dirty="0"/>
            </a:br>
            <a:endParaRPr lang="tr-TR" sz="2800" b="0" dirty="0"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PUT-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5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Rückverfolgbarkeit</a:t>
            </a:r>
            <a:r>
              <a:rPr lang="tr-TR" sz="3600" dirty="0"/>
              <a:t> </a:t>
            </a:r>
            <a:r>
              <a:rPr lang="tr-TR" sz="3600" dirty="0" err="1"/>
              <a:t>von</a:t>
            </a:r>
            <a:r>
              <a:rPr lang="tr-TR" sz="3600" dirty="0"/>
              <a:t> </a:t>
            </a:r>
            <a:r>
              <a:rPr lang="tr-TR" sz="3600" dirty="0" err="1"/>
              <a:t>Requirements</a:t>
            </a:r>
            <a:r>
              <a:rPr lang="tr-TR" sz="3600" dirty="0"/>
              <a:t> - 1</a:t>
            </a:r>
            <a:endParaRPr lang="de-DE" sz="3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047575-75B9-2DFF-AC20-ED993A3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582230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/UI_0/: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Die Anmeldung am Programm erfolgt mit ID und Passwort. Die</a:t>
            </a:r>
            <a:endParaRPr lang="de-DE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 und Password die Mitarbeitern, das Programm verwenden, werden</a:t>
            </a:r>
            <a:endParaRPr lang="de-DE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von einem Administrator festgelegt.</a:t>
            </a:r>
            <a:endParaRPr lang="de-DE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28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- Wenn die ID oder Passwort falsch eingegeben werden, wird eine</a:t>
            </a:r>
            <a:endParaRPr lang="de-DE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Fehlermeldung an den Benutzer ausgegeben.</a:t>
            </a:r>
            <a:endParaRPr lang="de-DE" sz="3200" b="0" dirty="0">
              <a:effectLst/>
            </a:endParaRPr>
          </a:p>
          <a:p>
            <a:endParaRPr lang="tr-TR" sz="3200" i="0" u="none" strike="noStrike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BenutzerKontroller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-&gt;  Login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sAdmin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( POST / Admin  )</a:t>
            </a: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       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	   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-&gt;  Login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sStandart</a:t>
            </a:r>
            <a:r>
              <a:rPr lang="tr-TR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Benutzer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( POST /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StandartUser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)</a:t>
            </a: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        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		   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-&gt; 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Create_StandartBenutzer_by_Admin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( POST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UserCreate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94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Rückverfolgbarkeit</a:t>
            </a:r>
            <a:r>
              <a:rPr lang="tr-TR" sz="3600" dirty="0"/>
              <a:t> </a:t>
            </a:r>
            <a:r>
              <a:rPr lang="tr-TR" sz="3600" dirty="0" err="1"/>
              <a:t>von</a:t>
            </a:r>
            <a:r>
              <a:rPr lang="tr-TR" sz="3600" dirty="0"/>
              <a:t> </a:t>
            </a:r>
            <a:r>
              <a:rPr lang="tr-TR" sz="3600" dirty="0" err="1"/>
              <a:t>Requirements</a:t>
            </a:r>
            <a:r>
              <a:rPr lang="tr-TR" sz="3600" dirty="0"/>
              <a:t> - 2</a:t>
            </a:r>
            <a:endParaRPr lang="de-DE" sz="3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047575-75B9-2DFF-AC20-ED993A3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004"/>
            <a:ext cx="12192000" cy="572899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/UI_1/: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Neue Kunden und deren Fahrzeuge werden gemäß den im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Datenmodell festgelegten Parametern in das System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aufgenommen. Das Fahrzeug wird mit dem Status Sachverstand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gespeichert.</a:t>
            </a:r>
            <a:endParaRPr lang="tr-TR" sz="28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/UI_2/: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Fahrzeugschadeninformationen werden vom Benutzer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aktualisiert.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e-DE" sz="2800" b="0" dirty="0">
                <a:effectLst/>
              </a:rPr>
            </a:b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KundeKontroller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	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- &gt;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KundeErstellen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( POST / Kunde / einfügen / )</a:t>
            </a:r>
            <a:endParaRPr lang="de-DE" sz="2800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05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Rückverfolgbarkeit</a:t>
            </a:r>
            <a:r>
              <a:rPr lang="tr-TR" sz="3600" dirty="0"/>
              <a:t> </a:t>
            </a:r>
            <a:r>
              <a:rPr lang="tr-TR" sz="3600" dirty="0" err="1"/>
              <a:t>von</a:t>
            </a:r>
            <a:r>
              <a:rPr lang="tr-TR" sz="3600" dirty="0"/>
              <a:t> </a:t>
            </a:r>
            <a:r>
              <a:rPr lang="tr-TR" sz="3600" dirty="0" err="1"/>
              <a:t>Requirements</a:t>
            </a:r>
            <a:r>
              <a:rPr lang="tr-TR" sz="3600" dirty="0"/>
              <a:t> - 3</a:t>
            </a:r>
            <a:endParaRPr lang="de-DE" sz="3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047575-75B9-2DFF-AC20-ED993A3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6"/>
            <a:ext cx="12192000" cy="5691673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/UI_3/: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Der Status des Fahrzeugs wird von den Status Sachverstand auf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den Status zur Reparatur aktualisiert.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- &gt;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Wartungzustand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aktualisieren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( PUT / Fahrzeugen /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aktualiseren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/ {Kfz-Kennzeichen}  )</a:t>
            </a: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/UI_4/: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Nachdem die Reparatur abgeschlossen ist, werden die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durchgeführten Reparaturen in das System eingegeben. Der Status des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Fahrzeugs wird von den Status Reparatur zur Fertig aktualisiert.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e-DE" sz="2800" b="0" dirty="0">
                <a:effectLst/>
              </a:rPr>
            </a:b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- &gt;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Reparatur&amp;Kosten_Aktualisieren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( PUT / Fahrzeugen /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reparaturen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/ {Kfz-Kennzeichen} )</a:t>
            </a:r>
            <a:endParaRPr lang="de-DE" sz="2800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5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Rückverfolgbarkeit</a:t>
            </a:r>
            <a:r>
              <a:rPr lang="tr-TR" sz="3600" dirty="0"/>
              <a:t> </a:t>
            </a:r>
            <a:r>
              <a:rPr lang="tr-TR" sz="3600" dirty="0" err="1"/>
              <a:t>von</a:t>
            </a:r>
            <a:r>
              <a:rPr lang="tr-TR" sz="3600" dirty="0"/>
              <a:t> </a:t>
            </a:r>
            <a:r>
              <a:rPr lang="tr-TR" sz="3600" dirty="0" err="1"/>
              <a:t>Requirements</a:t>
            </a:r>
            <a:r>
              <a:rPr lang="tr-TR" sz="3600" dirty="0"/>
              <a:t> - 4</a:t>
            </a:r>
            <a:endParaRPr lang="de-DE" sz="3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047575-75B9-2DFF-AC20-ED993A3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930"/>
            <a:ext cx="12192000" cy="547706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1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/API-1/: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Mit dem Dienstsystem 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RESTful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GET Service können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Sie auf die Auto Informationen auf der Datenbank zugreifen,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falls Abteilungen vom Service wünschen oder um sie dem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Benutzer zu präsentieren.</a:t>
            </a: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b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gKontroller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- &gt;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Suche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Fahrzeug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( GET / Fahrzeugen / {Kfz-Kennzeichen}  )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gKontroller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- &gt;</a:t>
            </a:r>
            <a:r>
              <a:rPr lang="tr-TR" sz="2800" dirty="0"/>
              <a:t>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Fahrzeuginformationen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präsentieren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( GET / Fahrzeugen / ansehen / {Kfz-Kennzeichen}  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</a:t>
            </a:r>
            <a:r>
              <a:rPr lang="tr-TR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de-DE" sz="2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gKontroller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- &gt;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Schadeninformationen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aktualisieren</a:t>
            </a:r>
            <a:r>
              <a:rPr lang="tr-T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( PUT / Schaden / aktualisieren / {Kfz-Kennzeichen} </a:t>
            </a:r>
            <a:endParaRPr lang="de-DE" sz="2800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27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Benutzer</a:t>
            </a:r>
            <a:r>
              <a:rPr lang="tr-TR" sz="3600" dirty="0"/>
              <a:t> </a:t>
            </a:r>
            <a:r>
              <a:rPr lang="tr-TR" sz="3600" dirty="0" err="1"/>
              <a:t>Repository</a:t>
            </a:r>
            <a:endParaRPr lang="de-DE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428E79E-6F6E-BEA7-CB96-D8025EFD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4970"/>
            <a:ext cx="12192000" cy="3295135"/>
          </a:xfrm>
        </p:spPr>
      </p:pic>
    </p:spTree>
    <p:extLst>
      <p:ext uri="{BB962C8B-B14F-4D97-AF65-F5344CB8AC3E}">
        <p14:creationId xmlns:p14="http://schemas.microsoft.com/office/powerpoint/2010/main" val="3398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Kunde</a:t>
            </a:r>
            <a:r>
              <a:rPr lang="tr-TR" sz="3600" dirty="0"/>
              <a:t> </a:t>
            </a:r>
            <a:r>
              <a:rPr lang="tr-TR" sz="3600" dirty="0" err="1"/>
              <a:t>Repository</a:t>
            </a:r>
            <a:endParaRPr lang="de-DE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FC3FBB-5406-8F7E-E868-482CF9EC6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940"/>
            <a:ext cx="12192000" cy="2902857"/>
          </a:xfrm>
        </p:spPr>
      </p:pic>
    </p:spTree>
    <p:extLst>
      <p:ext uri="{BB962C8B-B14F-4D97-AF65-F5344CB8AC3E}">
        <p14:creationId xmlns:p14="http://schemas.microsoft.com/office/powerpoint/2010/main" val="200867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735B919B-362C-F4EC-7DE9-37257A210C2A}"/>
              </a:ext>
            </a:extLst>
          </p:cNvPr>
          <p:cNvSpPr/>
          <p:nvPr/>
        </p:nvSpPr>
        <p:spPr>
          <a:xfrm>
            <a:off x="155510" y="727788"/>
            <a:ext cx="11880980" cy="886408"/>
          </a:xfrm>
          <a:prstGeom prst="rect">
            <a:avLst/>
          </a:prstGeom>
          <a:solidFill>
            <a:srgbClr val="EC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</a:rPr>
              <a:t>Frontend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Architekturüberblick</a:t>
            </a:r>
            <a:endParaRPr lang="de-DE" sz="3600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75DCAF6-A7AC-A1BE-CEDF-AFFA698E4786}"/>
              </a:ext>
            </a:extLst>
          </p:cNvPr>
          <p:cNvSpPr/>
          <p:nvPr/>
        </p:nvSpPr>
        <p:spPr>
          <a:xfrm>
            <a:off x="155510" y="1730895"/>
            <a:ext cx="11880980" cy="433808"/>
          </a:xfrm>
          <a:prstGeom prst="rect">
            <a:avLst/>
          </a:prstGeom>
          <a:solidFill>
            <a:srgbClr val="EC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</a:rPr>
              <a:t>Web 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75041D1-1FA4-B7DD-5699-4E9758FD32B4}"/>
              </a:ext>
            </a:extLst>
          </p:cNvPr>
          <p:cNvSpPr/>
          <p:nvPr/>
        </p:nvSpPr>
        <p:spPr>
          <a:xfrm>
            <a:off x="155510" y="2281401"/>
            <a:ext cx="11880980" cy="2701145"/>
          </a:xfrm>
          <a:prstGeom prst="rect">
            <a:avLst/>
          </a:prstGeom>
          <a:solidFill>
            <a:srgbClr val="EC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Microservices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6" name="İçerik Yer Tutucusu 15" descr="metin, monitör, elektronik donan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26F9219A-77EF-ECD8-BA01-B43C396E3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1" y="763707"/>
            <a:ext cx="1269178" cy="814569"/>
          </a:xfr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4E1A6B5E-A853-36CF-5134-9E42E87233D1}"/>
              </a:ext>
            </a:extLst>
          </p:cNvPr>
          <p:cNvSpPr/>
          <p:nvPr/>
        </p:nvSpPr>
        <p:spPr>
          <a:xfrm>
            <a:off x="310242" y="2626500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Benutzer</a:t>
            </a:r>
            <a:r>
              <a:rPr lang="tr-TR" sz="1600" dirty="0"/>
              <a:t> Controller</a:t>
            </a:r>
            <a:endParaRPr lang="de-DE" sz="16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1BCE868-ABDC-1404-58EE-AA153216171A}"/>
              </a:ext>
            </a:extLst>
          </p:cNvPr>
          <p:cNvSpPr/>
          <p:nvPr/>
        </p:nvSpPr>
        <p:spPr>
          <a:xfrm>
            <a:off x="310241" y="3433665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Benutzer</a:t>
            </a:r>
            <a:r>
              <a:rPr lang="tr-TR" sz="1600" dirty="0"/>
              <a:t> Service</a:t>
            </a:r>
            <a:endParaRPr lang="de-DE" sz="16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34E7CD86-520A-09C4-CCAC-B571FB123CCF}"/>
              </a:ext>
            </a:extLst>
          </p:cNvPr>
          <p:cNvSpPr/>
          <p:nvPr/>
        </p:nvSpPr>
        <p:spPr>
          <a:xfrm>
            <a:off x="310241" y="4259046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50" dirty="0" err="1"/>
              <a:t>Benutzer</a:t>
            </a:r>
            <a:r>
              <a:rPr lang="tr-TR" sz="1550" dirty="0"/>
              <a:t> </a:t>
            </a:r>
            <a:r>
              <a:rPr lang="tr-TR" sz="1550" dirty="0" err="1"/>
              <a:t>Repository</a:t>
            </a:r>
            <a:endParaRPr lang="de-DE" sz="155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4B95E97-7827-DCED-390E-4F4198874747}"/>
              </a:ext>
            </a:extLst>
          </p:cNvPr>
          <p:cNvSpPr/>
          <p:nvPr/>
        </p:nvSpPr>
        <p:spPr>
          <a:xfrm>
            <a:off x="3380788" y="2622458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Kunde</a:t>
            </a:r>
            <a:r>
              <a:rPr lang="tr-TR" sz="1600" dirty="0"/>
              <a:t> Controller</a:t>
            </a:r>
            <a:endParaRPr lang="de-DE" sz="16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D3D48636-CEA7-E924-1748-46E3AB4ECAE8}"/>
              </a:ext>
            </a:extLst>
          </p:cNvPr>
          <p:cNvSpPr/>
          <p:nvPr/>
        </p:nvSpPr>
        <p:spPr>
          <a:xfrm>
            <a:off x="9697615" y="3433665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Schaden</a:t>
            </a:r>
            <a:r>
              <a:rPr lang="tr-TR" sz="1600" dirty="0"/>
              <a:t> Service</a:t>
            </a:r>
            <a:endParaRPr lang="de-DE" sz="1600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7383B3-875F-0D61-F5FC-F72377A4A6D8}"/>
              </a:ext>
            </a:extLst>
          </p:cNvPr>
          <p:cNvSpPr/>
          <p:nvPr/>
        </p:nvSpPr>
        <p:spPr>
          <a:xfrm>
            <a:off x="9697615" y="2634499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Schaden</a:t>
            </a:r>
            <a:r>
              <a:rPr lang="tr-TR" sz="1600" dirty="0"/>
              <a:t> Controller</a:t>
            </a:r>
            <a:endParaRPr lang="de-DE" sz="16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89C6EB7-B1C8-831E-495A-A8AC60A65B9D}"/>
              </a:ext>
            </a:extLst>
          </p:cNvPr>
          <p:cNvSpPr/>
          <p:nvPr/>
        </p:nvSpPr>
        <p:spPr>
          <a:xfrm>
            <a:off x="6539201" y="4259046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50" dirty="0" err="1"/>
              <a:t>Fahrzeug</a:t>
            </a:r>
            <a:r>
              <a:rPr lang="tr-TR" sz="1550" dirty="0"/>
              <a:t> </a:t>
            </a:r>
            <a:r>
              <a:rPr lang="tr-TR" sz="1550" dirty="0" err="1"/>
              <a:t>Repository</a:t>
            </a:r>
            <a:endParaRPr lang="de-DE" sz="1550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C7B91821-E527-2932-7E37-9ED4EE4812DB}"/>
              </a:ext>
            </a:extLst>
          </p:cNvPr>
          <p:cNvSpPr/>
          <p:nvPr/>
        </p:nvSpPr>
        <p:spPr>
          <a:xfrm>
            <a:off x="6539202" y="3446772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Fahrzeug</a:t>
            </a:r>
            <a:r>
              <a:rPr lang="tr-TR" sz="1600" dirty="0"/>
              <a:t> Service</a:t>
            </a:r>
            <a:endParaRPr lang="de-DE" sz="1600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415B6210-F462-97B0-E7E1-CAFFA5B145A9}"/>
              </a:ext>
            </a:extLst>
          </p:cNvPr>
          <p:cNvSpPr/>
          <p:nvPr/>
        </p:nvSpPr>
        <p:spPr>
          <a:xfrm>
            <a:off x="6539202" y="2634499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Fahrzeug</a:t>
            </a:r>
            <a:r>
              <a:rPr lang="tr-TR" sz="1600" dirty="0"/>
              <a:t> Controller</a:t>
            </a:r>
            <a:endParaRPr lang="de-DE" sz="1600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6F3C931-3C45-ECC4-8E7B-3F6C5E9F3F85}"/>
              </a:ext>
            </a:extLst>
          </p:cNvPr>
          <p:cNvSpPr/>
          <p:nvPr/>
        </p:nvSpPr>
        <p:spPr>
          <a:xfrm>
            <a:off x="3380789" y="4259046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50" dirty="0" err="1"/>
              <a:t>Kunde</a:t>
            </a:r>
            <a:r>
              <a:rPr lang="tr-TR" sz="1550" dirty="0"/>
              <a:t> </a:t>
            </a:r>
            <a:r>
              <a:rPr lang="tr-TR" sz="1550" dirty="0" err="1"/>
              <a:t>Repository</a:t>
            </a:r>
            <a:endParaRPr lang="de-DE" sz="1550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01EDA175-13E4-A412-3858-12D14DFBF89E}"/>
              </a:ext>
            </a:extLst>
          </p:cNvPr>
          <p:cNvSpPr/>
          <p:nvPr/>
        </p:nvSpPr>
        <p:spPr>
          <a:xfrm>
            <a:off x="3380789" y="3446772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Kunde</a:t>
            </a:r>
            <a:r>
              <a:rPr lang="tr-TR" sz="1600" dirty="0"/>
              <a:t> Service</a:t>
            </a:r>
            <a:endParaRPr lang="de-DE" sz="1600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2653E0DD-F0CF-F8D6-D490-2FA272A33282}"/>
              </a:ext>
            </a:extLst>
          </p:cNvPr>
          <p:cNvSpPr/>
          <p:nvPr/>
        </p:nvSpPr>
        <p:spPr>
          <a:xfrm>
            <a:off x="9697615" y="4232831"/>
            <a:ext cx="2024743" cy="4338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550" dirty="0" err="1"/>
              <a:t>Schaden</a:t>
            </a:r>
            <a:r>
              <a:rPr lang="tr-TR" sz="1550" dirty="0"/>
              <a:t> </a:t>
            </a:r>
            <a:r>
              <a:rPr lang="tr-TR" sz="1550" dirty="0" err="1"/>
              <a:t>Repository</a:t>
            </a:r>
            <a:endParaRPr lang="de-DE" sz="155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45042CB9-6322-3680-C08A-01497B835522}"/>
              </a:ext>
            </a:extLst>
          </p:cNvPr>
          <p:cNvSpPr/>
          <p:nvPr/>
        </p:nvSpPr>
        <p:spPr>
          <a:xfrm>
            <a:off x="155510" y="5144195"/>
            <a:ext cx="11880980" cy="1635248"/>
          </a:xfrm>
          <a:prstGeom prst="rect">
            <a:avLst/>
          </a:prstGeom>
          <a:solidFill>
            <a:srgbClr val="EC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>
                <a:solidFill>
                  <a:schemeClr val="tx1"/>
                </a:solidFill>
              </a:rPr>
              <a:t>Datenbank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C623DF99-9822-B3E3-DC64-1B4C47692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75" y="5275960"/>
            <a:ext cx="1752752" cy="1371719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DE73E603-8CB3-4E31-391D-C51D1006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82" y="5259826"/>
            <a:ext cx="1752752" cy="1371719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9678E0C6-9BE3-83DE-A13F-A79EF5117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13" y="5259826"/>
            <a:ext cx="1773368" cy="1387853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990A3C13-21EC-10A1-1342-C19116ED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41" y="5275960"/>
            <a:ext cx="1752752" cy="1371719"/>
          </a:xfrm>
          <a:prstGeom prst="rect">
            <a:avLst/>
          </a:prstGeom>
        </p:spPr>
      </p:pic>
      <p:sp>
        <p:nvSpPr>
          <p:cNvPr id="39" name="Metin kutusu 38">
            <a:extLst>
              <a:ext uri="{FF2B5EF4-FFF2-40B4-BE49-F238E27FC236}">
                <a16:creationId xmlns:a16="http://schemas.microsoft.com/office/drawing/2014/main" id="{C4F364DE-C7BD-C67F-8E73-AA001B9A55EA}"/>
              </a:ext>
            </a:extLst>
          </p:cNvPr>
          <p:cNvSpPr txBox="1"/>
          <p:nvPr/>
        </p:nvSpPr>
        <p:spPr>
          <a:xfrm>
            <a:off x="2108611" y="5237621"/>
            <a:ext cx="12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Benutzer</a:t>
            </a:r>
            <a:endParaRPr lang="de-DE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FCC97DE-D0D2-2BDF-59F2-76EDE08EE3B3}"/>
              </a:ext>
            </a:extLst>
          </p:cNvPr>
          <p:cNvSpPr txBox="1"/>
          <p:nvPr/>
        </p:nvSpPr>
        <p:spPr>
          <a:xfrm>
            <a:off x="4793818" y="5237621"/>
            <a:ext cx="12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Kunde</a:t>
            </a:r>
            <a:endParaRPr lang="de-DE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6E73460-656A-8C17-3B5B-E681021F2760}"/>
              </a:ext>
            </a:extLst>
          </p:cNvPr>
          <p:cNvSpPr txBox="1"/>
          <p:nvPr/>
        </p:nvSpPr>
        <p:spPr>
          <a:xfrm>
            <a:off x="10098273" y="5237621"/>
            <a:ext cx="12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Schaden</a:t>
            </a:r>
            <a:endParaRPr lang="de-DE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342FB21-113B-D6FC-21FF-88FC51594409}"/>
              </a:ext>
            </a:extLst>
          </p:cNvPr>
          <p:cNvSpPr txBox="1"/>
          <p:nvPr/>
        </p:nvSpPr>
        <p:spPr>
          <a:xfrm>
            <a:off x="7266777" y="5275960"/>
            <a:ext cx="12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Fahrzeug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77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Fahrzeug</a:t>
            </a:r>
            <a:r>
              <a:rPr lang="tr-TR" sz="3600" dirty="0"/>
              <a:t> </a:t>
            </a:r>
            <a:r>
              <a:rPr lang="tr-TR" sz="3600" dirty="0" err="1"/>
              <a:t>Repository</a:t>
            </a:r>
            <a:endParaRPr lang="de-DE" sz="3600" dirty="0"/>
          </a:p>
        </p:txBody>
      </p:sp>
      <p:pic>
        <p:nvPicPr>
          <p:cNvPr id="5" name="İçerik Yer Tutucusu 4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385F9DDF-547C-7953-66F9-094028118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367"/>
            <a:ext cx="12192000" cy="4664004"/>
          </a:xfrm>
        </p:spPr>
      </p:pic>
    </p:spTree>
    <p:extLst>
      <p:ext uri="{BB962C8B-B14F-4D97-AF65-F5344CB8AC3E}">
        <p14:creationId xmlns:p14="http://schemas.microsoft.com/office/powerpoint/2010/main" val="33853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 err="1"/>
              <a:t>Schaden</a:t>
            </a:r>
            <a:r>
              <a:rPr lang="tr-TR" sz="3600" dirty="0"/>
              <a:t> </a:t>
            </a:r>
            <a:r>
              <a:rPr lang="tr-TR" sz="3600" dirty="0" err="1"/>
              <a:t>Repository</a:t>
            </a:r>
            <a:endParaRPr lang="de-DE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B07201D-FBC8-A30A-73C2-63660B0D7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315"/>
            <a:ext cx="12192000" cy="2636108"/>
          </a:xfrm>
        </p:spPr>
      </p:pic>
    </p:spTree>
    <p:extLst>
      <p:ext uri="{BB962C8B-B14F-4D97-AF65-F5344CB8AC3E}">
        <p14:creationId xmlns:p14="http://schemas.microsoft.com/office/powerpoint/2010/main" val="40331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415702A-2E18-327E-7077-E83DE249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563" y="195942"/>
            <a:ext cx="11280710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7787"/>
          </a:xfrm>
        </p:spPr>
        <p:txBody>
          <a:bodyPr>
            <a:noAutofit/>
          </a:bodyPr>
          <a:lstStyle/>
          <a:p>
            <a:r>
              <a:rPr lang="tr-TR" sz="3600" dirty="0"/>
              <a:t>Controller </a:t>
            </a:r>
            <a:r>
              <a:rPr lang="tr-TR" sz="3600" dirty="0" err="1"/>
              <a:t>Klassen</a:t>
            </a:r>
            <a:endParaRPr lang="de-DE" sz="36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403A983A-ED3A-19F9-2961-F099F79E7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77695"/>
              </p:ext>
            </p:extLst>
          </p:nvPr>
        </p:nvGraphicFramePr>
        <p:xfrm>
          <a:off x="311021" y="888966"/>
          <a:ext cx="4232987" cy="273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987">
                  <a:extLst>
                    <a:ext uri="{9D8B030D-6E8A-4147-A177-3AD203B41FA5}">
                      <a16:colId xmlns:a16="http://schemas.microsoft.com/office/drawing/2014/main" val="3936163162"/>
                    </a:ext>
                  </a:extLst>
                </a:gridCol>
              </a:tblGrid>
              <a:tr h="678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/>
                        <a:t>Benutzer</a:t>
                      </a:r>
                      <a:r>
                        <a:rPr lang="tr-TR" sz="2400" dirty="0"/>
                        <a:t> Controller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26272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lvl="0" algn="ctr"/>
                      <a:r>
                        <a:rPr lang="tr-TR" sz="2000" dirty="0" err="1"/>
                        <a:t>Login_as_Admin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3168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err="1"/>
                        <a:t>Login_as_StandartBenutzer</a:t>
                      </a:r>
                      <a:endParaRPr lang="de-DE" sz="2000" dirty="0"/>
                    </a:p>
                    <a:p>
                      <a:pPr algn="ctr"/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17149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/>
                        <a:t>Create_StandartBenutzer_by_Admin</a:t>
                      </a:r>
                      <a:endParaRPr lang="de-DE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42487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8F85A90-2DB6-E7F3-B13F-0194022C3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930953"/>
              </p:ext>
            </p:extLst>
          </p:nvPr>
        </p:nvGraphicFramePr>
        <p:xfrm>
          <a:off x="6991737" y="4699519"/>
          <a:ext cx="423298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987">
                  <a:extLst>
                    <a:ext uri="{9D8B030D-6E8A-4147-A177-3AD203B41FA5}">
                      <a16:colId xmlns:a16="http://schemas.microsoft.com/office/drawing/2014/main" val="3936163162"/>
                    </a:ext>
                  </a:extLst>
                </a:gridCol>
              </a:tblGrid>
              <a:tr h="678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/>
                        <a:t>Schade</a:t>
                      </a:r>
                      <a:r>
                        <a:rPr lang="tr-TR" sz="2400" dirty="0"/>
                        <a:t> Controller</a:t>
                      </a:r>
                      <a:endParaRPr lang="de-DE" sz="2400" dirty="0"/>
                    </a:p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26272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Schadeninformationen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aktualisieren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3168"/>
                  </a:ext>
                </a:extLst>
              </a:tr>
            </a:tbl>
          </a:graphicData>
        </a:graphic>
      </p:graphicFrame>
      <p:graphicFrame>
        <p:nvGraphicFramePr>
          <p:cNvPr id="9" name="Tablo 7">
            <a:extLst>
              <a:ext uri="{FF2B5EF4-FFF2-40B4-BE49-F238E27FC236}">
                <a16:creationId xmlns:a16="http://schemas.microsoft.com/office/drawing/2014/main" id="{CCABDF84-E483-FE98-9052-1A0643F52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646380"/>
              </p:ext>
            </p:extLst>
          </p:nvPr>
        </p:nvGraphicFramePr>
        <p:xfrm>
          <a:off x="6991738" y="843899"/>
          <a:ext cx="4232987" cy="278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987">
                  <a:extLst>
                    <a:ext uri="{9D8B030D-6E8A-4147-A177-3AD203B41FA5}">
                      <a16:colId xmlns:a16="http://schemas.microsoft.com/office/drawing/2014/main" val="3936163162"/>
                    </a:ext>
                  </a:extLst>
                </a:gridCol>
              </a:tblGrid>
              <a:tr h="329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/>
                        <a:t>Fahrzeug</a:t>
                      </a:r>
                      <a:r>
                        <a:rPr lang="tr-TR" sz="2400" dirty="0"/>
                        <a:t> Controller</a:t>
                      </a:r>
                      <a:endParaRPr lang="de-DE" sz="240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26272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Wartungzustand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aktualisieren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3168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Suche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Fahrzeug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17149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Fahrzeuginformationen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präsentieren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42487"/>
                  </a:ext>
                </a:extLst>
              </a:tr>
            </a:tbl>
          </a:graphicData>
        </a:graphic>
      </p:graphicFrame>
      <p:graphicFrame>
        <p:nvGraphicFramePr>
          <p:cNvPr id="10" name="Tablo 7">
            <a:extLst>
              <a:ext uri="{FF2B5EF4-FFF2-40B4-BE49-F238E27FC236}">
                <a16:creationId xmlns:a16="http://schemas.microsoft.com/office/drawing/2014/main" id="{58AEF0D3-A295-7B13-D245-AED465343E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78193"/>
              </p:ext>
            </p:extLst>
          </p:nvPr>
        </p:nvGraphicFramePr>
        <p:xfrm>
          <a:off x="311021" y="4699519"/>
          <a:ext cx="4232987" cy="140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987">
                  <a:extLst>
                    <a:ext uri="{9D8B030D-6E8A-4147-A177-3AD203B41FA5}">
                      <a16:colId xmlns:a16="http://schemas.microsoft.com/office/drawing/2014/main" val="3936163162"/>
                    </a:ext>
                  </a:extLst>
                </a:gridCol>
              </a:tblGrid>
              <a:tr h="678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/>
                        <a:t>Kunde</a:t>
                      </a:r>
                      <a:r>
                        <a:rPr lang="tr-TR" sz="2400" dirty="0"/>
                        <a:t> Controller</a:t>
                      </a:r>
                      <a:endParaRPr lang="de-DE" sz="240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26272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Kunde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Erstellen</a:t>
                      </a:r>
                      <a:endParaRPr lang="de-DE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" y="62411"/>
            <a:ext cx="12132907" cy="702056"/>
          </a:xfrm>
        </p:spPr>
        <p:txBody>
          <a:bodyPr>
            <a:noAutofit/>
          </a:bodyPr>
          <a:lstStyle/>
          <a:p>
            <a:r>
              <a:rPr lang="tr-TR" sz="3600" dirty="0" err="1"/>
              <a:t>LoginAsAdmin</a:t>
            </a:r>
            <a:r>
              <a:rPr lang="tr-TR" sz="3600" dirty="0"/>
              <a:t> - POST</a:t>
            </a:r>
            <a:endParaRPr lang="de-DE" sz="3600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8297408E-5E57-5EA7-0D86-A2F8BDC30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1" y="4329403"/>
            <a:ext cx="4366727" cy="253792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                  </a:t>
            </a:r>
            <a:b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dirty="0"/>
              <a:t>}</a:t>
            </a:r>
          </a:p>
          <a:p>
            <a:endParaRPr lang="tr-TR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r>
              <a:rPr lang="tr-TR" dirty="0">
                <a:solidFill>
                  <a:srgbClr val="343541"/>
                </a:solidFill>
                <a:latin typeface="Roboto" panose="02000000000000000000" pitchFamily="2" charset="0"/>
              </a:rPr>
              <a:t>200</a:t>
            </a:r>
            <a:endParaRPr lang="de-DE" sz="2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endParaRPr lang="de-DE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26487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POST-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0329DC5D-F090-479F-4617-0683D7399E10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05AD387-EBA3-20C5-09EA-0D58B5E58C56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560850-D40A-AEDB-5920-DC94440B4A5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33B13EDA-E44B-A567-4126-E74B9A2DC2E7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İçerik Yer Tutucusu 7">
            <a:extLst>
              <a:ext uri="{FF2B5EF4-FFF2-40B4-BE49-F238E27FC236}">
                <a16:creationId xmlns:a16="http://schemas.microsoft.com/office/drawing/2014/main" id="{47A070CF-2917-F8B4-F08F-277AD0E48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8588" y="4320072"/>
            <a:ext cx="5654320" cy="253792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 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(encrypted form of user’s password)</a:t>
            </a:r>
            <a:endParaRPr lang="en-US" b="0" dirty="0">
              <a:effectLst/>
            </a:endParaRPr>
          </a:p>
          <a:p>
            <a:r>
              <a:rPr lang="tr-TR" dirty="0"/>
              <a:t>}</a:t>
            </a:r>
          </a:p>
          <a:p>
            <a:r>
              <a:rPr lang="tr-TR" sz="1800" dirty="0">
                <a:solidFill>
                  <a:srgbClr val="343541"/>
                </a:solidFill>
                <a:latin typeface="Roboto" panose="02000000000000000000" pitchFamily="2" charset="0"/>
              </a:rPr>
              <a:t>200</a:t>
            </a:r>
            <a:endParaRPr lang="de-DE" sz="2400" dirty="0"/>
          </a:p>
          <a:p>
            <a:br>
              <a:rPr lang="en-US" dirty="0"/>
            </a:b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8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LoginAsStandartBenutzer</a:t>
            </a:r>
            <a:r>
              <a:rPr lang="tr-TR" sz="3600" dirty="0"/>
              <a:t> - POST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4293542"/>
            <a:ext cx="5410200" cy="247993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                  </a:t>
            </a:r>
            <a:b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/>
              <a:t>}</a:t>
            </a: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4293543"/>
            <a:ext cx="5410200" cy="247993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 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(encrypted form of user’s password)</a:t>
            </a:r>
            <a:endParaRPr lang="en-US" sz="2400" b="0" dirty="0">
              <a:effectLst/>
            </a:endParaRPr>
          </a:p>
          <a:p>
            <a:r>
              <a:rPr lang="tr-TR" sz="2400" dirty="0"/>
              <a:t>}</a:t>
            </a: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POST-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Create_StandartBenutzer_by_Admin</a:t>
            </a:r>
            <a:r>
              <a:rPr lang="tr-TR" sz="3600" dirty="0"/>
              <a:t> - POST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3641454"/>
            <a:ext cx="5410200" cy="3132026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       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tr-TR" sz="2400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name:”string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nachname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:”string” 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24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en-US" sz="2400" b="0" dirty="0">
              <a:effectLst/>
            </a:endParaRPr>
          </a:p>
          <a:p>
            <a:r>
              <a:rPr lang="tr-TR" dirty="0">
                <a:solidFill>
                  <a:srgbClr val="343541"/>
                </a:solidFill>
                <a:latin typeface="Roboto" panose="02000000000000000000" pitchFamily="2" charset="0"/>
              </a:rPr>
              <a:t>200</a:t>
            </a: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 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(encrypted form of user’s password)</a:t>
            </a:r>
            <a:endParaRPr lang="en-US" sz="2400" b="0" dirty="0">
              <a:effectLst/>
            </a:endParaRPr>
          </a:p>
          <a:p>
            <a:r>
              <a:rPr lang="tr-TR" sz="2400" dirty="0"/>
              <a:t>}</a:t>
            </a:r>
          </a:p>
          <a:p>
            <a:r>
              <a:rPr lang="tr-TR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Benutzer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erfolgreich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erstellt</a:t>
            </a:r>
            <a:r>
              <a:rPr lang="tr-TR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tr-TR" dirty="0">
                <a:solidFill>
                  <a:srgbClr val="343541"/>
                </a:solidFill>
                <a:latin typeface="Roboto" panose="02000000000000000000" pitchFamily="2" charset="0"/>
              </a:rPr>
              <a:t>200, 201</a:t>
            </a:r>
            <a:endParaRPr lang="de-DE" sz="2800" dirty="0"/>
          </a:p>
          <a:p>
            <a:endParaRPr lang="tr-TR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POST-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Kunde</a:t>
            </a:r>
            <a:r>
              <a:rPr lang="tr-TR" sz="3600" dirty="0"/>
              <a:t> </a:t>
            </a:r>
            <a:r>
              <a:rPr lang="tr-TR" sz="3600" dirty="0" err="1"/>
              <a:t>Erstellen</a:t>
            </a:r>
            <a:r>
              <a:rPr lang="tr-TR" sz="3600" dirty="0"/>
              <a:t> - POST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564297"/>
            <a:ext cx="6096000" cy="3275446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en-US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       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Kunde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Name: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String</a:t>
            </a:r>
            <a:endParaRPr lang="tr-TR" sz="1600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	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Nachname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endParaRPr lang="tr-TR" sz="16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Tel: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String</a:t>
            </a:r>
            <a:endParaRPr lang="tr-TR" sz="1600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	Adresse: 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endParaRPr lang="tr-TR" sz="16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tr-TR" sz="16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Fahrzeug</a:t>
            </a: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 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AktuelleWartungszustand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= NULL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Reperaturen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= NULL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Kosten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= NULL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		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Alle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restlichen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Attribute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außer</a:t>
            </a: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 </a:t>
            </a:r>
            <a:r>
              <a:rPr lang="tr-TR" sz="1600" dirty="0" err="1">
                <a:solidFill>
                  <a:srgbClr val="343541"/>
                </a:solidFill>
                <a:latin typeface="Roboto" panose="02000000000000000000" pitchFamily="2" charset="0"/>
              </a:rPr>
              <a:t>ID’s</a:t>
            </a:r>
            <a:endParaRPr lang="tr-TR" sz="16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tr-TR" sz="16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343541"/>
              </a:solidFill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343541"/>
                </a:solidFill>
                <a:latin typeface="Roboto" panose="02000000000000000000" pitchFamily="2" charset="0"/>
              </a:rPr>
              <a:t>200</a:t>
            </a:r>
            <a:endParaRPr lang="en-US" sz="1600" b="0" dirty="0">
              <a:effectLst/>
            </a:endParaRPr>
          </a:p>
          <a:p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 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id:”string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</a:t>
            </a:r>
            <a:endParaRPr lang="en-US" sz="2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password:”string</a:t>
            </a:r>
            <a:r>
              <a:rPr lang="en-US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(encrypted form of user’s password)</a:t>
            </a:r>
            <a:endParaRPr lang="en-US" sz="2400" b="0" dirty="0">
              <a:effectLst/>
            </a:endParaRPr>
          </a:p>
          <a:p>
            <a:r>
              <a:rPr lang="tr-TR" sz="2400" dirty="0"/>
              <a:t>}</a:t>
            </a:r>
          </a:p>
          <a:p>
            <a:endParaRPr lang="tr-TR" sz="18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Kunde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erfolgreich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18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erstellt</a:t>
            </a:r>
            <a:r>
              <a:rPr lang="tr-TR" sz="18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tr-TR" sz="1800" dirty="0">
                <a:solidFill>
                  <a:srgbClr val="343541"/>
                </a:solidFill>
                <a:latin typeface="Roboto" panose="02000000000000000000" pitchFamily="2" charset="0"/>
              </a:rPr>
              <a:t>200, 201</a:t>
            </a: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POST-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8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4BD12-949D-CF26-5B78-D995ED8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07019"/>
          </a:xfrm>
        </p:spPr>
        <p:txBody>
          <a:bodyPr>
            <a:noAutofit/>
          </a:bodyPr>
          <a:lstStyle/>
          <a:p>
            <a:r>
              <a:rPr lang="tr-TR" sz="3600" dirty="0" err="1"/>
              <a:t>Wartungzustand</a:t>
            </a:r>
            <a:r>
              <a:rPr lang="tr-TR" sz="3600" dirty="0"/>
              <a:t> </a:t>
            </a:r>
            <a:r>
              <a:rPr lang="tr-TR" sz="3600" dirty="0" err="1"/>
              <a:t>aktualisieren</a:t>
            </a:r>
            <a:r>
              <a:rPr lang="tr-TR" sz="3600" dirty="0"/>
              <a:t> - PUT</a:t>
            </a:r>
            <a:endParaRPr lang="de-DE" sz="3600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8D79E5B-B36D-46CA-2DD3-A512F2ED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4" y="3641454"/>
            <a:ext cx="5410200" cy="313202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Request_Body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“Status”: “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” </a:t>
            </a:r>
            <a:endParaRPr lang="de-DE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tr-TR" sz="24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}</a:t>
            </a:r>
            <a:endParaRPr lang="tr-TR" sz="24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de-DE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803559E-BD35-1040-C6CE-FE2EAB1F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167" y="3641454"/>
            <a:ext cx="5410200" cy="31320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Antwort:{ </a:t>
            </a:r>
            <a:endParaRPr lang="tr-TR" sz="24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	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Wartenzustand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des</a:t>
            </a:r>
            <a:r>
              <a:rPr lang="tr-TR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Autos  </a:t>
            </a:r>
            <a:r>
              <a:rPr lang="de-DE" sz="2400" b="0" i="0" u="none" strike="noStrike" dirty="0" err="1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efolgreich</a:t>
            </a: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 </a:t>
            </a: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aktualisiert.</a:t>
            </a:r>
            <a:endParaRPr lang="tr-TR" sz="2400" b="0" i="0" u="none" strike="noStrike" dirty="0">
              <a:solidFill>
                <a:srgbClr val="343541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solidFill>
                  <a:srgbClr val="343541"/>
                </a:solidFill>
                <a:latin typeface="Roboto" panose="02000000000000000000" pitchFamily="2" charset="0"/>
              </a:rPr>
              <a:t>}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  <a:t>        </a:t>
            </a:r>
            <a:br>
              <a:rPr lang="de-DE" sz="2400" b="0" i="0" u="none" strike="noStrike" dirty="0">
                <a:solidFill>
                  <a:srgbClr val="343541"/>
                </a:solidFill>
                <a:effectLst/>
                <a:latin typeface="Roboto" panose="02000000000000000000" pitchFamily="2" charset="0"/>
              </a:rPr>
            </a:br>
            <a:endParaRPr lang="de-DE" sz="24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F14E2F2-4BDC-861D-7DCF-27989F67027B}"/>
              </a:ext>
            </a:extLst>
          </p:cNvPr>
          <p:cNvSpPr/>
          <p:nvPr/>
        </p:nvSpPr>
        <p:spPr>
          <a:xfrm>
            <a:off x="233264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de-DE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0F33760-083E-D5CE-2973-66D7F4DF65B8}"/>
              </a:ext>
            </a:extLst>
          </p:cNvPr>
          <p:cNvSpPr/>
          <p:nvPr/>
        </p:nvSpPr>
        <p:spPr>
          <a:xfrm>
            <a:off x="4425819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PUT-</a:t>
            </a:r>
            <a:r>
              <a:rPr lang="tr-TR" dirty="0" err="1"/>
              <a:t>RESTful</a:t>
            </a:r>
            <a:r>
              <a:rPr lang="tr-TR" dirty="0"/>
              <a:t> Web Service</a:t>
            </a:r>
            <a:endParaRPr lang="de-DE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6A9CFB-2D80-B506-F829-BCE0DFBA4C5D}"/>
              </a:ext>
            </a:extLst>
          </p:cNvPr>
          <p:cNvSpPr/>
          <p:nvPr/>
        </p:nvSpPr>
        <p:spPr>
          <a:xfrm>
            <a:off x="9184431" y="1138333"/>
            <a:ext cx="2239348" cy="895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Seite</a:t>
            </a:r>
            <a:endParaRPr lang="de-DE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61827A3-AEBF-069F-8851-A3DA466D2DAE}"/>
              </a:ext>
            </a:extLst>
          </p:cNvPr>
          <p:cNvCxnSpPr>
            <a:cxnSpLocks/>
          </p:cNvCxnSpPr>
          <p:nvPr/>
        </p:nvCxnSpPr>
        <p:spPr>
          <a:xfrm flipH="1">
            <a:off x="2472612" y="1259633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89BEC8-5F09-D384-79E4-8CCFC3C2A879}"/>
              </a:ext>
            </a:extLst>
          </p:cNvPr>
          <p:cNvCxnSpPr>
            <a:cxnSpLocks/>
          </p:cNvCxnSpPr>
          <p:nvPr/>
        </p:nvCxnSpPr>
        <p:spPr>
          <a:xfrm>
            <a:off x="2472612" y="1782146"/>
            <a:ext cx="19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D4346E0-A87A-48E0-8AC3-C6948054ACDB}"/>
              </a:ext>
            </a:extLst>
          </p:cNvPr>
          <p:cNvCxnSpPr/>
          <p:nvPr/>
        </p:nvCxnSpPr>
        <p:spPr>
          <a:xfrm flipH="1" flipV="1">
            <a:off x="6665167" y="1574357"/>
            <a:ext cx="2519264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2477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990</Words>
  <Application>Microsoft Office PowerPoint</Application>
  <PresentationFormat>Geniş ekran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Posterama</vt:lpstr>
      <vt:lpstr>Roboto</vt:lpstr>
      <vt:lpstr>Verdana</vt:lpstr>
      <vt:lpstr>SplashVTI</vt:lpstr>
      <vt:lpstr> AutoXpert Architekturspezifikation Struktur</vt:lpstr>
      <vt:lpstr>Architekturüberblick</vt:lpstr>
      <vt:lpstr>PowerPoint Sunusu</vt:lpstr>
      <vt:lpstr>Controller Klassen</vt:lpstr>
      <vt:lpstr>LoginAsAdmin - POST</vt:lpstr>
      <vt:lpstr>LoginAsStandartBenutzer - POST</vt:lpstr>
      <vt:lpstr>Create_StandartBenutzer_by_Admin - POST</vt:lpstr>
      <vt:lpstr>Kunde Erstellen - POST</vt:lpstr>
      <vt:lpstr>Wartungzustand aktualisieren - PUT</vt:lpstr>
      <vt:lpstr>Suche Fahrzeug - GET</vt:lpstr>
      <vt:lpstr>Fahrzeuginformationen präsentieren - GET</vt:lpstr>
      <vt:lpstr>Schadeninformationen aktualisieren - PUT</vt:lpstr>
      <vt:lpstr>Reparatur&amp;Kosten_Aktualisieren -PUT</vt:lpstr>
      <vt:lpstr>Rückverfolgbarkeit von Requirements - 1</vt:lpstr>
      <vt:lpstr>Rückverfolgbarkeit von Requirements - 2</vt:lpstr>
      <vt:lpstr>Rückverfolgbarkeit von Requirements - 3</vt:lpstr>
      <vt:lpstr>Rückverfolgbarkeit von Requirements - 4</vt:lpstr>
      <vt:lpstr>Benutzer Repository</vt:lpstr>
      <vt:lpstr>Kunde Repository</vt:lpstr>
      <vt:lpstr>Fahrzeug Repository</vt:lpstr>
      <vt:lpstr>Schaden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AutoXpert Architekturspezifikation Struktur</dc:title>
  <dc:creator>Mücahid Eren Koç</dc:creator>
  <cp:lastModifiedBy>Mücahid Eren Koç</cp:lastModifiedBy>
  <cp:revision>5</cp:revision>
  <dcterms:created xsi:type="dcterms:W3CDTF">2023-05-05T17:47:10Z</dcterms:created>
  <dcterms:modified xsi:type="dcterms:W3CDTF">2023-06-02T11:28:25Z</dcterms:modified>
</cp:coreProperties>
</file>