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83" r:id="rId3"/>
    <p:sldId id="265" r:id="rId4"/>
    <p:sldId id="275" r:id="rId5"/>
    <p:sldId id="268" r:id="rId6"/>
    <p:sldId id="276" r:id="rId7"/>
    <p:sldId id="267" r:id="rId8"/>
    <p:sldId id="277" r:id="rId9"/>
    <p:sldId id="263" r:id="rId10"/>
    <p:sldId id="262" r:id="rId11"/>
    <p:sldId id="274" r:id="rId12"/>
    <p:sldId id="266" r:id="rId13"/>
    <p:sldId id="273" r:id="rId14"/>
    <p:sldId id="278" r:id="rId15"/>
    <p:sldId id="272" r:id="rId16"/>
    <p:sldId id="279" r:id="rId17"/>
    <p:sldId id="271" r:id="rId18"/>
    <p:sldId id="280" r:id="rId19"/>
    <p:sldId id="292" r:id="rId20"/>
    <p:sldId id="293" r:id="rId21"/>
    <p:sldId id="294" r:id="rId22"/>
    <p:sldId id="297" r:id="rId23"/>
    <p:sldId id="295" r:id="rId24"/>
    <p:sldId id="298" r:id="rId25"/>
    <p:sldId id="296" r:id="rId26"/>
    <p:sldId id="299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3895B3A-8404-4B27-9DDE-187105CE42CF}">
          <p14:sldIdLst>
            <p14:sldId id="257"/>
            <p14:sldId id="283"/>
            <p14:sldId id="265"/>
            <p14:sldId id="275"/>
            <p14:sldId id="268"/>
            <p14:sldId id="276"/>
            <p14:sldId id="267"/>
            <p14:sldId id="277"/>
            <p14:sldId id="263"/>
            <p14:sldId id="262"/>
            <p14:sldId id="274"/>
            <p14:sldId id="266"/>
            <p14:sldId id="273"/>
            <p14:sldId id="278"/>
            <p14:sldId id="272"/>
            <p14:sldId id="279"/>
            <p14:sldId id="271"/>
            <p14:sldId id="280"/>
            <p14:sldId id="292"/>
            <p14:sldId id="293"/>
            <p14:sldId id="294"/>
            <p14:sldId id="297"/>
            <p14:sldId id="295"/>
            <p14:sldId id="298"/>
            <p14:sldId id="296"/>
            <p14:sldId id="299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DD9"/>
    <a:srgbClr val="4EDAE7"/>
    <a:srgbClr val="3CC6D3"/>
    <a:srgbClr val="4B99A3"/>
    <a:srgbClr val="AA1163"/>
    <a:srgbClr val="A93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Açık Stil 3 - Vurgu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65DAD-C972-C7F1-5AAD-75F602CB0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11E995-905A-3870-0011-849FFBCB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DF39AD-E7A4-B9EF-3E1C-B285D907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7ABB2-9FDA-B242-A90C-1722624C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A6588B-0023-ECE4-66A8-69F348AA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3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C2CA9E-DEB4-9B5E-64E7-15CB9F5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20B7F4-8B12-F9AA-206E-0F94CAFE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F7466F-498D-7E92-94D2-34CD3A88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C6232F-5DD2-6F7C-CA33-08D3A705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0B94F8-4CBA-08A1-5044-CB7F2DB2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071C270-0BE1-6DB7-A4CC-F2F00E173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020623-DD08-C9CA-88DA-C3B46D38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1BFEB6-14A6-D56D-241F-7C56E6B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8B5465-C9F2-1B83-D706-3F29EBBA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ACE1A8-21E8-5144-CB6B-FD48B1E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10AE41-2940-0DBD-A1E6-D2AD71A4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E37915-8935-62FA-8E7B-DFF6D320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CD15CB-B7F5-7F88-05FC-F4DAFC2D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D278E9-7515-B142-89EC-15AD98EF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57F3B8-17B0-A5C1-5E97-B28B1ED0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62706-3247-B758-CFDE-E6AD10BB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7D525E-FE51-3E00-13A2-D39F86EF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A56F71-A526-65FC-D5A2-A321226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9799C5-81A1-4C2C-03A4-6E623691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CB7A86-942E-64D9-1437-24D126E7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5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CCFEA-B56D-0398-702E-EEC4D021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DF0E5F-5B10-DBB4-1BA9-2C749145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164A658-5091-726C-AD4A-3DC8EB10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E7F083-6592-5355-2886-FEFF7C9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144ABA1-C5EA-165D-D9F9-06480480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678753-878D-92AF-F5C2-872045F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867C9E-40AC-5B14-2F1B-FCDDC599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107716-FBDE-7F4E-8BEC-D68D6893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7C555F-10D7-79DB-7BCC-B673E816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50A04B-9F07-BF13-0BBC-1F4A752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C2FD16-F279-1354-AB5C-F949CAB73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95327F-991E-F376-8FFB-821E099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ECBCA2-3EA7-7418-3D65-B7BA8732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2E95B8E-D50F-360E-39EB-E58C24A1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AD9E8C-A6CD-B71B-FCF3-7BC1BAD0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1258CE-C5B0-22FF-1FA1-1538E98A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B615AD-4E75-1233-F514-30F83FAD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B8BA6A9-EC98-0C22-71EA-354DB97B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4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2522910-D4B1-D464-0EE6-9207DA32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4BC40A3-512C-093E-8406-8D2CACB8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451C30-9A98-35E2-335E-E41DD45F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6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E1138-48AF-FBFB-0768-AA65B3BD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6443C9-4A5E-8F01-D6C1-236936CC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B773A2-599E-F7F0-C55E-1B0E315E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64DA33D-0CFF-E0E3-A234-A93C08E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21CC8A-01D5-130B-A5D6-A0072B51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7FD095-AE07-6809-0C1A-87D4A2E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11722-7D4A-ACFF-DEDE-99C2C62D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D5F2AB-D9F0-762A-8AA3-2E4EC3293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5F3DE9B-976D-A04C-0EA6-2F9F6253B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81DEAB-6266-7ECB-6695-6387906E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5A58F4-E1D3-C461-3D3A-392E953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7C8878-6971-1B49-628A-735CBF58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6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DAE7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68EEA1F-3581-65B9-3C46-2E0D92C5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de-DE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B7E8F7-4B6B-0A5A-8BF6-AA74AF1C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de-DE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300691-96BB-6B30-3D22-AC160939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7F2-A4A2-42CD-936E-F76294D05649}" type="datetimeFigureOut">
              <a:rPr lang="de-DE" smtClean="0"/>
              <a:t>02.06.2023</a:t>
            </a:fld>
            <a:endParaRPr lang="de-DE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54992-2279-F520-F21C-051183CC1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6DC714-DDB0-AC7D-3911-A934DD38A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4205-A001-4723-8620-D1F56CC2D60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06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omer.karacan@tau.edu.t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nklilik, kare, yaratıcı sanatlar, sanat içeren bir resim&#10;&#10;Açıklama otomatik olarak oluşturuldu">
            <a:extLst>
              <a:ext uri="{FF2B5EF4-FFF2-40B4-BE49-F238E27FC236}">
                <a16:creationId xmlns:a16="http://schemas.microsoft.com/office/drawing/2014/main" id="{E9DC5876-EBCA-B4B6-56FB-FED02ED21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8" r="-1" b="35511"/>
          <a:stretch/>
        </p:blipFill>
        <p:spPr>
          <a:xfrm>
            <a:off x="20" y="1"/>
            <a:ext cx="12191979" cy="6857999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1BD8D61-ABB0-8041-B493-E5D3C319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12" y="4807974"/>
            <a:ext cx="6931319" cy="922732"/>
          </a:xfrm>
        </p:spPr>
        <p:txBody>
          <a:bodyPr anchor="ctr">
            <a:noAutofit/>
          </a:bodyPr>
          <a:lstStyle/>
          <a:p>
            <a:pPr algn="l"/>
            <a:r>
              <a:rPr lang="tr-TR" sz="3200" dirty="0">
                <a:latin typeface="Posterama" panose="020B0504020200020000" pitchFamily="34" charset="0"/>
              </a:rPr>
              <a:t>AutoXpert </a:t>
            </a:r>
            <a:r>
              <a:rPr lang="tr-TR" sz="3200" dirty="0" err="1">
                <a:latin typeface="Posterama" panose="020B0504020200020000" pitchFamily="34" charset="0"/>
              </a:rPr>
              <a:t>Systemtestspezifikation</a:t>
            </a:r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0DFC977-937A-5235-0F17-D6C5EA65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12" y="5579503"/>
            <a:ext cx="8628157" cy="1175657"/>
          </a:xfrm>
        </p:spPr>
        <p:txBody>
          <a:bodyPr anchor="t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/>
                <a:ea typeface="+mn-ea"/>
                <a:cs typeface="+mn-cs"/>
              </a:rPr>
              <a:t>Mücahid Eren KOÇ       </a:t>
            </a:r>
            <a:r>
              <a:rPr kumimoji="0" lang="tr-TR" sz="18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e190503044@stud.tau.edu.tr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İbrahim Alper ÖLÜÇ     </a:t>
            </a:r>
            <a:r>
              <a:rPr kumimoji="0" lang="tr-TR" sz="18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e200503016@stud.tau.edu.tr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994DC3"/>
              </a:buClr>
              <a:buSzTx/>
              <a:buFont typeface="Avenir Next LT Pro" panose="020B0504020202020204" pitchFamily="34" charset="0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Stakeholder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: DI Ömer KARACAN   </a:t>
            </a:r>
            <a:r>
              <a:rPr kumimoji="0" lang="tr-TR" sz="1800" b="1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omer.karacan@tau.edu.tr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algn="l"/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6760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58677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</a:rPr>
              <a:t>SYSTEMTESTFÄLLE</a:t>
            </a:r>
            <a:r>
              <a:rPr lang="tr-TR" sz="2800" dirty="0"/>
              <a:t> – </a:t>
            </a:r>
            <a:r>
              <a:rPr lang="tr-TR" sz="2800" dirty="0" err="1"/>
              <a:t>SucheFahrzeug</a:t>
            </a:r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43034"/>
              </p:ext>
            </p:extLst>
          </p:nvPr>
        </p:nvGraphicFramePr>
        <p:xfrm>
          <a:off x="265471" y="964008"/>
          <a:ext cx="11661058" cy="288036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nichts</a:t>
                      </a:r>
                      <a:endParaRPr lang="de-DE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FahzeugID</a:t>
                      </a:r>
                      <a:r>
                        <a:rPr lang="tr-TR" sz="1450" dirty="0"/>
                        <a:t> =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= 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FahzeugID</a:t>
                      </a:r>
                      <a:r>
                        <a:rPr lang="tr-TR" sz="1450" dirty="0"/>
                        <a:t> =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= 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Use</a:t>
                      </a:r>
                      <a:r>
                        <a:rPr lang="tr-TR" sz="1450" dirty="0"/>
                        <a:t> Case API-1 </a:t>
                      </a:r>
                      <a:r>
                        <a:rPr lang="tr-TR" sz="1450" dirty="0" err="1"/>
                        <a:t>SucheFahrzeug</a:t>
                      </a:r>
                      <a:endParaRPr lang="tr-TR" sz="14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5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138984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FahrzeugInformationen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präsentieren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97899"/>
              </p:ext>
            </p:extLst>
          </p:nvPr>
        </p:nvGraphicFramePr>
        <p:xfrm>
          <a:off x="127819" y="564435"/>
          <a:ext cx="11937284" cy="62620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57856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179428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468154">
                <a:tc>
                  <a:txBody>
                    <a:bodyPr/>
                    <a:lstStyle/>
                    <a:p>
                      <a:r>
                        <a:rPr lang="tr-TR" sz="1600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sz="1600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S_TC_5 Test Fahrzeug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informationen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via GET Fahrzeuginformationen-Service</a:t>
                      </a: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338975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WebService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gegeben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Request</a:t>
                      </a:r>
                      <a:r>
                        <a:rPr lang="tr-TR" sz="1300" dirty="0"/>
                        <a:t>: GET </a:t>
                      </a:r>
                      <a:r>
                        <a:rPr lang="tr-TR" sz="1300" dirty="0" err="1"/>
                        <a:t>FahrzeugInformationen</a:t>
                      </a:r>
                      <a:r>
                        <a:rPr lang="tr-TR" sz="1300" dirty="0"/>
                        <a:t> (</a:t>
                      </a: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Response</a:t>
                      </a:r>
                      <a:r>
                        <a:rPr lang="tr-TR" sz="1300" dirty="0"/>
                        <a:t>: 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Ein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alle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außer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KundeID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SchadeID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// </a:t>
                      </a:r>
                      <a:r>
                        <a:rPr lang="tr-TR" sz="1300" dirty="0" err="1"/>
                        <a:t>eindeutig</a:t>
                      </a:r>
                      <a:r>
                        <a:rPr lang="tr-TR" sz="1300" dirty="0"/>
                        <a:t> 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Besitzer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des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Autos</a:t>
                      </a:r>
                      <a:r>
                        <a:rPr lang="tr-TR" sz="1300" baseline="0" dirty="0"/>
                        <a:t> mit </a:t>
                      </a:r>
                      <a:r>
                        <a:rPr lang="tr-TR" sz="1300" baseline="0" dirty="0" err="1"/>
                        <a:t>Attiributes</a:t>
                      </a:r>
                      <a:endParaRPr lang="tr-TR" sz="1300" baseline="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Name</a:t>
                      </a:r>
                      <a:r>
                        <a:rPr lang="tr-TR" sz="1300" dirty="0"/>
                        <a:t> </a:t>
                      </a:r>
                    </a:p>
                    <a:p>
                      <a:pPr marL="16573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Nachname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Telefonnummer</a:t>
                      </a:r>
                      <a:endParaRPr lang="tr-TR" sz="1300" dirty="0"/>
                    </a:p>
                    <a:p>
                      <a:pPr marL="16573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String</a:t>
                      </a:r>
                      <a:r>
                        <a:rPr lang="tr-TR" sz="1300" dirty="0"/>
                        <a:t> Adresse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App</a:t>
                      </a:r>
                      <a:r>
                        <a:rPr lang="tr-TR" sz="1300" dirty="0"/>
                        <a:t> Port </a:t>
                      </a:r>
                      <a:r>
                        <a:rPr lang="tr-TR" sz="1300" dirty="0" err="1"/>
                        <a:t>Nummer</a:t>
                      </a:r>
                      <a:r>
                        <a:rPr lang="tr-TR" sz="1300" dirty="0"/>
                        <a:t>: 8080(</a:t>
                      </a:r>
                      <a:r>
                        <a:rPr lang="tr-TR" sz="1300" dirty="0" err="1"/>
                        <a:t>default</a:t>
                      </a:r>
                      <a:r>
                        <a:rPr lang="tr-TR" sz="130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erreichbar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Service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richtig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konfiguriert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wurde</a:t>
                      </a:r>
                      <a:r>
                        <a:rPr lang="tr-TR" sz="1300" dirty="0"/>
                        <a:t> mit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verbunden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Es </a:t>
                      </a:r>
                      <a:r>
                        <a:rPr lang="tr-TR" sz="1300" dirty="0" err="1"/>
                        <a:t>gibt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in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System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aktiv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läuft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gerade</a:t>
                      </a:r>
                      <a:r>
                        <a:rPr lang="tr-TR" sz="1300" dirty="0"/>
                        <a:t>!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36739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GET-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Besitzer</a:t>
                      </a:r>
                      <a:r>
                        <a:rPr lang="tr-TR" sz="1300" baseline="0" dirty="0"/>
                        <a:t> mit </a:t>
                      </a:r>
                      <a:r>
                        <a:rPr lang="tr-TR" sz="1300" baseline="0" dirty="0" err="1"/>
                        <a:t>angegebenen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Attiributes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GET-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Fahrzeugen</a:t>
                      </a:r>
                      <a:r>
                        <a:rPr lang="tr-TR" sz="1300" dirty="0"/>
                        <a:t>/</a:t>
                      </a:r>
                      <a:r>
                        <a:rPr lang="tr-TR" sz="1300" dirty="0" err="1"/>
                        <a:t>ansehen</a:t>
                      </a:r>
                      <a:r>
                        <a:rPr lang="tr-TR" sz="1300" dirty="0"/>
                        <a:t>/{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}»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459935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Besitzer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durch</a:t>
                      </a:r>
                      <a:r>
                        <a:rPr lang="tr-TR" sz="1300" dirty="0"/>
                        <a:t> den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aus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Datenbank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abgerufen</a:t>
                      </a:r>
                      <a:r>
                        <a:rPr lang="tr-TR" sz="1300" dirty="0"/>
                        <a:t>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11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58677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FahrzeugInformationen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präsentieren</a:t>
            </a:r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68230"/>
              </p:ext>
            </p:extLst>
          </p:nvPr>
        </p:nvGraphicFramePr>
        <p:xfrm>
          <a:off x="265471" y="830126"/>
          <a:ext cx="11641394" cy="5936211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359286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2230568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: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: «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2230568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Objekt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Int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: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: «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/>
                        <a:t>…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88851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628751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dirty="0"/>
                        <a:t> Case API-1 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informationen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präsentieren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62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355812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Wartungszustand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aktualisieren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05507"/>
              </p:ext>
            </p:extLst>
          </p:nvPr>
        </p:nvGraphicFramePr>
        <p:xfrm>
          <a:off x="333374" y="999394"/>
          <a:ext cx="11661058" cy="551591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32703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S_TC_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Test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Wartung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zustand aktualisieren via PUT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Wartung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zustand aktualisieren Service</a:t>
                      </a: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26501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WebService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ist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gegeben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WartungszustandAktualisieren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-Objekt mit einigen Attribute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Int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ID// eindeutig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 Port Nummer: 8080(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default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Endpunkt “Fahrzeugen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aktualiseren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{Kfz-Kennzeichen}” ist erreichbar.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Service ist richtig konfiguriert und wurde mit der Datenbank verbunden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Es gibt einen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in der Datenbank mit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eingegebene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955487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Fahrzeugen /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aktualisieren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</a:t>
                      </a:r>
                      <a:r>
                        <a:rPr lang="tr-TR" sz="1300" dirty="0"/>
                        <a:t>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für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Attiribute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Änderungen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Schaden /aktualisieren / {Kfz-Kennzeichen}”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existiert</a:t>
                      </a:r>
                      <a:r>
                        <a:rPr lang="tr-TR" sz="1300" dirty="0"/>
                        <a:t>)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49591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baseline="0" dirty="0"/>
                        <a:t> in der </a:t>
                      </a:r>
                      <a:r>
                        <a:rPr lang="tr-TR" sz="1300" baseline="0" dirty="0" err="1"/>
                        <a:t>Datenbank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aktualisiert</a:t>
                      </a:r>
                      <a:r>
                        <a:rPr lang="tr-TR" sz="13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4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484819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Wartungszustand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aktualisieren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5379"/>
              </p:ext>
            </p:extLst>
          </p:nvPr>
        </p:nvGraphicFramePr>
        <p:xfrm>
          <a:off x="265471" y="1317970"/>
          <a:ext cx="11641394" cy="313944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Aktuelle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Wartungszustand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von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</a:t>
                      </a:r>
                      <a:endParaRPr lang="de-DE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«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Repariert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Wartungszustand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«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Repariert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baseline="0" dirty="0"/>
                        <a:t> Case UI-3 </a:t>
                      </a:r>
                      <a:r>
                        <a:rPr lang="tr-TR" sz="1300" baseline="0" dirty="0" err="1"/>
                        <a:t>Wartungszustand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8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0" y="207810"/>
            <a:ext cx="11759381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/>
              <a:t>SchadenInformationen</a:t>
            </a:r>
            <a:r>
              <a:rPr lang="tr-TR" sz="2800" dirty="0"/>
              <a:t> </a:t>
            </a:r>
            <a:r>
              <a:rPr lang="tr-TR" sz="2800" dirty="0" err="1"/>
              <a:t>Aktualiseren</a:t>
            </a:r>
            <a:r>
              <a:rPr lang="tr-TR" sz="2800" dirty="0"/>
              <a:t> </a:t>
            </a:r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40461"/>
              </p:ext>
            </p:extLst>
          </p:nvPr>
        </p:nvGraphicFramePr>
        <p:xfrm>
          <a:off x="167148" y="633260"/>
          <a:ext cx="11857703" cy="609420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3946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118234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31212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S_TC_7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SchadenInfo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Aktualieseren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via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PUT -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SchadenInfo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Aktualieseren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Service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302080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WebService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ist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gegeben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SchadenInfoAktualisieren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Chassis_und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_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Karossiere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Motor,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Getriebe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Reifen_und_Bremsen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-Objekt mit einigen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Attribute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ID// eindeutig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Chassis_und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_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Karossiere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Motor</a:t>
                      </a: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Getriebe</a:t>
                      </a:r>
                      <a:endParaRPr lang="tr-TR" sz="1300" b="0" u="none" strike="noStrike" kern="1200" baseline="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Reifen_und_Bremsen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 Port Nummer: 8080(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default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Endpunkt “Schaden /aktualisieren / {Kfz-Kennzeichen}” ist erreichbar.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Service ist richtig konfiguriert und wurde mit der Datenbank verbunden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Es gibt einen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in der Datenbank mit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eingegebene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48551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Schaden /aktualisieren / {Kfz-Kennzeichen}</a:t>
                      </a:r>
                      <a:r>
                        <a:rPr lang="tr-TR" sz="1300" dirty="0"/>
                        <a:t>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Schadeobjekt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Änderungen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für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Attributen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Schaden /aktualisieren / {Kfz-Kennzeichen}”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Schade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516363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Schade-Objekt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baseline="0" dirty="0"/>
                        <a:t> in der </a:t>
                      </a:r>
                      <a:r>
                        <a:rPr lang="tr-TR" sz="1300" baseline="0" dirty="0" err="1"/>
                        <a:t>Datenbank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aktualisiert</a:t>
                      </a:r>
                      <a:r>
                        <a:rPr lang="tr-TR" sz="13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52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66832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/>
              <a:t>SchadenInformationen</a:t>
            </a:r>
            <a:r>
              <a:rPr lang="tr-TR" sz="2800" dirty="0"/>
              <a:t> </a:t>
            </a:r>
            <a:r>
              <a:rPr lang="tr-TR" sz="2800" dirty="0" err="1"/>
              <a:t>Aktualiseren</a:t>
            </a:r>
            <a:r>
              <a:rPr lang="tr-TR" sz="2800" dirty="0"/>
              <a:t> </a:t>
            </a:r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30360"/>
              </p:ext>
            </p:extLst>
          </p:nvPr>
        </p:nvGraphicFramePr>
        <p:xfrm>
          <a:off x="265471" y="1170485"/>
          <a:ext cx="11641394" cy="432816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«NULL», «NULL», «</a:t>
                      </a:r>
                      <a:r>
                        <a:rPr lang="tr-TR" sz="1300" dirty="0" err="1"/>
                        <a:t>Beschädigte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Kolben</a:t>
                      </a:r>
                      <a:r>
                        <a:rPr lang="tr-TR" sz="1300" dirty="0"/>
                        <a:t>», NULL, 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abgenutzt</a:t>
                      </a:r>
                      <a:r>
                        <a:rPr lang="tr-TR" sz="1300" dirty="0"/>
                        <a:t>»</a:t>
                      </a:r>
                      <a:endParaRPr lang="de-DE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Chassis_und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_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Karossiere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NULL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Motor: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Beschädigte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Kolben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Getriebe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NULL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Reifen_und_Bremsen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abgenutzt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Schade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Chassis_und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_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Karossiere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NULL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Motor: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Beschädigte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Kolben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Getriebe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NULL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Reifen_und_Bremsen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abgenutzt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dirty="0"/>
                        <a:t> Case</a:t>
                      </a:r>
                      <a:r>
                        <a:rPr lang="tr-TR" sz="1300" baseline="0" dirty="0"/>
                        <a:t> API-1 </a:t>
                      </a:r>
                      <a:r>
                        <a:rPr lang="tr-TR" sz="1300" baseline="0" dirty="0" err="1"/>
                        <a:t>Schade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Informationen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52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/>
              <a:t>SYSTEMTESTFÄLLE – </a:t>
            </a:r>
            <a:r>
              <a:rPr lang="tr-TR" sz="2800" dirty="0" err="1"/>
              <a:t>Reparatur&amp;Kosten</a:t>
            </a:r>
            <a:r>
              <a:rPr lang="tr-TR" sz="2800" dirty="0"/>
              <a:t> </a:t>
            </a:r>
            <a:r>
              <a:rPr lang="tr-TR" sz="2800" dirty="0" err="1"/>
              <a:t>aktualisieren</a:t>
            </a:r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0233"/>
              </p:ext>
            </p:extLst>
          </p:nvPr>
        </p:nvGraphicFramePr>
        <p:xfrm>
          <a:off x="333375" y="1049017"/>
          <a:ext cx="11661058" cy="561039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26267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S_TC_8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Reparatur&amp;KostenAktualisieren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via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PUT –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Reparatur&amp;Kosten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baseline="0" dirty="0" err="1">
                          <a:solidFill>
                            <a:schemeClr val="bg1"/>
                          </a:solidFill>
                        </a:rPr>
                        <a:t>Aktualiseren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Service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415602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WebService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ist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gegeben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Reparatur-KostenAktualisieren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-Objekt mit einigen Attribute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Int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ID// eindeutig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String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App Port Nummer: 8080(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default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Endpunkt “Fahrzeugen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{Kfz-Kennzeichen}” ist erreichbar.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Der 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Service ist richtig konfiguriert und wurde mit der Datenbank verbunden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Es gibt einen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in der Datenbank mit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eingegebene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3406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Fahrzeugen /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reparaturen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/ {Kfz-Kennzeichen}</a:t>
                      </a:r>
                      <a:r>
                        <a:rPr lang="tr-TR" sz="1300" dirty="0"/>
                        <a:t>» 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200(OK)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das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Fahrzeugobjekt</a:t>
                      </a:r>
                      <a:r>
                        <a:rPr lang="tr-TR" sz="1300" dirty="0"/>
                        <a:t> mit dem </a:t>
                      </a:r>
                      <a:r>
                        <a:rPr lang="tr-TR" sz="1300" dirty="0" err="1"/>
                        <a:t>angegebenen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und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für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Attiribute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Änderungen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/>
                        <a:t>Sende </a:t>
                      </a:r>
                      <a:r>
                        <a:rPr lang="tr-TR" sz="1300" dirty="0" err="1"/>
                        <a:t>noch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eine</a:t>
                      </a:r>
                      <a:r>
                        <a:rPr lang="tr-TR" sz="1300" dirty="0"/>
                        <a:t> PUT-</a:t>
                      </a:r>
                      <a:r>
                        <a:rPr lang="tr-TR" sz="1300" dirty="0" err="1"/>
                        <a:t>Anfrage</a:t>
                      </a:r>
                      <a:r>
                        <a:rPr lang="tr-TR" sz="1300" dirty="0"/>
                        <a:t> an den </a:t>
                      </a:r>
                      <a:r>
                        <a:rPr lang="tr-TR" sz="1300" dirty="0" err="1"/>
                        <a:t>Endpunkt</a:t>
                      </a:r>
                      <a:r>
                        <a:rPr lang="tr-TR" sz="1300" dirty="0"/>
                        <a:t> «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Schaden /aktualisieren / {Kfz-Kennzeichen}” </a:t>
                      </a:r>
                      <a:r>
                        <a:rPr lang="tr-TR" sz="1300" dirty="0"/>
                        <a:t>mit </a:t>
                      </a:r>
                      <a:r>
                        <a:rPr lang="tr-TR" sz="1300" dirty="0" err="1"/>
                        <a:t>einem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ungültigen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als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path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Variable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Antwortstatuscode</a:t>
                      </a:r>
                      <a:r>
                        <a:rPr lang="tr-TR" sz="1300" dirty="0"/>
                        <a:t> 404(NOT FOUND) </a:t>
                      </a:r>
                      <a:r>
                        <a:rPr lang="tr-TR" sz="1300" dirty="0" err="1"/>
                        <a:t>ist.</a:t>
                      </a:r>
                      <a:endParaRPr lang="tr-TR" sz="13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300" dirty="0" err="1"/>
                        <a:t>Überprüfe</a:t>
                      </a:r>
                      <a:r>
                        <a:rPr lang="tr-TR" sz="1300" dirty="0"/>
                        <a:t>, </a:t>
                      </a:r>
                      <a:r>
                        <a:rPr lang="tr-TR" sz="1300" dirty="0" err="1"/>
                        <a:t>ob</a:t>
                      </a:r>
                      <a:r>
                        <a:rPr lang="tr-TR" sz="1300" dirty="0"/>
                        <a:t> der </a:t>
                      </a:r>
                      <a:r>
                        <a:rPr lang="tr-TR" sz="1300" dirty="0" err="1"/>
                        <a:t>Antwortext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Nachricht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oder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die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Meldung</a:t>
                      </a:r>
                      <a:r>
                        <a:rPr lang="tr-TR" sz="1300" dirty="0"/>
                        <a:t>) «</a:t>
                      </a:r>
                      <a:r>
                        <a:rPr lang="tr-TR" sz="1300" dirty="0" err="1"/>
                        <a:t>Fahrzeug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nicht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gefunden</a:t>
                      </a:r>
                      <a:r>
                        <a:rPr lang="tr-TR" sz="1300" dirty="0"/>
                        <a:t>!» </a:t>
                      </a:r>
                      <a:r>
                        <a:rPr lang="tr-TR" sz="1300" dirty="0" err="1"/>
                        <a:t>enthält</a:t>
                      </a:r>
                      <a:r>
                        <a:rPr lang="tr-TR" sz="13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Der </a:t>
                      </a:r>
                      <a:r>
                        <a:rPr lang="tr-TR" sz="1300" dirty="0" err="1"/>
                        <a:t>Fahrzeug-Objekt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gegebene</a:t>
                      </a:r>
                      <a:r>
                        <a:rPr lang="tr-TR" sz="1300" dirty="0"/>
                        <a:t> 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wird</a:t>
                      </a:r>
                      <a:r>
                        <a:rPr lang="tr-TR" sz="1300" baseline="0" dirty="0"/>
                        <a:t> in der </a:t>
                      </a:r>
                      <a:r>
                        <a:rPr lang="tr-TR" sz="1300" baseline="0" dirty="0" err="1"/>
                        <a:t>Datenbank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aktualisiert</a:t>
                      </a:r>
                      <a:r>
                        <a:rPr lang="tr-TR" sz="13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30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/>
              <a:t>SYSTEMTESTFÄLLE – </a:t>
            </a:r>
            <a:r>
              <a:rPr lang="tr-TR" sz="2800" dirty="0" err="1"/>
              <a:t>Reparatur&amp;Kosten</a:t>
            </a:r>
            <a:r>
              <a:rPr lang="tr-TR" sz="2800" dirty="0"/>
              <a:t> </a:t>
            </a:r>
            <a:r>
              <a:rPr lang="tr-TR" sz="2800" dirty="0" err="1"/>
              <a:t>aktualisieren</a:t>
            </a:r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30879"/>
              </p:ext>
            </p:extLst>
          </p:nvPr>
        </p:nvGraphicFramePr>
        <p:xfrm>
          <a:off x="265471" y="1209815"/>
          <a:ext cx="11641394" cy="35356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«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r>
                        <a:rPr lang="tr-TR" sz="1300" dirty="0"/>
                        <a:t>», «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100 Euro»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100 Euro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Fahrzeug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ID &lt;generiert&gt;</a:t>
                      </a:r>
                      <a:endParaRPr lang="de-DE" sz="1300" b="0" dirty="0"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KFZ-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Kennzeichen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“135 8024 Gotham”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Reparatur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Beläge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wurden</a:t>
                      </a:r>
                      <a:r>
                        <a:rPr lang="tr-TR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tr-TR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gewechselt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</a:rPr>
                        <a:t>Kosten</a:t>
                      </a:r>
                      <a:r>
                        <a:rPr lang="tr-TR" sz="1300" b="0" u="none" strike="noStrike" kern="1200" baseline="0" dirty="0">
                          <a:solidFill>
                            <a:schemeClr val="dk1"/>
                          </a:solidFill>
                          <a:effectLst/>
                        </a:rPr>
                        <a:t>: 100 Euro</a:t>
                      </a:r>
                      <a:endParaRPr lang="tr-TR" sz="13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Use</a:t>
                      </a:r>
                      <a:r>
                        <a:rPr lang="tr-TR" sz="1300" baseline="0" dirty="0"/>
                        <a:t> Case UI-4 </a:t>
                      </a:r>
                      <a:r>
                        <a:rPr lang="tr-TR" sz="1300" baseline="0" dirty="0" err="1"/>
                        <a:t>Reparatur&amp;Kosten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aktualisieren</a:t>
                      </a:r>
                      <a:endParaRPr lang="tr-TR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4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22803"/>
              </p:ext>
            </p:extLst>
          </p:nvPr>
        </p:nvGraphicFramePr>
        <p:xfrm>
          <a:off x="333375" y="1383315"/>
          <a:ext cx="11661058" cy="441074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897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Component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Integration Test Case ID NAME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CI_TC_Benutzer_1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Benutzer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Database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1467188">
                <a:tc>
                  <a:txBody>
                    <a:bodyPr/>
                    <a:lstStyle/>
                    <a:p>
                      <a:r>
                        <a:rPr lang="tr-TR" b="1" dirty="0" err="1"/>
                        <a:t>Pre-Conditions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Die Datenbanktabelle „</a:t>
                      </a:r>
                      <a:r>
                        <a:rPr lang="tr-TR" sz="1300" dirty="0"/>
                        <a:t>User</a:t>
                      </a:r>
                      <a:r>
                        <a:rPr lang="de-DE" sz="1300" dirty="0"/>
                        <a:t>“ enthält eine Zeile für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BenutzerID</a:t>
                      </a:r>
                      <a:r>
                        <a:rPr lang="tr-TR" sz="1300" baseline="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ID = “@XSB#23001”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Password =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autoXpert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sb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/1(Verschlüsselte Form)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“Barry”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nachname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“Allen</a:t>
                      </a:r>
                      <a:endParaRPr lang="tr-TR" sz="13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aseline="0" dirty="0" err="1"/>
                        <a:t>Benutzer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WebService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ist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mocked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474264">
                <a:tc>
                  <a:txBody>
                    <a:bodyPr/>
                    <a:lstStyle/>
                    <a:p>
                      <a:r>
                        <a:rPr lang="tr-TR" b="1" dirty="0"/>
                        <a:t>Test </a:t>
                      </a:r>
                      <a:r>
                        <a:rPr lang="tr-TR" b="1" dirty="0" err="1"/>
                        <a:t>Steps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Versuchen Sie, den Benutzer zu erstellen</a:t>
                      </a:r>
                      <a:r>
                        <a:rPr lang="tr-TR" sz="1300" dirty="0"/>
                        <a:t> mit der </a:t>
                      </a:r>
                      <a:r>
                        <a:rPr lang="tr-TR" sz="1300" dirty="0" err="1"/>
                        <a:t>Methode</a:t>
                      </a:r>
                      <a:r>
                        <a:rPr lang="tr-TR" sz="1300" dirty="0"/>
                        <a:t> </a:t>
                      </a:r>
                      <a:r>
                        <a:rPr lang="de-DE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Create_StandartBenutzer_by_Admin</a:t>
                      </a:r>
                      <a:r>
                        <a:rPr lang="de-DE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(Benutzer </a:t>
                      </a:r>
                      <a:r>
                        <a:rPr lang="de-DE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standartbenutzer</a:t>
                      </a:r>
                      <a:r>
                        <a:rPr lang="de-DE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de-DE" sz="1300" dirty="0">
                          <a:latin typeface="+mn-lt"/>
                        </a:rPr>
                        <a:t>, </a:t>
                      </a:r>
                      <a:r>
                        <a:rPr lang="de-DE" sz="1300" dirty="0"/>
                        <a:t>der in der Datenbank vorhanden ist</a:t>
                      </a:r>
                      <a:r>
                        <a:rPr lang="tr-TR" sz="1300" dirty="0"/>
                        <a:t>. </a:t>
                      </a:r>
                      <a:r>
                        <a:rPr lang="de-DE" sz="1300" dirty="0"/>
                        <a:t>Bestätigen Sie, dass der HTTP 409-Code (Konflikt) gesendet und eine Ausnahme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Exception</a:t>
                      </a:r>
                      <a:r>
                        <a:rPr lang="tr-TR" sz="1300" dirty="0"/>
                        <a:t>)</a:t>
                      </a:r>
                      <a:r>
                        <a:rPr lang="de-DE" sz="1300" dirty="0"/>
                        <a:t> dafür ausgelöst wird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Erstellen Sie mit der Methode </a:t>
                      </a:r>
                      <a:r>
                        <a:rPr lang="de-DE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Create_StandartBenutzer_by_Admin</a:t>
                      </a:r>
                      <a:r>
                        <a:rPr lang="de-DE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(Benutzer </a:t>
                      </a:r>
                      <a:r>
                        <a:rPr lang="de-DE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standartbenutzer</a:t>
                      </a:r>
                      <a:r>
                        <a:rPr lang="de-DE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tr-TR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00" dirty="0"/>
                        <a:t>einen neuen </a:t>
                      </a:r>
                      <a:r>
                        <a:rPr lang="tr-TR" sz="1300" dirty="0" err="1"/>
                        <a:t>Benutzer</a:t>
                      </a:r>
                      <a:r>
                        <a:rPr lang="de-DE" sz="1300" dirty="0"/>
                        <a:t> in der Datenbank.</a:t>
                      </a:r>
                      <a:endParaRPr lang="tr-TR" sz="13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Authentifizieren Sie einen Benutzer mit der Methode </a:t>
                      </a:r>
                      <a:r>
                        <a:rPr lang="tr-TR" sz="1300" dirty="0" err="1"/>
                        <a:t>Login</a:t>
                      </a:r>
                      <a:r>
                        <a:rPr lang="de-DE" sz="1300" dirty="0"/>
                        <a:t>()</a:t>
                      </a:r>
                      <a:r>
                        <a:rPr lang="tr-TR" sz="1300" baseline="0" dirty="0"/>
                        <a:t> (</a:t>
                      </a:r>
                      <a:r>
                        <a:rPr lang="tr-TR" sz="1300" baseline="0" dirty="0" err="1"/>
                        <a:t>Login_as_Admin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Login_as_StandartBenutzer</a:t>
                      </a:r>
                      <a:r>
                        <a:rPr lang="tr-TR" sz="1300" baseline="0" dirty="0"/>
                        <a:t>)</a:t>
                      </a:r>
                      <a:r>
                        <a:rPr lang="de-DE" sz="1300" dirty="0"/>
                        <a:t>.</a:t>
                      </a:r>
                      <a:endParaRPr lang="tr-TR" sz="13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Versuchen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Sie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beide</a:t>
                      </a:r>
                      <a:r>
                        <a:rPr lang="tr-TR" sz="1300" dirty="0"/>
                        <a:t> Login </a:t>
                      </a:r>
                      <a:r>
                        <a:rPr lang="tr-TR" sz="1300" dirty="0" err="1"/>
                        <a:t>Methoden</a:t>
                      </a:r>
                      <a:r>
                        <a:rPr lang="tr-TR" sz="1300" dirty="0"/>
                        <a:t> mit </a:t>
                      </a:r>
                      <a:r>
                        <a:rPr lang="tr-TR" sz="1300" dirty="0" err="1"/>
                        <a:t>ungültige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IDs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Passwords</a:t>
                      </a:r>
                      <a:r>
                        <a:rPr lang="tr-TR" sz="1300" baseline="0" dirty="0"/>
                        <a:t>.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539784">
                <a:tc>
                  <a:txBody>
                    <a:bodyPr/>
                    <a:lstStyle/>
                    <a:p>
                      <a:r>
                        <a:rPr lang="tr-TR" b="1" dirty="0"/>
                        <a:t>Post </a:t>
                      </a:r>
                      <a:r>
                        <a:rPr lang="tr-TR" b="1" dirty="0" err="1"/>
                        <a:t>Conditions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ekran görüntüsü, diyagram, tasarım içeren bir resim&#10;&#10;Açıklama otomatik olarak oluşturuldu">
            <a:extLst>
              <a:ext uri="{FF2B5EF4-FFF2-40B4-BE49-F238E27FC236}">
                <a16:creationId xmlns:a16="http://schemas.microsoft.com/office/drawing/2014/main" id="{42775D89-6B74-EFEE-FABD-B759AEEB8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77" y="1284394"/>
            <a:ext cx="6964335" cy="428306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BB432AB3-3272-D4CB-AE48-92D4EE9C11D2}"/>
              </a:ext>
            </a:extLst>
          </p:cNvPr>
          <p:cNvSpPr txBox="1"/>
          <p:nvPr/>
        </p:nvSpPr>
        <p:spPr>
          <a:xfrm>
            <a:off x="893686" y="2883648"/>
            <a:ext cx="27455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2400" dirty="0">
                <a:latin typeface="Posterama" panose="020B0504020200020000" pitchFamily="34" charset="0"/>
                <a:cs typeface="Posterama" panose="020B0504020200020000" pitchFamily="34" charset="0"/>
              </a:rPr>
              <a:t>Systemüberblick</a:t>
            </a:r>
            <a:endParaRPr lang="de-DE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7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79143"/>
              </p:ext>
            </p:extLst>
          </p:nvPr>
        </p:nvGraphicFramePr>
        <p:xfrm>
          <a:off x="265471" y="1209815"/>
          <a:ext cx="11641394" cy="35356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350864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@XSB#23001</a:t>
                      </a:r>
                      <a:r>
                        <a:rPr lang="tr-TR" sz="1300" dirty="0"/>
                        <a:t>», «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autoXpert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sb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/1</a:t>
                      </a:r>
                      <a:r>
                        <a:rPr lang="tr-TR" sz="1300" dirty="0"/>
                        <a:t>», 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Barry</a:t>
                      </a:r>
                      <a:r>
                        <a:rPr lang="tr-TR" sz="1300" dirty="0"/>
                        <a:t>», «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Allen</a:t>
                      </a:r>
                      <a:r>
                        <a:rPr lang="tr-TR" sz="13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1037972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BenutzerID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ID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@XSB#23001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Password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autoXpert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sb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/1(Verschlüsselte Form)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Barry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nachname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Allen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1037972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BenutzerID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ID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@XSB#23001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Password =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autoXpert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sb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/1(Verschlüsselte Form)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Barry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»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de-DE" sz="1300" dirty="0" err="1">
                          <a:latin typeface="Avenir Next LT Pro" panose="020B0504020202020204" pitchFamily="34" charset="-94"/>
                        </a:rPr>
                        <a:t>nachname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«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Alle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n»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50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614011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/UI-0/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26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77166"/>
              </p:ext>
            </p:extLst>
          </p:nvPr>
        </p:nvGraphicFramePr>
        <p:xfrm>
          <a:off x="333375" y="1078514"/>
          <a:ext cx="11661058" cy="52466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26267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Component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Integration Test Case ID NAME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CI_TC_Kunde_1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Kunden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Database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1830851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Die Datenbanktabelle „</a:t>
                      </a:r>
                      <a:r>
                        <a:rPr lang="tr-TR" sz="1300" dirty="0" err="1"/>
                        <a:t>Kunden</a:t>
                      </a:r>
                      <a:r>
                        <a:rPr lang="de-DE" sz="1300" dirty="0"/>
                        <a:t>“ enthält eine Zeile für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914400" lvl="2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KundeID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Hans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 err="1"/>
                        <a:t>Nachname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Klaus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Adresse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Musterstraße</a:t>
                      </a:r>
                      <a:r>
                        <a:rPr lang="tr-TR" sz="1300" baseline="0" dirty="0"/>
                        <a:t> / 17»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Tel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«5555555555»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baseline="0" dirty="0"/>
                        <a:t> Web Service </a:t>
                      </a:r>
                      <a:r>
                        <a:rPr lang="tr-TR" sz="1300" baseline="0" dirty="0" err="1"/>
                        <a:t>call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ist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mocked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83406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Versuchen Sie, den </a:t>
                      </a:r>
                      <a:r>
                        <a:rPr lang="tr-TR" sz="1300" dirty="0" err="1"/>
                        <a:t>Kunde</a:t>
                      </a:r>
                      <a:r>
                        <a:rPr lang="de-DE" sz="1300" dirty="0"/>
                        <a:t> zu erstellen</a:t>
                      </a:r>
                      <a:r>
                        <a:rPr lang="tr-TR" sz="1300" dirty="0"/>
                        <a:t> mit der </a:t>
                      </a:r>
                      <a:r>
                        <a:rPr lang="tr-TR" sz="1300" dirty="0" err="1"/>
                        <a:t>Methode</a:t>
                      </a:r>
                      <a:r>
                        <a:rPr lang="tr-TR" sz="1300" dirty="0"/>
                        <a:t> </a:t>
                      </a:r>
                      <a:r>
                        <a:rPr lang="de-DE" sz="1300" dirty="0" err="1"/>
                        <a:t>KundeErstellen</a:t>
                      </a:r>
                      <a:r>
                        <a:rPr lang="de-DE" sz="1300" dirty="0"/>
                        <a:t>(</a:t>
                      </a:r>
                      <a:r>
                        <a:rPr lang="tr-TR" sz="1300" dirty="0"/>
                        <a:t>Name,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,</a:t>
                      </a:r>
                      <a:r>
                        <a:rPr lang="tr-TR" sz="1300" baseline="0" dirty="0"/>
                        <a:t> Tel, Adresse</a:t>
                      </a:r>
                      <a:r>
                        <a:rPr lang="de-DE" sz="1300" dirty="0"/>
                        <a:t>) , der in der Datenbank vorhanden ist</a:t>
                      </a:r>
                      <a:endParaRPr lang="tr-TR" sz="13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Bestätigen Sie, dass der HTTP 409-Code (Konflikt) gesendet und eine Ausnahme</a:t>
                      </a:r>
                      <a:r>
                        <a:rPr lang="tr-TR" sz="1300" dirty="0"/>
                        <a:t>(</a:t>
                      </a:r>
                      <a:r>
                        <a:rPr lang="tr-TR" sz="1300" dirty="0" err="1"/>
                        <a:t>Exception</a:t>
                      </a:r>
                      <a:r>
                        <a:rPr lang="tr-TR" sz="1300" dirty="0"/>
                        <a:t>)</a:t>
                      </a:r>
                      <a:r>
                        <a:rPr lang="de-DE" sz="1300" dirty="0"/>
                        <a:t> dafür ausgelöst wird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dirty="0"/>
                        <a:t>Erstellen Sie mit der Methode </a:t>
                      </a:r>
                      <a:r>
                        <a:rPr lang="de-DE" sz="1300" dirty="0" err="1"/>
                        <a:t>KundeErstellen</a:t>
                      </a:r>
                      <a:r>
                        <a:rPr lang="de-DE" sz="1300" dirty="0"/>
                        <a:t>(</a:t>
                      </a:r>
                      <a:r>
                        <a:rPr lang="tr-TR" sz="1300" dirty="0"/>
                        <a:t>Name,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,</a:t>
                      </a:r>
                      <a:r>
                        <a:rPr lang="tr-TR" sz="1300" baseline="0" dirty="0"/>
                        <a:t> Tel, Adresse</a:t>
                      </a:r>
                      <a:r>
                        <a:rPr lang="de-DE" sz="1300" dirty="0"/>
                        <a:t>) einen neuen Kunde in der Datenbank.</a:t>
                      </a:r>
                      <a:endParaRPr lang="tr-TR" sz="130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dirty="0" err="1"/>
                        <a:t>Bestätigen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, </a:t>
                      </a:r>
                      <a:r>
                        <a:rPr lang="tr-TR" sz="1300" baseline="0" dirty="0" err="1"/>
                        <a:t>dass</a:t>
                      </a:r>
                      <a:r>
                        <a:rPr lang="tr-TR" sz="1300" baseline="0" dirty="0"/>
                        <a:t> der HTTP 201-Code(</a:t>
                      </a:r>
                      <a:r>
                        <a:rPr lang="tr-TR" sz="1300" baseline="0" dirty="0" err="1"/>
                        <a:t>Created</a:t>
                      </a:r>
                      <a:r>
                        <a:rPr lang="tr-TR" sz="1300" baseline="0" dirty="0"/>
                        <a:t>) </a:t>
                      </a:r>
                      <a:r>
                        <a:rPr lang="tr-TR" sz="1300" baseline="0" dirty="0" err="1"/>
                        <a:t>gesendet</a:t>
                      </a:r>
                      <a:r>
                        <a:rPr lang="tr-TR" sz="1300" baseline="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aseline="0" dirty="0" err="1"/>
                        <a:t>Versuchen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KundeInformation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zubekommen</a:t>
                      </a:r>
                      <a:r>
                        <a:rPr lang="tr-TR" sz="1300" baseline="0" dirty="0"/>
                        <a:t> mit </a:t>
                      </a:r>
                      <a:r>
                        <a:rPr lang="tr-TR" sz="1300" baseline="0" dirty="0" err="1"/>
                        <a:t>FahrzeugInformationpräsentieren</a:t>
                      </a:r>
                      <a:r>
                        <a:rPr lang="tr-TR" sz="1300" baseline="0" dirty="0"/>
                        <a:t>(</a:t>
                      </a:r>
                      <a:r>
                        <a:rPr lang="tr-TR" sz="1300" baseline="0" dirty="0" err="1"/>
                        <a:t>String</a:t>
                      </a:r>
                      <a:r>
                        <a:rPr lang="tr-TR" sz="1300" baseline="0" dirty="0"/>
                        <a:t> 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bestätigen</a:t>
                      </a:r>
                      <a:r>
                        <a:rPr lang="tr-TR" sz="1300" baseline="0" dirty="0"/>
                        <a:t> HTTP 200-Code(Ok)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ausgegebene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KundeInformationen</a:t>
                      </a:r>
                      <a:r>
                        <a:rPr lang="tr-TR" sz="1300" baseline="0" dirty="0"/>
                        <a:t> </a:t>
                      </a:r>
                      <a:endParaRPr lang="tr-TR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26914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9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1919"/>
              </p:ext>
            </p:extLst>
          </p:nvPr>
        </p:nvGraphicFramePr>
        <p:xfrm>
          <a:off x="265471" y="1209815"/>
          <a:ext cx="11641394" cy="353568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Hans</a:t>
                      </a:r>
                      <a:r>
                        <a:rPr lang="tr-TR" sz="1300" dirty="0"/>
                        <a:t>», «</a:t>
                      </a:r>
                      <a:r>
                        <a:rPr lang="tr-TR" sz="1300" dirty="0" err="1"/>
                        <a:t>Klaus</a:t>
                      </a:r>
                      <a:r>
                        <a:rPr lang="tr-TR" sz="1300" dirty="0"/>
                        <a:t>», Adresse: «</a:t>
                      </a:r>
                      <a:r>
                        <a:rPr lang="tr-TR" sz="1300" dirty="0" err="1"/>
                        <a:t>Musterstraße</a:t>
                      </a:r>
                      <a:r>
                        <a:rPr lang="tr-TR" sz="1300" baseline="0" dirty="0"/>
                        <a:t> / 17», </a:t>
                      </a:r>
                      <a:r>
                        <a:rPr lang="tr-TR" sz="1300" dirty="0"/>
                        <a:t>Tel: «5555555555»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KundeID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Hans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 err="1"/>
                        <a:t>Nachname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Klaus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Adresse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Musterstraße</a:t>
                      </a:r>
                      <a:r>
                        <a:rPr lang="tr-TR" sz="1300" baseline="0" dirty="0"/>
                        <a:t> / 17»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Tel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«5555555555»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 err="1"/>
                        <a:t>KundeID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Hans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 err="1"/>
                        <a:t>Nachname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Klaus</a:t>
                      </a:r>
                      <a:r>
                        <a:rPr lang="tr-TR" sz="1300" dirty="0"/>
                        <a:t>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Adresse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Musterstraße</a:t>
                      </a:r>
                      <a:r>
                        <a:rPr lang="tr-TR" sz="1300" baseline="0" dirty="0"/>
                        <a:t> / 17»</a:t>
                      </a:r>
                      <a:br>
                        <a:rPr lang="tr-TR" sz="1300" dirty="0"/>
                      </a:br>
                      <a:r>
                        <a:rPr lang="tr-TR" sz="1300" dirty="0"/>
                        <a:t>Tel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«5555555555»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300" dirty="0"/>
                        <a:t>/API-1/, /UI-1/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64539"/>
              </p:ext>
            </p:extLst>
          </p:nvPr>
        </p:nvGraphicFramePr>
        <p:xfrm>
          <a:off x="333374" y="1196501"/>
          <a:ext cx="11661058" cy="502193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624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Component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Integration Test Case ID NAME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CI_TC_Fahrzeug_1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Fahrzeug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Database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198873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Die Datenbanktabelle „</a:t>
                      </a:r>
                      <a:r>
                        <a:rPr lang="tr-TR" sz="1300" dirty="0" err="1"/>
                        <a:t>Fahrzeug</a:t>
                      </a:r>
                      <a:r>
                        <a:rPr lang="de-DE" sz="1300" dirty="0"/>
                        <a:t>“ enthält eine Zeile für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FahrzeugID</a:t>
                      </a:r>
                      <a:r>
                        <a:rPr lang="tr-TR" sz="1300" dirty="0"/>
                        <a:t> =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«34 MEK 34»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Mark,model,Baujahr,Farbe,KmStand,Ps,KraftStoff,Getriebe</a:t>
                      </a:r>
                      <a:r>
                        <a:rPr lang="tr-TR" sz="1300" dirty="0"/>
                        <a:t>=NULL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Wartezustand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Reparatur</a:t>
                      </a:r>
                      <a:r>
                        <a:rPr lang="tr-TR" sz="1300" dirty="0"/>
                        <a:t>»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Reparaturen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Kosten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tr-TR" sz="13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aseline="0" dirty="0" err="1"/>
                        <a:t>Fahrzeug</a:t>
                      </a:r>
                      <a:r>
                        <a:rPr lang="tr-TR" sz="1300" baseline="0" dirty="0"/>
                        <a:t> Web Service </a:t>
                      </a:r>
                      <a:r>
                        <a:rPr lang="tr-TR" sz="1300" baseline="0" dirty="0" err="1"/>
                        <a:t>call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ist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mocked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506844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Rufen Sie die Methode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SucheFahrzeug</a:t>
                      </a:r>
                      <a:r>
                        <a:rPr lang="tr-TR" sz="1300" baseline="0" dirty="0"/>
                        <a:t>(KFZ-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FahrzeugInfopräsentieren</a:t>
                      </a:r>
                      <a:r>
                        <a:rPr lang="tr-TR" sz="1300" baseline="0" dirty="0"/>
                        <a:t>(KFZ-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 err="1"/>
                        <a:t>Bestätigen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, </a:t>
                      </a:r>
                      <a:r>
                        <a:rPr lang="tr-TR" sz="1300" baseline="0" dirty="0" err="1"/>
                        <a:t>dass</a:t>
                      </a:r>
                      <a:r>
                        <a:rPr lang="tr-TR" sz="1300" baseline="0" dirty="0"/>
                        <a:t> der HTTP 201-Code(</a:t>
                      </a:r>
                      <a:r>
                        <a:rPr lang="tr-TR" sz="1300" baseline="0" dirty="0" err="1"/>
                        <a:t>Found</a:t>
                      </a:r>
                      <a:r>
                        <a:rPr lang="tr-TR" sz="1300" baseline="0" dirty="0"/>
                        <a:t>)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ResponseEntity</a:t>
                      </a:r>
                      <a:r>
                        <a:rPr lang="tr-TR" sz="1300" baseline="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aseline="0" dirty="0" err="1"/>
                        <a:t>Rufen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Reparatur-Kostenaktualisieren</a:t>
                      </a:r>
                      <a:r>
                        <a:rPr lang="tr-TR" sz="1300" baseline="0" dirty="0"/>
                        <a:t>(KFZ-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mit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Test Data.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aseline="0" dirty="0" err="1"/>
                        <a:t>Dann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bestätigen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HTTP 200-Code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bestimmen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die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Änderungen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von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Attiributen</a:t>
                      </a:r>
                      <a:r>
                        <a:rPr lang="tr-TR" sz="1300" baseline="0" dirty="0"/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tr-TR" sz="1300" baseline="0" dirty="0" err="1"/>
                        <a:t>Rufen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WartungzustandAktualisieren</a:t>
                      </a:r>
                      <a:r>
                        <a:rPr lang="tr-TR" sz="1300" baseline="0" dirty="0"/>
                        <a:t>(KFZ-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mit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Wartunzustand</a:t>
                      </a:r>
                      <a:r>
                        <a:rPr lang="tr-TR" sz="1300" baseline="0" dirty="0"/>
                        <a:t> in Test Data. </a:t>
                      </a:r>
                      <a:r>
                        <a:rPr lang="tr-TR" sz="1300" baseline="0" dirty="0" err="1"/>
                        <a:t>Bestatigen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HTTP 200-Code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bestimmen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Wartungzustand</a:t>
                      </a:r>
                      <a:r>
                        <a:rPr lang="tr-TR" sz="1300" baseline="0" dirty="0"/>
                        <a:t>.</a:t>
                      </a:r>
                      <a:br>
                        <a:rPr lang="tr-TR" sz="1300" baseline="0" dirty="0"/>
                      </a:b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11961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1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51455"/>
              </p:ext>
            </p:extLst>
          </p:nvPr>
        </p:nvGraphicFramePr>
        <p:xfrm>
          <a:off x="265471" y="1209815"/>
          <a:ext cx="11641394" cy="393192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«</a:t>
                      </a:r>
                      <a:r>
                        <a:rPr lang="tr-TR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Beläge</a:t>
                      </a:r>
                      <a:r>
                        <a:rPr lang="tr-TR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wurden</a:t>
                      </a:r>
                      <a:r>
                        <a:rPr lang="tr-TR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3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gewechselt</a:t>
                      </a:r>
                      <a:r>
                        <a:rPr lang="tr-TR" sz="1300" dirty="0"/>
                        <a:t>», «100 Euro», «</a:t>
                      </a:r>
                      <a:r>
                        <a:rPr lang="tr-TR" sz="1300" dirty="0" err="1"/>
                        <a:t>Fertig</a:t>
                      </a:r>
                      <a:r>
                        <a:rPr lang="tr-TR" sz="13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FahrzeugID</a:t>
                      </a:r>
                      <a:r>
                        <a:rPr lang="tr-TR" sz="1300" baseline="0" dirty="0"/>
                        <a:t> =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«34 MEK 34»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Mark,model,Baujahr,Farbe,KmStand,Ps,KraftStoff,Getriebe</a:t>
                      </a:r>
                      <a:r>
                        <a:rPr lang="tr-TR" sz="1300" dirty="0"/>
                        <a:t>=NULL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Wartezustand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wurden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gewechselt</a:t>
                      </a:r>
                      <a:r>
                        <a:rPr lang="tr-TR" sz="130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Reparaturen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Fertig</a:t>
                      </a:r>
                      <a:r>
                        <a:rPr lang="tr-TR" sz="130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Kosten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«100 Euro»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FahrzeugID</a:t>
                      </a:r>
                      <a:r>
                        <a:rPr lang="tr-TR" sz="1300" baseline="0" dirty="0"/>
                        <a:t> = 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generated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KFZ-</a:t>
                      </a:r>
                      <a:r>
                        <a:rPr lang="tr-TR" sz="1300" dirty="0" err="1"/>
                        <a:t>Kennzeichen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«34 MEK 34»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Mark,model,Baujahr,Farbe,KmStand,Ps,KraftStoff,Getriebe</a:t>
                      </a:r>
                      <a:r>
                        <a:rPr lang="tr-TR" sz="1300" dirty="0"/>
                        <a:t>=NULL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Wartezustand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wurden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gewechselt</a:t>
                      </a:r>
                      <a:r>
                        <a:rPr lang="tr-TR" sz="130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Reparaturen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Fertig</a:t>
                      </a:r>
                      <a:r>
                        <a:rPr lang="tr-TR" sz="1300" dirty="0"/>
                        <a:t>»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Kosten</a:t>
                      </a:r>
                      <a:r>
                        <a:rPr lang="tr-TR" sz="1300" baseline="0" dirty="0"/>
                        <a:t> =</a:t>
                      </a:r>
                      <a:r>
                        <a:rPr lang="tr-TR" sz="1300" dirty="0"/>
                        <a:t> «100 Euro»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/UI-3/, /UI-4/, /API-1/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5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0641"/>
              </p:ext>
            </p:extLst>
          </p:nvPr>
        </p:nvGraphicFramePr>
        <p:xfrm>
          <a:off x="333375" y="1344219"/>
          <a:ext cx="11661058" cy="38835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94039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8967019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868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Component</a:t>
                      </a:r>
                      <a:r>
                        <a:rPr lang="tr-TR" baseline="0" dirty="0">
                          <a:solidFill>
                            <a:schemeClr val="bg1"/>
                          </a:solidFill>
                        </a:rPr>
                        <a:t> Integration Test Case ID NAME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CI_TC_Schade_1 Test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Schade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Database </a:t>
                      </a:r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1803729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Die Datenbanktabelle „</a:t>
                      </a:r>
                      <a:r>
                        <a:rPr lang="tr-TR" sz="1300" dirty="0" err="1"/>
                        <a:t>Benutzer</a:t>
                      </a:r>
                      <a:r>
                        <a:rPr lang="de-DE" sz="1300" dirty="0"/>
                        <a:t>“ enthält eine Zeile für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Schade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: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Fahrzeug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1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Motor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Chassis_und_Karossiere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 = 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Getriebe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Reifen_und_Bremsen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NULL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aseline="0" dirty="0" err="1"/>
                        <a:t>Schade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WebService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ist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mocked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570186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aseline="0" dirty="0" err="1"/>
                        <a:t>Rufen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SchadeInformationenAktualisieren</a:t>
                      </a:r>
                      <a:r>
                        <a:rPr lang="tr-TR" sz="1300" baseline="0" dirty="0"/>
                        <a:t>(KFZ-</a:t>
                      </a:r>
                      <a:r>
                        <a:rPr lang="tr-TR" sz="1300" baseline="0" dirty="0" err="1"/>
                        <a:t>Kennzeichen</a:t>
                      </a:r>
                      <a:r>
                        <a:rPr lang="tr-TR" sz="1300" baseline="0" dirty="0"/>
                        <a:t>) mit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Test 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aseline="0" dirty="0" err="1"/>
                        <a:t>Bestätigen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Sie</a:t>
                      </a:r>
                      <a:r>
                        <a:rPr lang="tr-TR" sz="1300" baseline="0" dirty="0"/>
                        <a:t> HTTP 200-Code </a:t>
                      </a:r>
                      <a:r>
                        <a:rPr lang="tr-TR" sz="1300" baseline="0" dirty="0" err="1"/>
                        <a:t>und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bestimmen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die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Änderungen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von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gegebene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Attiributen</a:t>
                      </a:r>
                      <a:r>
                        <a:rPr lang="tr-TR" sz="1300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595250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nichts</a:t>
                      </a:r>
                      <a:endParaRPr lang="tr-T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2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47168"/>
            <a:ext cx="11661058" cy="502622"/>
          </a:xfrm>
        </p:spPr>
        <p:txBody>
          <a:bodyPr>
            <a:noAutofit/>
          </a:bodyPr>
          <a:lstStyle/>
          <a:p>
            <a:pPr algn="ctr"/>
            <a:endParaRPr lang="de-DE" sz="2800" dirty="0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95969"/>
              </p:ext>
            </p:extLst>
          </p:nvPr>
        </p:nvGraphicFramePr>
        <p:xfrm>
          <a:off x="265471" y="1209815"/>
          <a:ext cx="11641394" cy="393192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337456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 «</a:t>
                      </a:r>
                      <a:r>
                        <a:rPr lang="tr-TR" sz="1300" dirty="0" err="1"/>
                        <a:t>Beschädigte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Kolben</a:t>
                      </a:r>
                      <a:r>
                        <a:rPr lang="tr-TR" sz="1300" dirty="0"/>
                        <a:t>», 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abgenutzt</a:t>
                      </a:r>
                      <a:r>
                        <a:rPr lang="tr-TR" sz="1300" dirty="0"/>
                        <a:t>»</a:t>
                      </a:r>
                      <a:endParaRPr lang="de-D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118109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Schade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: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Fahrzeug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1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Motor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= </a:t>
                      </a: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Beschädigte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Kolben</a:t>
                      </a:r>
                      <a:r>
                        <a:rPr lang="tr-TR" sz="1300" dirty="0"/>
                        <a:t>»,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Chassis_und_Karossiere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 = 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Getriebe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Reifen_und_Bremsen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</a:t>
                      </a: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abgenutzt</a:t>
                      </a:r>
                      <a:r>
                        <a:rPr lang="tr-TR" sz="13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118109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Schade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: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&lt;generiert&gt;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Fahrzeug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ID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1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Motor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= </a:t>
                      </a: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Beschädigte</a:t>
                      </a:r>
                      <a:r>
                        <a:rPr lang="tr-TR" sz="1300" baseline="0" dirty="0"/>
                        <a:t> </a:t>
                      </a:r>
                      <a:r>
                        <a:rPr lang="tr-TR" sz="1300" baseline="0" dirty="0" err="1"/>
                        <a:t>Kolben</a:t>
                      </a:r>
                      <a:r>
                        <a:rPr lang="tr-TR" sz="1300" dirty="0"/>
                        <a:t>»,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Chassis_und_Karossiere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 = 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Getriebe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</a:t>
                      </a:r>
                      <a:r>
                        <a:rPr lang="tr-TR" sz="1300" dirty="0">
                          <a:latin typeface="Avenir Next LT Pro" panose="020B0504020202020204" pitchFamily="34" charset="-94"/>
                        </a:rPr>
                        <a:t>NULL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</a:t>
                      </a:r>
                      <a:r>
                        <a:rPr lang="tr-TR" sz="1300" dirty="0" err="1">
                          <a:latin typeface="Avenir Next LT Pro" panose="020B0504020202020204" pitchFamily="34" charset="-94"/>
                        </a:rPr>
                        <a:t>Reifen_und_Bremsen</a:t>
                      </a:r>
                      <a:r>
                        <a:rPr lang="de-DE" sz="1300" dirty="0">
                          <a:latin typeface="Avenir Next LT Pro" panose="020B0504020202020204" pitchFamily="34" charset="-94"/>
                        </a:rPr>
                        <a:t> =  </a:t>
                      </a:r>
                      <a:r>
                        <a:rPr lang="tr-TR" sz="1300" dirty="0"/>
                        <a:t>«</a:t>
                      </a:r>
                      <a:r>
                        <a:rPr lang="tr-TR" sz="1300" dirty="0" err="1"/>
                        <a:t>Beläge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abgenutzt</a:t>
                      </a:r>
                      <a:r>
                        <a:rPr lang="tr-TR" sz="13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7456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/API-1/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8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86BF7-5489-86B7-711E-E6AAE43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err="1"/>
              <a:t>Rückverfolgbarkeit</a:t>
            </a:r>
            <a:r>
              <a:rPr lang="tr-TR" sz="2800" dirty="0"/>
              <a:t> </a:t>
            </a:r>
            <a:r>
              <a:rPr lang="tr-TR" sz="2800" dirty="0" err="1"/>
              <a:t>von</a:t>
            </a:r>
            <a:r>
              <a:rPr lang="tr-TR" sz="2800" dirty="0"/>
              <a:t> </a:t>
            </a:r>
            <a:r>
              <a:rPr lang="tr-TR" sz="2800" dirty="0" err="1"/>
              <a:t>Anforderungen</a:t>
            </a:r>
            <a:endParaRPr lang="de-DE" sz="28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5D7476F-AF54-77BF-70C5-C87B0C992D95}"/>
              </a:ext>
            </a:extLst>
          </p:cNvPr>
          <p:cNvSpPr txBox="1"/>
          <p:nvPr/>
        </p:nvSpPr>
        <p:spPr>
          <a:xfrm>
            <a:off x="29497" y="3290500"/>
            <a:ext cx="3215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u="none" strike="noStrike" kern="1200" dirty="0">
                <a:solidFill>
                  <a:schemeClr val="dk1"/>
                </a:solidFill>
                <a:effectLst/>
              </a:rPr>
              <a:t>POST </a:t>
            </a:r>
            <a:r>
              <a:rPr lang="de-DE" sz="1200" b="0" u="none" strike="noStrike" kern="1200" dirty="0" err="1">
                <a:solidFill>
                  <a:schemeClr val="dk1"/>
                </a:solidFill>
                <a:effectLst/>
              </a:rPr>
              <a:t>Create_StandartBenutzer_by_Admin</a:t>
            </a:r>
            <a:r>
              <a:rPr lang="de-DE" sz="1200" b="0" u="none" strike="noStrike" kern="1200" dirty="0">
                <a:solidFill>
                  <a:schemeClr val="dk1"/>
                </a:solidFill>
                <a:effectLst/>
              </a:rPr>
              <a:t> </a:t>
            </a:r>
            <a:endParaRPr lang="de-DE" sz="1200" dirty="0"/>
          </a:p>
        </p:txBody>
      </p:sp>
      <p:pic>
        <p:nvPicPr>
          <p:cNvPr id="8" name="Resim 7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4EE09689-A311-0E68-4178-27BDBFD8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713123"/>
            <a:ext cx="11346426" cy="49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8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pic>
        <p:nvPicPr>
          <p:cNvPr id="4" name="Resim 3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C9B1F4BC-A8C8-568C-7DBE-0DE00DE6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94142" cy="503333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662263">
            <a:off x="2760554" y="2804959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u="none" strike="noStrike" kern="1200" dirty="0">
                <a:solidFill>
                  <a:schemeClr val="dk1"/>
                </a:solidFill>
                <a:effectLst/>
              </a:rPr>
              <a:t>POST </a:t>
            </a:r>
            <a:r>
              <a:rPr lang="tr-TR" sz="1200" b="0" u="none" strike="noStrike" kern="1200" dirty="0">
                <a:solidFill>
                  <a:schemeClr val="dk1"/>
                </a:solidFill>
                <a:effectLst/>
              </a:rPr>
              <a:t>Login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2479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19773960">
            <a:off x="2062464" y="2728338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u="none" strike="noStrike" kern="1200" dirty="0">
                <a:solidFill>
                  <a:schemeClr val="dk1"/>
                </a:solidFill>
                <a:effectLst/>
              </a:rPr>
              <a:t>POST</a:t>
            </a:r>
            <a:r>
              <a:rPr lang="tr-TR" sz="1200" b="0" u="none" strike="noStrike" kern="1200" dirty="0">
                <a:solidFill>
                  <a:schemeClr val="dk1"/>
                </a:solidFill>
                <a:effectLst/>
              </a:rPr>
              <a:t> </a:t>
            </a:r>
            <a:r>
              <a:rPr lang="tr-TR" sz="1200" b="0" u="none" strike="noStrike" kern="1200" dirty="0" err="1">
                <a:solidFill>
                  <a:schemeClr val="dk1"/>
                </a:solidFill>
                <a:effectLst/>
              </a:rPr>
              <a:t>Kunde</a:t>
            </a:r>
            <a:r>
              <a:rPr lang="tr-TR" sz="1200" b="0" u="none" strike="noStrike" kern="1200" dirty="0">
                <a:solidFill>
                  <a:schemeClr val="dk1"/>
                </a:solidFill>
                <a:effectLst/>
              </a:rPr>
              <a:t> </a:t>
            </a:r>
            <a:r>
              <a:rPr lang="tr-TR" sz="1200" b="0" u="none" strike="noStrike" kern="1200" dirty="0" err="1">
                <a:solidFill>
                  <a:schemeClr val="dk1"/>
                </a:solidFill>
                <a:effectLst/>
              </a:rPr>
              <a:t>Erstellen</a:t>
            </a:r>
            <a:endParaRPr lang="de-DE" sz="1200" dirty="0"/>
          </a:p>
        </p:txBody>
      </p:sp>
      <p:pic>
        <p:nvPicPr>
          <p:cNvPr id="6" name="Resim 5" descr="metin, ekran görüntüsü, yazı tipi, tasarım içeren bir resim">
            <a:extLst>
              <a:ext uri="{FF2B5EF4-FFF2-40B4-BE49-F238E27FC236}">
                <a16:creationId xmlns:a16="http://schemas.microsoft.com/office/drawing/2014/main" id="{D21AFA54-A979-67C6-9A0D-5C4BD89F8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1" y="1329124"/>
            <a:ext cx="11611897" cy="53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2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69" y="220817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>
                <a:latin typeface="Posterama" panose="020B0504020200020000" pitchFamily="34" charset="0"/>
                <a:cs typeface="Posterama" panose="020B0504020200020000" pitchFamily="34" charset="0"/>
              </a:rPr>
              <a:t>SYSTEMTESTFÄLLE – Standart Benutzer Erstellen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4868"/>
              </p:ext>
            </p:extLst>
          </p:nvPr>
        </p:nvGraphicFramePr>
        <p:xfrm>
          <a:off x="127817" y="891538"/>
          <a:ext cx="11936362" cy="57528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62864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173498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571716">
                <a:tc>
                  <a:txBody>
                    <a:bodyPr/>
                    <a:lstStyle/>
                    <a:p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S_TC_1 Test Standart </a:t>
                      </a:r>
                      <a:r>
                        <a:rPr lang="tr-TR" sz="18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Benutzer</a:t>
                      </a:r>
                      <a:r>
                        <a:rPr lang="tr-TR" sz="1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erstellen</a:t>
                      </a:r>
                      <a:r>
                        <a:rPr lang="tr-TR" sz="1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via</a:t>
                      </a:r>
                      <a:r>
                        <a:rPr lang="tr-TR" sz="1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POST - </a:t>
                      </a:r>
                      <a:r>
                        <a:rPr lang="tr-TR" sz="18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Create_StandartBenutzer_by_Admin</a:t>
                      </a:r>
                      <a:r>
                        <a:rPr lang="tr-TR" sz="1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 Service 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97856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Benutzer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WebService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ist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gegeben</a:t>
                      </a:r>
                      <a:r>
                        <a:rPr lang="tr-TR" sz="1300" dirty="0"/>
                        <a:t>: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Request: POST 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Create_StandartBenutzer_by_Admin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(Benutzer </a:t>
                      </a:r>
                      <a:r>
                        <a:rPr lang="de-DE" sz="13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standartbenutzer</a:t>
                      </a: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),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3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Response: Ein Benutzer-Objekt mit Benutzer Attribute</a:t>
                      </a:r>
                      <a:endParaRPr lang="tr-TR" sz="13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b="0" dirty="0" err="1">
                          <a:effectLst/>
                        </a:rPr>
                        <a:t>Int</a:t>
                      </a:r>
                      <a:r>
                        <a:rPr lang="de-DE" sz="1300" b="0" dirty="0">
                          <a:effectLst/>
                        </a:rPr>
                        <a:t> </a:t>
                      </a:r>
                      <a:r>
                        <a:rPr lang="de-DE" sz="1300" b="0" dirty="0" err="1">
                          <a:effectLst/>
                        </a:rPr>
                        <a:t>BenutzerID</a:t>
                      </a:r>
                      <a:r>
                        <a:rPr lang="de-DE" sz="1300" b="0" dirty="0">
                          <a:effectLst/>
                        </a:rPr>
                        <a:t>&lt;generiert&gt;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String ID</a:t>
                      </a:r>
                      <a:r>
                        <a:rPr lang="tr-TR" sz="1300" b="0" dirty="0">
                          <a:effectLst/>
                        </a:rPr>
                        <a:t>*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String Password (Verschlüsselt)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String </a:t>
                      </a:r>
                      <a:r>
                        <a:rPr lang="de-DE" sz="1300" b="0" dirty="0" err="1">
                          <a:effectLst/>
                        </a:rPr>
                        <a:t>name</a:t>
                      </a:r>
                      <a:endParaRPr lang="de-DE" sz="1300" b="0" dirty="0">
                        <a:effectLst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String </a:t>
                      </a:r>
                      <a:r>
                        <a:rPr lang="de-DE" sz="1300" b="0" dirty="0" err="1">
                          <a:effectLst/>
                        </a:rPr>
                        <a:t>nachname</a:t>
                      </a:r>
                      <a:endParaRPr lang="tr-TR" sz="1300" b="0" dirty="0">
                        <a:effectLst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tr-TR" sz="1300" b="0" dirty="0">
                          <a:effectLst/>
                        </a:rPr>
                        <a:t>*</a:t>
                      </a:r>
                      <a:r>
                        <a:rPr lang="de-DE" sz="1300" b="0" dirty="0">
                          <a:effectLst/>
                        </a:rPr>
                        <a:t>Dieses </a:t>
                      </a:r>
                      <a:r>
                        <a:rPr lang="de-DE" sz="1300" b="0" dirty="0" err="1">
                          <a:effectLst/>
                        </a:rPr>
                        <a:t>id</a:t>
                      </a:r>
                      <a:r>
                        <a:rPr lang="de-DE" sz="1300" b="0" dirty="0">
                          <a:effectLst/>
                        </a:rPr>
                        <a:t> ist ein </a:t>
                      </a:r>
                      <a:r>
                        <a:rPr lang="de-DE" sz="1300" b="0" dirty="0" err="1">
                          <a:effectLst/>
                        </a:rPr>
                        <a:t>username</a:t>
                      </a:r>
                      <a:r>
                        <a:rPr lang="de-DE" sz="1300" b="0" dirty="0">
                          <a:effectLst/>
                        </a:rPr>
                        <a:t> aber vom Unternehmen gegeben und verschieden von </a:t>
                      </a:r>
                      <a:r>
                        <a:rPr lang="de-DE" sz="1300" b="0" dirty="0" err="1">
                          <a:effectLst/>
                        </a:rPr>
                        <a:t>BenutzerID</a:t>
                      </a:r>
                      <a:endParaRPr lang="tr-TR" sz="1300" b="0" dirty="0">
                        <a:effectLst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App Port Nummer: 8080(</a:t>
                      </a:r>
                      <a:r>
                        <a:rPr lang="de-DE" sz="1300" b="0" dirty="0" err="1">
                          <a:effectLst/>
                        </a:rPr>
                        <a:t>default</a:t>
                      </a:r>
                      <a:r>
                        <a:rPr lang="de-DE" sz="1300" b="0" dirty="0">
                          <a:effectLst/>
                        </a:rPr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Der Endpunkt “Benutzer/</a:t>
                      </a:r>
                      <a:r>
                        <a:rPr lang="de-DE" sz="1300" b="0" dirty="0" err="1">
                          <a:effectLst/>
                        </a:rPr>
                        <a:t>UserCreate</a:t>
                      </a:r>
                      <a:r>
                        <a:rPr lang="de-DE" sz="1300" b="0" dirty="0">
                          <a:effectLst/>
                        </a:rPr>
                        <a:t>” ist erreichbar.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Passwort wurde richtig verschlüsselt.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Der Benutzer Service ist richtig konfiguriert und wurde mit der Datenbank verbunden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b="0" dirty="0">
                          <a:effectLst/>
                        </a:rPr>
                        <a:t>Das System ist aktiv und läuft gerade!</a:t>
                      </a:r>
                      <a:endParaRPr lang="de-DE" sz="1300" b="0" dirty="0">
                        <a:effectLst/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095886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eine POST-Anfrage an den Endpunkt “Benutzer/</a:t>
                      </a:r>
                      <a:r>
                        <a:rPr lang="de-DE" sz="1300" dirty="0" err="1"/>
                        <a:t>UserCreate</a:t>
                      </a:r>
                      <a:r>
                        <a:rPr lang="de-DE" sz="1300" dirty="0"/>
                        <a:t>” mit einem gültigen </a:t>
                      </a:r>
                      <a:r>
                        <a:rPr lang="de-DE" sz="1300" dirty="0" err="1"/>
                        <a:t>StandartBenutzer</a:t>
                      </a:r>
                      <a:r>
                        <a:rPr lang="de-DE" sz="1300" dirty="0"/>
                        <a:t>-Objekt in dem Anfragetext.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201(CREATED)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das gespeicherte Benutzerobjekt enthält.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noch eine POST-Anfrage an den Endpunkt “Benutzer/</a:t>
                      </a:r>
                      <a:r>
                        <a:rPr lang="de-DE" sz="1300" dirty="0" err="1"/>
                        <a:t>UserCreate</a:t>
                      </a:r>
                      <a:r>
                        <a:rPr lang="de-DE" sz="1300" dirty="0"/>
                        <a:t>” mit dasselbe </a:t>
                      </a:r>
                      <a:r>
                        <a:rPr lang="de-DE" sz="1300" dirty="0" err="1"/>
                        <a:t>StandartBenutzer</a:t>
                      </a:r>
                      <a:r>
                        <a:rPr lang="de-DE" sz="1300" dirty="0"/>
                        <a:t>-Objekt in dem Anfragetext.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409(CONFLİCT)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die Nachricht(oder die Meldung) “Der Benutzer ist bereits vorhanden” enthält.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457768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Das Benutzer-Objekt wird in der Datenbank gespeichert.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0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85"/>
            <a:ext cx="10515600" cy="1110585"/>
          </a:xfrm>
        </p:spPr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130014">
            <a:off x="2504913" y="2296305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GET </a:t>
            </a:r>
            <a:r>
              <a:rPr lang="tr-TR" sz="1200" dirty="0" err="1">
                <a:solidFill>
                  <a:schemeClr val="dk1"/>
                </a:solidFill>
              </a:rPr>
              <a:t>SucheFahrzeug</a:t>
            </a:r>
            <a:endParaRPr lang="de-DE" sz="1200" dirty="0"/>
          </a:p>
        </p:txBody>
      </p:sp>
      <p:pic>
        <p:nvPicPr>
          <p:cNvPr id="6" name="Resim 5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D4F78E18-DABD-A5EE-6FAE-9238A82A6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4" y="1337385"/>
            <a:ext cx="10805651" cy="55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2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85"/>
            <a:ext cx="10515600" cy="1110585"/>
          </a:xfrm>
        </p:spPr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130014">
            <a:off x="2072295" y="2504886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GET </a:t>
            </a:r>
            <a:r>
              <a:rPr lang="tr-TR" sz="1200" dirty="0" err="1">
                <a:solidFill>
                  <a:schemeClr val="dk1"/>
                </a:solidFill>
              </a:rPr>
              <a:t>FahrzeugInfo</a:t>
            </a:r>
            <a:endParaRPr lang="de-DE" sz="1200" dirty="0"/>
          </a:p>
        </p:txBody>
      </p:sp>
      <p:pic>
        <p:nvPicPr>
          <p:cNvPr id="4" name="Resim 3" descr="ekran görüntüsü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8BFC520C-100C-7BD0-A650-4229AED3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2" y="1312070"/>
            <a:ext cx="11791478" cy="54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85"/>
            <a:ext cx="10515600" cy="1110585"/>
          </a:xfrm>
        </p:spPr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130014">
            <a:off x="1934644" y="2770357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PUT </a:t>
            </a:r>
            <a:r>
              <a:rPr lang="tr-TR" sz="1200" dirty="0" err="1">
                <a:solidFill>
                  <a:schemeClr val="dk1"/>
                </a:solidFill>
              </a:rPr>
              <a:t>Wartungszustand</a:t>
            </a:r>
            <a:r>
              <a:rPr lang="tr-TR" sz="1200" dirty="0">
                <a:solidFill>
                  <a:schemeClr val="dk1"/>
                </a:solidFill>
              </a:rPr>
              <a:t> </a:t>
            </a:r>
            <a:r>
              <a:rPr lang="tr-TR" sz="1200" dirty="0" err="1">
                <a:solidFill>
                  <a:schemeClr val="dk1"/>
                </a:solidFill>
              </a:rPr>
              <a:t>aktualisieren</a:t>
            </a:r>
            <a:endParaRPr lang="de-DE" sz="1200" dirty="0"/>
          </a:p>
        </p:txBody>
      </p:sp>
      <p:pic>
        <p:nvPicPr>
          <p:cNvPr id="6" name="Resim 5" descr="ekran görüntüsü, metin, tasarım içeren bir resim">
            <a:extLst>
              <a:ext uri="{FF2B5EF4-FFF2-40B4-BE49-F238E27FC236}">
                <a16:creationId xmlns:a16="http://schemas.microsoft.com/office/drawing/2014/main" id="{6B266BDA-197E-4B4F-F923-2DC270975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6" y="1623380"/>
            <a:ext cx="11157155" cy="51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85"/>
            <a:ext cx="10515600" cy="1110585"/>
          </a:xfrm>
        </p:spPr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130014">
            <a:off x="2052631" y="2416130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PUT </a:t>
            </a:r>
            <a:r>
              <a:rPr lang="tr-TR" sz="1200" dirty="0" err="1">
                <a:solidFill>
                  <a:schemeClr val="dk1"/>
                </a:solidFill>
              </a:rPr>
              <a:t>SchadenInfo</a:t>
            </a:r>
            <a:r>
              <a:rPr lang="tr-TR" sz="1200" dirty="0">
                <a:solidFill>
                  <a:schemeClr val="dk1"/>
                </a:solidFill>
              </a:rPr>
              <a:t> </a:t>
            </a:r>
            <a:r>
              <a:rPr lang="tr-TR" sz="1200" dirty="0" err="1">
                <a:solidFill>
                  <a:schemeClr val="dk1"/>
                </a:solidFill>
              </a:rPr>
              <a:t>aktualisieren</a:t>
            </a:r>
            <a:endParaRPr lang="de-DE" sz="1200" dirty="0"/>
          </a:p>
        </p:txBody>
      </p:sp>
      <p:pic>
        <p:nvPicPr>
          <p:cNvPr id="4" name="Resim 3" descr="metin, ekran görüntüsü, yazı tipi, tasarım içeren bir resim">
            <a:extLst>
              <a:ext uri="{FF2B5EF4-FFF2-40B4-BE49-F238E27FC236}">
                <a16:creationId xmlns:a16="http://schemas.microsoft.com/office/drawing/2014/main" id="{E03AD5D7-FE38-964B-4207-9BF775C0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9" y="1312070"/>
            <a:ext cx="10817942" cy="53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6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63A235-71AC-8334-0B3A-03A79717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681"/>
            <a:ext cx="10515600" cy="1110585"/>
          </a:xfrm>
        </p:spPr>
        <p:txBody>
          <a:bodyPr/>
          <a:lstStyle/>
          <a:p>
            <a:pPr algn="ctr"/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Rückverfolgbarkeit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von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Anforderungen</a:t>
            </a:r>
            <a:endParaRPr lang="de-DE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6C044B3-71E1-4AD7-8224-5CE506F6FB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7163"/>
            <a:ext cx="12192000" cy="6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98F800-12C8-9149-9FD9-C41A22211BE4}"/>
              </a:ext>
            </a:extLst>
          </p:cNvPr>
          <p:cNvSpPr txBox="1"/>
          <p:nvPr/>
        </p:nvSpPr>
        <p:spPr>
          <a:xfrm rot="20130014">
            <a:off x="1757662" y="2277549"/>
            <a:ext cx="31772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dk1"/>
                </a:solidFill>
              </a:rPr>
              <a:t>PUT </a:t>
            </a:r>
            <a:r>
              <a:rPr lang="tr-TR" sz="1200" dirty="0" err="1">
                <a:solidFill>
                  <a:schemeClr val="dk1"/>
                </a:solidFill>
              </a:rPr>
              <a:t>Reperatur&amp;Kosten</a:t>
            </a:r>
            <a:r>
              <a:rPr lang="tr-TR" sz="1200" dirty="0">
                <a:solidFill>
                  <a:schemeClr val="dk1"/>
                </a:solidFill>
              </a:rPr>
              <a:t> </a:t>
            </a:r>
            <a:r>
              <a:rPr lang="tr-TR" sz="1200" dirty="0" err="1">
                <a:solidFill>
                  <a:schemeClr val="dk1"/>
                </a:solidFill>
              </a:rPr>
              <a:t>aktualisieren</a:t>
            </a:r>
            <a:endParaRPr lang="de-DE" sz="1200" dirty="0"/>
          </a:p>
        </p:txBody>
      </p:sp>
      <p:pic>
        <p:nvPicPr>
          <p:cNvPr id="6" name="Resim 5" descr="ekran görüntüsü, metin, tasarım içeren bir resim&#10;&#10;Açıklama otomatik olarak oluşturuldu">
            <a:extLst>
              <a:ext uri="{FF2B5EF4-FFF2-40B4-BE49-F238E27FC236}">
                <a16:creationId xmlns:a16="http://schemas.microsoft.com/office/drawing/2014/main" id="{AEDC5181-158D-C6AE-7F3E-AF1678E5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4" y="965603"/>
            <a:ext cx="11691551" cy="57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58677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Standart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Benutzer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Erstellen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34625"/>
              </p:ext>
            </p:extLst>
          </p:nvPr>
        </p:nvGraphicFramePr>
        <p:xfrm>
          <a:off x="265471" y="964008"/>
          <a:ext cx="11641394" cy="393192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Barry, Allen, @XSB#23001, </a:t>
                      </a:r>
                      <a:r>
                        <a:rPr lang="de-DE" sz="1300" dirty="0" err="1"/>
                        <a:t>autoXpert</a:t>
                      </a:r>
                      <a:r>
                        <a:rPr lang="de-DE" sz="1300" dirty="0"/>
                        <a:t>/sb/1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Benutzer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StandartBenutzer</a:t>
                      </a:r>
                      <a:r>
                        <a:rPr lang="de-DE" sz="1300" dirty="0"/>
                        <a:t> 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ID = “@XSB#23001”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Password = </a:t>
                      </a:r>
                      <a:r>
                        <a:rPr lang="de-DE" sz="1300" dirty="0" err="1"/>
                        <a:t>autoXpert</a:t>
                      </a:r>
                      <a:r>
                        <a:rPr lang="de-DE" sz="1300" dirty="0"/>
                        <a:t>/sb/1(Verschlüsselte Form)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name</a:t>
                      </a:r>
                      <a:r>
                        <a:rPr lang="de-DE" sz="1300" dirty="0"/>
                        <a:t> = “Barry”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nachname</a:t>
                      </a:r>
                      <a:r>
                        <a:rPr lang="de-DE" sz="1300" dirty="0"/>
                        <a:t> =  “Allen”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r-TR" sz="1300" dirty="0" err="1"/>
                        <a:t>Benutzer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StandartBenutzer</a:t>
                      </a:r>
                      <a:r>
                        <a:rPr lang="de-DE" sz="1300" dirty="0"/>
                        <a:t>  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ID = “@XSB#23001”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Password = </a:t>
                      </a:r>
                      <a:r>
                        <a:rPr lang="de-DE" sz="1300" dirty="0" err="1"/>
                        <a:t>autoXpert</a:t>
                      </a:r>
                      <a:r>
                        <a:rPr lang="de-DE" sz="1300" dirty="0"/>
                        <a:t>/sb/1(Verschlüsselte Form)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name</a:t>
                      </a:r>
                      <a:r>
                        <a:rPr lang="de-DE" sz="1300" dirty="0"/>
                        <a:t> = “Barry”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nachname</a:t>
                      </a:r>
                      <a:r>
                        <a:rPr lang="de-DE" sz="1300" dirty="0"/>
                        <a:t> =  “Allen”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 Case UI-0 </a:t>
                      </a:r>
                      <a:r>
                        <a:rPr lang="en-US" sz="1300" dirty="0" err="1"/>
                        <a:t>Create_StandartBenutzer_by_Admin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6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66803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Login  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83254"/>
              </p:ext>
            </p:extLst>
          </p:nvPr>
        </p:nvGraphicFramePr>
        <p:xfrm>
          <a:off x="226143" y="827201"/>
          <a:ext cx="11838038" cy="587295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12025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026013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421496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S_TC_2 Test Login via POST - Login Service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77269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Benutzer </a:t>
                      </a:r>
                      <a:r>
                        <a:rPr lang="de-DE" sz="1300" dirty="0" err="1"/>
                        <a:t>WebService</a:t>
                      </a:r>
                      <a:r>
                        <a:rPr lang="de-DE" sz="1300" dirty="0"/>
                        <a:t> ist gegeben: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Request: POST Login*(String </a:t>
                      </a:r>
                      <a:r>
                        <a:rPr lang="de-DE" sz="1300" dirty="0" err="1"/>
                        <a:t>id</a:t>
                      </a:r>
                      <a:r>
                        <a:rPr lang="de-DE" sz="1300" dirty="0"/>
                        <a:t>**, String </a:t>
                      </a:r>
                      <a:r>
                        <a:rPr lang="de-DE" sz="1300" dirty="0" err="1"/>
                        <a:t>password</a:t>
                      </a:r>
                      <a:r>
                        <a:rPr lang="de-DE" sz="1300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Response: Ein Benutzer-Objekt mit einigen Benutzer Attribute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Int</a:t>
                      </a: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// eindeutig &lt;generiert&gt;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String ID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String Password(verschlüsselt)</a:t>
                      </a:r>
                    </a:p>
                    <a:p>
                      <a:pPr lvl="1"/>
                      <a:r>
                        <a:rPr lang="de-DE" sz="1300" dirty="0"/>
                        <a:t>*Login → </a:t>
                      </a:r>
                      <a:r>
                        <a:rPr lang="de-DE" sz="1300" dirty="0" err="1"/>
                        <a:t>Login_as_Admin</a:t>
                      </a:r>
                      <a:r>
                        <a:rPr lang="de-DE" sz="1300" dirty="0"/>
                        <a:t> und </a:t>
                      </a:r>
                      <a:r>
                        <a:rPr lang="de-DE" sz="1300" dirty="0" err="1"/>
                        <a:t>Login_as_StandartBenutzer</a:t>
                      </a:r>
                      <a:endParaRPr lang="de-DE" sz="1300" dirty="0"/>
                    </a:p>
                    <a:p>
                      <a:pPr lvl="1"/>
                      <a:r>
                        <a:rPr lang="de-DE" sz="1300" dirty="0"/>
                        <a:t>** Dieses </a:t>
                      </a:r>
                      <a:r>
                        <a:rPr lang="de-DE" sz="1300" dirty="0" err="1"/>
                        <a:t>id</a:t>
                      </a:r>
                      <a:r>
                        <a:rPr lang="de-DE" sz="1300" dirty="0"/>
                        <a:t> ist ein </a:t>
                      </a:r>
                      <a:r>
                        <a:rPr lang="de-DE" sz="1300" dirty="0" err="1"/>
                        <a:t>username</a:t>
                      </a:r>
                      <a:r>
                        <a:rPr lang="de-DE" sz="1300" dirty="0"/>
                        <a:t> aber vom Unternehmen gegeben und verschieden von </a:t>
                      </a:r>
                      <a:r>
                        <a:rPr lang="de-DE" sz="1300" dirty="0" err="1"/>
                        <a:t>BenutzerID</a:t>
                      </a:r>
                      <a:endParaRPr lang="de-DE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App Port Nummer: 8080(</a:t>
                      </a:r>
                      <a:r>
                        <a:rPr lang="de-DE" sz="1300" dirty="0" err="1"/>
                        <a:t>default</a:t>
                      </a:r>
                      <a:r>
                        <a:rPr lang="de-DE" sz="130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Der Endpunkt “Benutzer/Login” ist erreichbar.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Der Benutzer Service ist richtig konfiguriert und wurde mit der Datenbank verbunden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Es gibt einen Benutzer in der Datenbank mit gültigen ID und Passwort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Das System ist aktiv und läuft gerade!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779639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eine POST-Anfrage an den Endpunkt “Benutzer/Login” mit gültigen ID und Passwort Anmeldeinformationen als </a:t>
                      </a:r>
                      <a:r>
                        <a:rPr lang="de-DE" sz="1300" dirty="0" err="1"/>
                        <a:t>path</a:t>
                      </a:r>
                      <a:r>
                        <a:rPr lang="de-DE" sz="1300" dirty="0"/>
                        <a:t> Variable.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200(OK)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das vorhandene Benutzerobjekt enthält.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noch eine POST-Anfrage an den Endpunkt “Benutzer/Login” mit ungültigen ID und Passwort Anmeldeinformationen als </a:t>
                      </a:r>
                      <a:r>
                        <a:rPr lang="de-DE" sz="1300" dirty="0" err="1"/>
                        <a:t>path</a:t>
                      </a:r>
                      <a:r>
                        <a:rPr lang="de-DE" sz="1300" dirty="0"/>
                        <a:t> Variable.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401(UNAUTHORİZED)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die Nachricht(oder die Meldung) “</a:t>
                      </a:r>
                      <a:r>
                        <a:rPr lang="de-DE" sz="1300" dirty="0" err="1"/>
                        <a:t>Ungültüge</a:t>
                      </a:r>
                      <a:r>
                        <a:rPr lang="de-DE" sz="1300" dirty="0"/>
                        <a:t> ID oder Passwort” enthält.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80534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Der Benutzer-Objekt wird durch den ID aus der Datenbank abgerufen.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9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17670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Login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49734"/>
              </p:ext>
            </p:extLst>
          </p:nvPr>
        </p:nvGraphicFramePr>
        <p:xfrm>
          <a:off x="265471" y="964008"/>
          <a:ext cx="11641394" cy="524256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224398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@XSB#23001, </a:t>
                      </a:r>
                      <a:r>
                        <a:rPr lang="de-DE" sz="1300" dirty="0" err="1"/>
                        <a:t>autoXpert</a:t>
                      </a:r>
                      <a:r>
                        <a:rPr lang="de-DE" sz="1300" dirty="0"/>
                        <a:t>/sb/1 (</a:t>
                      </a:r>
                      <a:r>
                        <a:rPr lang="de-DE" sz="1300" dirty="0" err="1"/>
                        <a:t>Standart</a:t>
                      </a:r>
                      <a:r>
                        <a:rPr lang="de-DE" sz="1300" dirty="0"/>
                        <a:t> Benutzer)</a:t>
                      </a:r>
                      <a:r>
                        <a:rPr lang="tr-TR" sz="1300" dirty="0"/>
                        <a:t>, </a:t>
                      </a:r>
                    </a:p>
                    <a:p>
                      <a:r>
                        <a:rPr lang="de-DE" sz="1300" dirty="0"/>
                        <a:t>@XAB#1&amp;1, @dmin-The1&amp;only (Admin Benutzer)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508864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Benutzer </a:t>
                      </a:r>
                      <a:r>
                        <a:rPr lang="de-DE" sz="1300" dirty="0" err="1"/>
                        <a:t>StandartBenutzer</a:t>
                      </a:r>
                      <a:endParaRPr lang="de-DE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 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ID = @XSB#23001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Passwort = Verschlüsselte form von Passwort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r-TR" sz="13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Benutzer </a:t>
                      </a:r>
                      <a:r>
                        <a:rPr lang="de-DE" sz="1300" dirty="0" err="1"/>
                        <a:t>AdminBenutzer</a:t>
                      </a:r>
                      <a:endParaRPr lang="de-DE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 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ID = @XAB#1&amp;1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Passwort = Verschlüsselte form von Passwort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Benutzer </a:t>
                      </a:r>
                      <a:r>
                        <a:rPr lang="de-DE" sz="1300" dirty="0" err="1"/>
                        <a:t>StandartBenutzer</a:t>
                      </a:r>
                      <a:endParaRPr lang="de-DE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 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ID = @XSB#23001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Passwort = Verschlüsselte form von Passwort</a:t>
                      </a:r>
                    </a:p>
                    <a:p>
                      <a:endParaRPr lang="tr-TR" sz="13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300" dirty="0"/>
                        <a:t>Benutzer </a:t>
                      </a:r>
                      <a:r>
                        <a:rPr lang="de-DE" sz="1300" dirty="0" err="1"/>
                        <a:t>AdminBenutzer</a:t>
                      </a:r>
                      <a:endParaRPr lang="de-DE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 err="1"/>
                        <a:t>BenutzerID</a:t>
                      </a:r>
                      <a:r>
                        <a:rPr lang="de-DE" sz="1300" dirty="0"/>
                        <a:t> &lt;generiert&gt;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ID = @XAB#1&amp;1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Passwort = Verschlüsselte form von Passwort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332643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 Case UI-0 Login</a:t>
                      </a:r>
                      <a:r>
                        <a:rPr lang="tr-TR" sz="1300" dirty="0"/>
                        <a:t> </a:t>
                      </a:r>
                      <a:r>
                        <a:rPr lang="en-US" sz="1300" dirty="0"/>
                        <a:t>(</a:t>
                      </a:r>
                      <a:r>
                        <a:rPr lang="en-US" sz="1300" dirty="0" err="1"/>
                        <a:t>Login_as_StandartBenutzer</a:t>
                      </a:r>
                      <a:r>
                        <a:rPr lang="en-US" sz="1300" dirty="0"/>
                        <a:t> &amp; </a:t>
                      </a:r>
                      <a:r>
                        <a:rPr lang="en-US" sz="1300" dirty="0" err="1"/>
                        <a:t>Login_as_Admin</a:t>
                      </a:r>
                      <a:r>
                        <a:rPr lang="en-US" sz="1300" dirty="0"/>
                        <a:t>)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5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73469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Kunde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Erstellen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72730"/>
              </p:ext>
            </p:extLst>
          </p:nvPr>
        </p:nvGraphicFramePr>
        <p:xfrm>
          <a:off x="265470" y="732401"/>
          <a:ext cx="11728962" cy="59521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727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019235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426215"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S_TC_3 Test Kunde erstellen via POST -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KundeErstellen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Service</a:t>
                      </a: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310356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Kunde </a:t>
                      </a:r>
                      <a:r>
                        <a:rPr lang="de-DE" sz="1300" dirty="0" err="1"/>
                        <a:t>WebService</a:t>
                      </a:r>
                      <a:r>
                        <a:rPr lang="de-DE" sz="1300" dirty="0"/>
                        <a:t> ist gegeben: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Request: POST </a:t>
                      </a:r>
                      <a:r>
                        <a:rPr lang="de-DE" sz="1300" dirty="0" err="1"/>
                        <a:t>KundeErstellen</a:t>
                      </a:r>
                      <a:r>
                        <a:rPr lang="de-DE" sz="1300" dirty="0"/>
                        <a:t>*(Kunde </a:t>
                      </a:r>
                      <a:r>
                        <a:rPr lang="de-DE" sz="1300" dirty="0" err="1"/>
                        <a:t>kunde</a:t>
                      </a:r>
                      <a:r>
                        <a:rPr lang="de-DE" sz="1300" dirty="0"/>
                        <a:t>, Fahrzeug </a:t>
                      </a:r>
                      <a:r>
                        <a:rPr lang="de-DE" sz="1300" dirty="0" err="1"/>
                        <a:t>fahrzeug</a:t>
                      </a:r>
                      <a:r>
                        <a:rPr lang="de-DE" sz="1300" dirty="0"/>
                        <a:t>, Schade schade),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Response: Ein Kunde-Objekt mit;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de-DE" sz="1300" dirty="0" err="1"/>
                        <a:t>Int</a:t>
                      </a: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KundenID</a:t>
                      </a:r>
                      <a:r>
                        <a:rPr lang="de-DE" sz="1300" dirty="0"/>
                        <a:t>&lt;generiert&gt;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String </a:t>
                      </a:r>
                      <a:r>
                        <a:rPr lang="de-DE" sz="1300" dirty="0" err="1"/>
                        <a:t>name</a:t>
                      </a:r>
                      <a:endParaRPr lang="de-DE" sz="1300" dirty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String </a:t>
                      </a:r>
                      <a:r>
                        <a:rPr lang="de-DE" sz="1300" dirty="0" err="1"/>
                        <a:t>nachname</a:t>
                      </a:r>
                      <a:endParaRPr lang="de-DE" sz="1300" dirty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String Tel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String Adresse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 String Kfz-Kennzeichen (von Fahrzeug-Objekt im Kunde-Objekt</a:t>
                      </a:r>
                      <a:r>
                        <a:rPr lang="tr-TR" sz="1300" dirty="0"/>
                        <a:t>)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/>
                        <a:t>                    </a:t>
                      </a:r>
                      <a:r>
                        <a:rPr lang="tr-TR" sz="1300" dirty="0" err="1"/>
                        <a:t>diese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Attribute</a:t>
                      </a:r>
                      <a:endParaRPr lang="tr-TR" sz="1300" dirty="0"/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/>
                        <a:t>           </a:t>
                      </a:r>
                      <a:r>
                        <a:rPr lang="de-DE" sz="1300" dirty="0"/>
                        <a:t>*Kunden werden mit ihren Fahrzeuge und Schaden von ihren Fahrzeuge eingefügt</a:t>
                      </a:r>
                      <a:r>
                        <a:rPr lang="tr-TR" sz="130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App Port Nummer: 8080(</a:t>
                      </a:r>
                      <a:r>
                        <a:rPr lang="de-DE" sz="1300" dirty="0" err="1"/>
                        <a:t>default</a:t>
                      </a:r>
                      <a:r>
                        <a:rPr lang="de-DE" sz="130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Der Endpunkt “Kunde/einfügen” ist erreichbar.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Der Kunde Service ist richtig konfiguriert und wurde mit der Datenbank verbunden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300" dirty="0"/>
                        <a:t>Das System ist aktiv und läuft gerade!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1404163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eine POST-Anfrage an den Endpunkt “Kunde/einfügen” mit einem gültigen Kunde-Objekt in dem Anfragetext.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201(CREATED)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das gespeicherte Kunde-Objekt enthält.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Sende noch eine POST-Anfrage an den Endpunkt “Kunde/einfügen” mit dasselbe Kunde-Objekt in dem Anfragetext.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Antwortstatuscode 409(CONFLİCT) 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300" dirty="0"/>
                        <a:t>Überprüfe, ob der Antworttext die Nachricht(oder die Meldung) “Der Kunde ist bereits vorhanden” enthält.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532083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Das Kunde-Objekt wird in der Datenbank gespeichert.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12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B9BD584-F7A3-0A99-AF4A-AEE6B650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307838"/>
            <a:ext cx="11661058" cy="502622"/>
          </a:xfrm>
        </p:spPr>
        <p:txBody>
          <a:bodyPr>
            <a:noAutofit/>
          </a:bodyPr>
          <a:lstStyle/>
          <a:p>
            <a:pPr algn="ctr"/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SYSTEMTESTFÄLLE –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Kunde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tr-TR" sz="2800" dirty="0" err="1">
                <a:latin typeface="Posterama" panose="020B0504020200020000" pitchFamily="34" charset="0"/>
                <a:cs typeface="Posterama" panose="020B0504020200020000" pitchFamily="34" charset="0"/>
              </a:rPr>
              <a:t>Erstellen</a:t>
            </a:r>
            <a:r>
              <a:rPr lang="tr-TR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endParaRPr lang="de-DE" sz="2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7F70B2F-ED9C-06CD-6855-59DAEB40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06976"/>
              </p:ext>
            </p:extLst>
          </p:nvPr>
        </p:nvGraphicFramePr>
        <p:xfrm>
          <a:off x="265471" y="973839"/>
          <a:ext cx="11641394" cy="4666944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2689496">
                  <a:extLst>
                    <a:ext uri="{9D8B030D-6E8A-4147-A177-3AD203B41FA5}">
                      <a16:colId xmlns:a16="http://schemas.microsoft.com/office/drawing/2014/main" val="904320412"/>
                    </a:ext>
                  </a:extLst>
                </a:gridCol>
                <a:gridCol w="8951898">
                  <a:extLst>
                    <a:ext uri="{9D8B030D-6E8A-4147-A177-3AD203B41FA5}">
                      <a16:colId xmlns:a16="http://schemas.microsoft.com/office/drawing/2014/main" val="1963760961"/>
                    </a:ext>
                  </a:extLst>
                </a:gridCol>
              </a:tblGrid>
              <a:tr h="361844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Data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Bruce, </a:t>
                      </a:r>
                      <a:r>
                        <a:rPr lang="de-DE" sz="1300" dirty="0" err="1"/>
                        <a:t>Wayne,Tel</a:t>
                      </a:r>
                      <a:r>
                        <a:rPr lang="de-DE" sz="1300" dirty="0"/>
                        <a:t>, Adresse, Fahrzeug, Schaden</a:t>
                      </a:r>
                      <a:endParaRPr lang="de-DE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844928"/>
                  </a:ext>
                </a:extLst>
              </a:tr>
              <a:tr h="1622605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Expected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de-DE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6881"/>
                  </a:ext>
                </a:extLst>
              </a:tr>
              <a:tr h="1612491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Actual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Result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kunde</a:t>
                      </a:r>
                      <a:endParaRPr lang="tr-TR" sz="130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 err="1"/>
                        <a:t>KundenID</a:t>
                      </a:r>
                      <a:r>
                        <a:rPr lang="tr-TR" sz="1300" dirty="0"/>
                        <a:t>&lt;</a:t>
                      </a:r>
                      <a:r>
                        <a:rPr lang="tr-TR" sz="1300" dirty="0" err="1"/>
                        <a:t>generiert</a:t>
                      </a:r>
                      <a:r>
                        <a:rPr lang="tr-TR" sz="1300" dirty="0"/>
                        <a:t>&gt;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name = “Bruce”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nachname</a:t>
                      </a:r>
                      <a:r>
                        <a:rPr lang="tr-TR" sz="1300" dirty="0"/>
                        <a:t> = “Wayne”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Tel = “555 - 01051939”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Adresse = “Wayne </a:t>
                      </a:r>
                      <a:r>
                        <a:rPr lang="tr-TR" sz="1300" dirty="0" err="1"/>
                        <a:t>Manor</a:t>
                      </a:r>
                      <a:r>
                        <a:rPr lang="tr-TR" sz="1300" dirty="0"/>
                        <a:t>, Gotham”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Kfz-Kennzeichen</a:t>
                      </a:r>
                      <a:r>
                        <a:rPr lang="tr-TR" sz="1300" dirty="0"/>
                        <a:t> = “135 8024 Gotham”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999244"/>
                  </a:ext>
                </a:extLst>
              </a:tr>
              <a:tr h="426008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Verdict</a:t>
                      </a:r>
                      <a:r>
                        <a:rPr lang="tr-TR" sz="1800" b="1" dirty="0"/>
                        <a:t>(</a:t>
                      </a:r>
                      <a:r>
                        <a:rPr lang="tr-TR" sz="1800" b="1" dirty="0" err="1"/>
                        <a:t>Pass</a:t>
                      </a:r>
                      <a:r>
                        <a:rPr lang="tr-TR" sz="1800" b="1" dirty="0"/>
                        <a:t>/Fail)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600" b="0" dirty="0" err="1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tr-TR" sz="1600" b="0" dirty="0">
                        <a:highlight>
                          <a:srgbClr val="00FF00"/>
                        </a:highlight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15417"/>
                  </a:ext>
                </a:extLst>
              </a:tr>
              <a:tr h="633227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Verified</a:t>
                      </a:r>
                      <a:r>
                        <a:rPr lang="tr-TR" sz="1800" b="1" dirty="0"/>
                        <a:t> </a:t>
                      </a:r>
                      <a:r>
                        <a:rPr lang="tr-TR" sz="1800" b="1" dirty="0" err="1"/>
                        <a:t>Use</a:t>
                      </a:r>
                      <a:r>
                        <a:rPr lang="tr-TR" sz="1800" b="1" dirty="0"/>
                        <a:t> Case &amp; </a:t>
                      </a:r>
                      <a:r>
                        <a:rPr lang="tr-TR" sz="1800" b="1" dirty="0" err="1"/>
                        <a:t>Req</a:t>
                      </a:r>
                      <a:r>
                        <a:rPr lang="tr-TR" sz="1800" b="1" dirty="0"/>
                        <a:t> ID</a:t>
                      </a:r>
                      <a:endParaRPr lang="tr-TR" sz="1800" b="1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300" dirty="0" err="1"/>
                        <a:t>Use</a:t>
                      </a:r>
                      <a:r>
                        <a:rPr lang="tr-TR" sz="1300" dirty="0"/>
                        <a:t> Case UI-1 &amp; UI-2 </a:t>
                      </a:r>
                      <a:r>
                        <a:rPr lang="tr-TR" sz="1300" dirty="0" err="1"/>
                        <a:t>Kunde</a:t>
                      </a:r>
                      <a:r>
                        <a:rPr lang="tr-TR" sz="1300" dirty="0"/>
                        <a:t> </a:t>
                      </a:r>
                      <a:r>
                        <a:rPr lang="tr-TR" sz="1300" dirty="0" err="1"/>
                        <a:t>Erstellen</a:t>
                      </a:r>
                      <a:endParaRPr lang="tr-TR" sz="1300" dirty="0">
                        <a:latin typeface="Avenir Next LT Pro" panose="020B0504020202020204" pitchFamily="34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76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AF18830A-FA0A-C3CF-F667-85A8E22E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365126"/>
            <a:ext cx="11661057" cy="425450"/>
          </a:xfrm>
        </p:spPr>
        <p:txBody>
          <a:bodyPr>
            <a:noAutofit/>
          </a:bodyPr>
          <a:lstStyle/>
          <a:p>
            <a:pPr algn="ctr"/>
            <a:r>
              <a:rPr lang="tr-TR" sz="2800" dirty="0"/>
              <a:t>SYSTEMTESTFÄLLE – </a:t>
            </a:r>
            <a:r>
              <a:rPr lang="tr-TR" sz="2800" dirty="0" err="1"/>
              <a:t>SucheFahrzeug</a:t>
            </a:r>
            <a:endParaRPr lang="de-DE" sz="28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2DB7BB61-8561-F23A-DA6D-D5013D2EB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43515"/>
              </p:ext>
            </p:extLst>
          </p:nvPr>
        </p:nvGraphicFramePr>
        <p:xfrm>
          <a:off x="176981" y="990022"/>
          <a:ext cx="11877367" cy="571668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92361">
                  <a:extLst>
                    <a:ext uri="{9D8B030D-6E8A-4147-A177-3AD203B41FA5}">
                      <a16:colId xmlns:a16="http://schemas.microsoft.com/office/drawing/2014/main" val="1722307761"/>
                    </a:ext>
                  </a:extLst>
                </a:gridCol>
                <a:gridCol w="9085006">
                  <a:extLst>
                    <a:ext uri="{9D8B030D-6E8A-4147-A177-3AD203B41FA5}">
                      <a16:colId xmlns:a16="http://schemas.microsoft.com/office/drawing/2014/main" val="471271496"/>
                    </a:ext>
                  </a:extLst>
                </a:gridCol>
              </a:tblGrid>
              <a:tr h="546175">
                <a:tc>
                  <a:txBody>
                    <a:bodyPr/>
                    <a:lstStyle/>
                    <a:p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System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Test Case ID Name</a:t>
                      </a:r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S_TC_4 Test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Fahrzeug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Suche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via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GET-</a:t>
                      </a:r>
                      <a:r>
                        <a:rPr lang="tr-TR" sz="1800" dirty="0" err="1">
                          <a:solidFill>
                            <a:schemeClr val="bg1"/>
                          </a:solidFill>
                        </a:rPr>
                        <a:t>SucheFahrzeug</a:t>
                      </a:r>
                      <a:r>
                        <a:rPr lang="tr-TR" sz="1800" dirty="0">
                          <a:solidFill>
                            <a:schemeClr val="bg1"/>
                          </a:solidFill>
                        </a:rPr>
                        <a:t> Service</a:t>
                      </a:r>
                      <a:endParaRPr lang="de-DE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A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34582"/>
                  </a:ext>
                </a:extLst>
              </a:tr>
              <a:tr h="2411700">
                <a:tc>
                  <a:txBody>
                    <a:bodyPr/>
                    <a:lstStyle/>
                    <a:p>
                      <a:r>
                        <a:rPr lang="tr-TR" sz="1800" b="1" dirty="0" err="1"/>
                        <a:t>Preconditions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WebService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gegeben</a:t>
                      </a:r>
                      <a:r>
                        <a:rPr lang="tr-TR" sz="1450" dirty="0"/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Request</a:t>
                      </a:r>
                      <a:r>
                        <a:rPr lang="tr-TR" sz="1450" dirty="0"/>
                        <a:t>: GET </a:t>
                      </a:r>
                      <a:r>
                        <a:rPr lang="tr-TR" sz="1450" dirty="0" err="1"/>
                        <a:t>SucheFahrzeug</a:t>
                      </a:r>
                      <a:r>
                        <a:rPr lang="tr-TR" sz="1450" dirty="0"/>
                        <a:t>(</a:t>
                      </a:r>
                      <a:r>
                        <a:rPr lang="tr-TR" sz="1450" dirty="0" err="1"/>
                        <a:t>String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Response</a:t>
                      </a:r>
                      <a:r>
                        <a:rPr lang="tr-TR" sz="1450" dirty="0"/>
                        <a:t>: </a:t>
                      </a:r>
                      <a:r>
                        <a:rPr lang="tr-TR" sz="1450" dirty="0" err="1"/>
                        <a:t>Ein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Objekt</a:t>
                      </a:r>
                      <a:r>
                        <a:rPr lang="tr-TR" sz="1450" dirty="0"/>
                        <a:t> mit </a:t>
                      </a:r>
                      <a:r>
                        <a:rPr lang="tr-TR" sz="1450" dirty="0" err="1"/>
                        <a:t>einige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Attribute</a:t>
                      </a:r>
                      <a:endParaRPr lang="tr-TR" sz="1450" dirty="0"/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Int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FahrzeugID</a:t>
                      </a:r>
                      <a:r>
                        <a:rPr lang="tr-TR" sz="1450" dirty="0"/>
                        <a:t> // </a:t>
                      </a:r>
                      <a:r>
                        <a:rPr lang="tr-TR" sz="1450" dirty="0" err="1"/>
                        <a:t>eindeutig</a:t>
                      </a:r>
                      <a:r>
                        <a:rPr lang="tr-TR" sz="1450" dirty="0"/>
                        <a:t> &lt;</a:t>
                      </a:r>
                      <a:r>
                        <a:rPr lang="tr-TR" sz="1450" dirty="0" err="1"/>
                        <a:t>generiert</a:t>
                      </a:r>
                      <a:r>
                        <a:rPr lang="tr-TR" sz="1450" dirty="0"/>
                        <a:t>&gt;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String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App</a:t>
                      </a:r>
                      <a:r>
                        <a:rPr lang="tr-TR" sz="1450" dirty="0"/>
                        <a:t> Port </a:t>
                      </a:r>
                      <a:r>
                        <a:rPr lang="tr-TR" sz="1450" dirty="0" err="1"/>
                        <a:t>Nummer</a:t>
                      </a:r>
                      <a:r>
                        <a:rPr lang="tr-TR" sz="1450" dirty="0"/>
                        <a:t>: 8080(</a:t>
                      </a:r>
                      <a:r>
                        <a:rPr lang="tr-TR" sz="1450" dirty="0" err="1"/>
                        <a:t>default</a:t>
                      </a:r>
                      <a:r>
                        <a:rPr lang="tr-TR" sz="1450" dirty="0"/>
                        <a:t>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/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erreichbar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Service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richtig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konfiguriert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wurde</a:t>
                      </a:r>
                      <a:r>
                        <a:rPr lang="tr-TR" sz="1450" dirty="0"/>
                        <a:t> mit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verbunden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/>
                        <a:t>Es </a:t>
                      </a:r>
                      <a:r>
                        <a:rPr lang="tr-TR" sz="1450" dirty="0" err="1"/>
                        <a:t>gibt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einen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in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endParaRPr lang="tr-TR" sz="1450" dirty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450" dirty="0" err="1"/>
                        <a:t>Das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System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ist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aktiv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läuft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gerade</a:t>
                      </a:r>
                      <a:r>
                        <a:rPr lang="tr-TR" sz="1450" dirty="0"/>
                        <a:t>!</a:t>
                      </a:r>
                      <a:endParaRPr lang="de-DE" sz="14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75011"/>
                  </a:ext>
                </a:extLst>
              </a:tr>
              <a:tr h="2005382">
                <a:tc>
                  <a:txBody>
                    <a:bodyPr/>
                    <a:lstStyle/>
                    <a:p>
                      <a:r>
                        <a:rPr lang="tr-TR" sz="1800" b="1" dirty="0"/>
                        <a:t>Test </a:t>
                      </a:r>
                      <a:r>
                        <a:rPr lang="tr-TR" sz="1800" b="1" dirty="0" err="1"/>
                        <a:t>Steps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/>
                        <a:t>Sende </a:t>
                      </a:r>
                      <a:r>
                        <a:rPr lang="tr-TR" sz="1450" dirty="0" err="1"/>
                        <a:t>eine</a:t>
                      </a:r>
                      <a:r>
                        <a:rPr lang="tr-TR" sz="1450" dirty="0"/>
                        <a:t> GET-</a:t>
                      </a:r>
                      <a:r>
                        <a:rPr lang="tr-TR" sz="1450" dirty="0" err="1"/>
                        <a:t>Anfrage</a:t>
                      </a:r>
                      <a:r>
                        <a:rPr lang="tr-TR" sz="1450" dirty="0"/>
                        <a:t> an den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als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path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Variable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Antwortstatuscode</a:t>
                      </a:r>
                      <a:r>
                        <a:rPr lang="tr-TR" sz="1450" dirty="0"/>
                        <a:t> 200(OK) </a:t>
                      </a:r>
                      <a:r>
                        <a:rPr lang="tr-TR" sz="1450" dirty="0" err="1"/>
                        <a:t>ist.</a:t>
                      </a:r>
                      <a:endParaRPr lang="tr-TR" sz="145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Antworttext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das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Fahrzeugobjekt</a:t>
                      </a:r>
                      <a:r>
                        <a:rPr lang="tr-TR" sz="1450" dirty="0"/>
                        <a:t> mit dem </a:t>
                      </a:r>
                      <a:r>
                        <a:rPr lang="tr-TR" sz="1450" dirty="0" err="1"/>
                        <a:t>angegebenen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enthält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/>
                        <a:t>Sende </a:t>
                      </a:r>
                      <a:r>
                        <a:rPr lang="tr-TR" sz="1450" dirty="0" err="1"/>
                        <a:t>noch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eine</a:t>
                      </a:r>
                      <a:r>
                        <a:rPr lang="tr-TR" sz="1450" dirty="0"/>
                        <a:t> GET-</a:t>
                      </a:r>
                      <a:r>
                        <a:rPr lang="tr-TR" sz="1450" dirty="0" err="1"/>
                        <a:t>Anfrage</a:t>
                      </a:r>
                      <a:r>
                        <a:rPr lang="tr-TR" sz="1450" dirty="0"/>
                        <a:t> an den </a:t>
                      </a:r>
                      <a:r>
                        <a:rPr lang="tr-TR" sz="1450" dirty="0" err="1"/>
                        <a:t>Endpunkt</a:t>
                      </a:r>
                      <a:r>
                        <a:rPr lang="tr-TR" sz="1450" dirty="0"/>
                        <a:t> «</a:t>
                      </a:r>
                      <a:r>
                        <a:rPr lang="tr-TR" sz="1450" dirty="0" err="1"/>
                        <a:t>Fahrzeugen</a:t>
                      </a:r>
                      <a:r>
                        <a:rPr lang="tr-TR" sz="1450" dirty="0"/>
                        <a:t>/{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}» mit </a:t>
                      </a:r>
                      <a:r>
                        <a:rPr lang="tr-TR" sz="1450" dirty="0" err="1"/>
                        <a:t>einem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ungültigen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als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path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Variable</a:t>
                      </a:r>
                      <a:r>
                        <a:rPr lang="tr-TR" sz="145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Antwortstatuscode</a:t>
                      </a:r>
                      <a:r>
                        <a:rPr lang="tr-TR" sz="1450" dirty="0"/>
                        <a:t> 404(NOT FOUND) </a:t>
                      </a:r>
                      <a:r>
                        <a:rPr lang="tr-TR" sz="1450" dirty="0" err="1"/>
                        <a:t>ist.</a:t>
                      </a:r>
                      <a:endParaRPr lang="tr-TR" sz="145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tr-TR" sz="1450" dirty="0" err="1"/>
                        <a:t>Überprüfe</a:t>
                      </a:r>
                      <a:r>
                        <a:rPr lang="tr-TR" sz="1450" dirty="0"/>
                        <a:t>, </a:t>
                      </a:r>
                      <a:r>
                        <a:rPr lang="tr-TR" sz="1450" dirty="0" err="1"/>
                        <a:t>ob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Antwottext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die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Nachricht</a:t>
                      </a:r>
                      <a:r>
                        <a:rPr lang="tr-TR" sz="1450" dirty="0"/>
                        <a:t>(</a:t>
                      </a:r>
                      <a:r>
                        <a:rPr lang="tr-TR" sz="1450" dirty="0" err="1"/>
                        <a:t>oder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die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Meldng</a:t>
                      </a:r>
                      <a:r>
                        <a:rPr lang="tr-TR" sz="1450" dirty="0"/>
                        <a:t>) «</a:t>
                      </a:r>
                      <a:r>
                        <a:rPr lang="tr-TR" sz="1450" dirty="0" err="1"/>
                        <a:t>Fahrzeug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nicht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gefunden</a:t>
                      </a:r>
                      <a:r>
                        <a:rPr lang="tr-TR" sz="1450" dirty="0"/>
                        <a:t>!» </a:t>
                      </a:r>
                      <a:r>
                        <a:rPr lang="tr-TR" sz="1450" dirty="0" err="1"/>
                        <a:t>enthält</a:t>
                      </a:r>
                      <a:r>
                        <a:rPr lang="tr-TR" sz="145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99062"/>
                  </a:ext>
                </a:extLst>
              </a:tr>
              <a:tr h="659527">
                <a:tc>
                  <a:txBody>
                    <a:bodyPr/>
                    <a:lstStyle/>
                    <a:p>
                      <a:r>
                        <a:rPr lang="tr-TR" sz="1800" b="1" dirty="0"/>
                        <a:t>Post-</a:t>
                      </a:r>
                      <a:r>
                        <a:rPr lang="tr-TR" sz="1800" b="1" dirty="0" err="1"/>
                        <a:t>Conditions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450" dirty="0"/>
                        <a:t>Der </a:t>
                      </a:r>
                      <a:r>
                        <a:rPr lang="tr-TR" sz="1450" dirty="0" err="1"/>
                        <a:t>Fahrzeug-Objekt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wird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durch</a:t>
                      </a:r>
                      <a:r>
                        <a:rPr lang="tr-TR" sz="1450" dirty="0"/>
                        <a:t> den </a:t>
                      </a:r>
                      <a:r>
                        <a:rPr lang="tr-TR" sz="1450" dirty="0" err="1"/>
                        <a:t>Kfz-Kennzeichen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aus</a:t>
                      </a:r>
                      <a:r>
                        <a:rPr lang="tr-TR" sz="1450" dirty="0"/>
                        <a:t> der </a:t>
                      </a:r>
                      <a:r>
                        <a:rPr lang="tr-TR" sz="1450" dirty="0" err="1"/>
                        <a:t>Datenbank</a:t>
                      </a:r>
                      <a:r>
                        <a:rPr lang="tr-TR" sz="1450" dirty="0"/>
                        <a:t> </a:t>
                      </a:r>
                      <a:r>
                        <a:rPr lang="tr-TR" sz="1450" dirty="0" err="1"/>
                        <a:t>abgerufen</a:t>
                      </a:r>
                      <a:r>
                        <a:rPr lang="tr-TR" sz="14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4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6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1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3959</Words>
  <Application>Microsoft Office PowerPoint</Application>
  <PresentationFormat>Geniş ekran</PresentationFormat>
  <Paragraphs>542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9" baseType="lpstr">
      <vt:lpstr>Arial</vt:lpstr>
      <vt:lpstr>Avenir Next LT Pro</vt:lpstr>
      <vt:lpstr>Posterama</vt:lpstr>
      <vt:lpstr>Verdana</vt:lpstr>
      <vt:lpstr>Office Teması</vt:lpstr>
      <vt:lpstr>AutoXpert Systemtestspezifikation</vt:lpstr>
      <vt:lpstr>PowerPoint Sunusu</vt:lpstr>
      <vt:lpstr>SYSTEMTESTFÄLLE – Standart Benutzer Erstellen</vt:lpstr>
      <vt:lpstr>SYSTEMTESTFÄLLE – Standart Benutzer Erstellen</vt:lpstr>
      <vt:lpstr>SYSTEMTESTFÄLLE – Login  </vt:lpstr>
      <vt:lpstr>SYSTEMTESTFÄLLE – Login</vt:lpstr>
      <vt:lpstr>SYSTEMTESTFÄLLE – Kunde Erstellen</vt:lpstr>
      <vt:lpstr>SYSTEMTESTFÄLLE – Kunde Erstellen </vt:lpstr>
      <vt:lpstr>SYSTEMTESTFÄLLE – SucheFahrzeug</vt:lpstr>
      <vt:lpstr>SYSTEMTESTFÄLLE – SucheFahrzeug</vt:lpstr>
      <vt:lpstr>SYSTEMTESTFÄLLE – FahrzeugInformationen präsentieren</vt:lpstr>
      <vt:lpstr>SYSTEMTESTFÄLLE – FahrzeugInformationen präsentieren</vt:lpstr>
      <vt:lpstr>SYSTEMTESTFÄLLE – Wartungszustand aktualisieren </vt:lpstr>
      <vt:lpstr>SYSTEMTESTFÄLLE – Wartungszustand aktualisieren </vt:lpstr>
      <vt:lpstr>SYSTEMTESTFÄLLE – SchadenInformationen Aktualiseren </vt:lpstr>
      <vt:lpstr>SYSTEMTESTFÄLLE – SchadenInformationen Aktualiseren </vt:lpstr>
      <vt:lpstr>SYSTEMTESTFÄLLE – Reparatur&amp;Kosten aktualisieren</vt:lpstr>
      <vt:lpstr>SYSTEMTESTFÄLLE – Reparatur&amp;Kosten aktualisieren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Rückverfolgbarkeit von Anforderungen</vt:lpstr>
      <vt:lpstr>Rückverfolgbarkeit von Anforderungen</vt:lpstr>
      <vt:lpstr>Rückverfolgbarkeit von Anforderungen</vt:lpstr>
      <vt:lpstr>Rückverfolgbarkeit von Anforderungen</vt:lpstr>
      <vt:lpstr>Rückverfolgbarkeit von Anforderungen</vt:lpstr>
      <vt:lpstr>Rückverfolgbarkeit von Anforderungen</vt:lpstr>
      <vt:lpstr>Rückverfolgbarkeit von Anforderungen</vt:lpstr>
      <vt:lpstr>Rückverfolgbarkeit von Anforderungen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Mücahid Eren Koç</dc:creator>
  <cp:lastModifiedBy>Mücahid Eren Koç</cp:lastModifiedBy>
  <cp:revision>8</cp:revision>
  <dcterms:created xsi:type="dcterms:W3CDTF">2023-06-02T08:45:33Z</dcterms:created>
  <dcterms:modified xsi:type="dcterms:W3CDTF">2023-06-02T20:36:22Z</dcterms:modified>
</cp:coreProperties>
</file>