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3" r:id="rId3"/>
    <p:sldId id="264" r:id="rId4"/>
    <p:sldId id="278" r:id="rId5"/>
    <p:sldId id="284" r:id="rId6"/>
    <p:sldId id="300" r:id="rId7"/>
    <p:sldId id="301" r:id="rId8"/>
    <p:sldId id="274" r:id="rId9"/>
    <p:sldId id="266" r:id="rId10"/>
    <p:sldId id="271" r:id="rId11"/>
    <p:sldId id="280" r:id="rId12"/>
    <p:sldId id="273" r:id="rId13"/>
    <p:sldId id="299" r:id="rId14"/>
    <p:sldId id="295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644"/>
    <a:srgbClr val="61BED1"/>
    <a:srgbClr val="8ED1DE"/>
    <a:srgbClr val="BEE4EC"/>
    <a:srgbClr val="B2DFE8"/>
    <a:srgbClr val="F4FBFC"/>
    <a:srgbClr val="E4F4F7"/>
    <a:srgbClr val="3AA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7CD5-4629-456C-962D-DA54BAAD1A3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7479D-4D3D-48DF-8722-C85582C06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8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689f080d0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689f080d0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7479D-4D3D-48DF-8722-C85582C0618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6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65DAD-C972-C7F1-5AAD-75F602CB0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311E995-905A-3870-0011-849FFBCB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DF39AD-E7A4-B9EF-3E1C-B285D907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47ABB2-9FDA-B242-A90C-1722624C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A6588B-0023-ECE4-66A8-69F348A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9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C2CA9E-DEB4-9B5E-64E7-15CB9F5F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220B7F4-8B12-F9AA-206E-0F94CAFE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F7466F-498D-7E92-94D2-34CD3A88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C6232F-5DD2-6F7C-CA33-08D3A705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0B94F8-4CBA-08A1-5044-CB7F2DB2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9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071C270-0BE1-6DB7-A4CC-F2F00E173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020623-DD08-C9CA-88DA-C3B46D38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1BFEB6-14A6-D56D-241F-7C56E6BD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8B5465-C9F2-1B83-D706-3F29EBBA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ACE1A8-21E8-5144-CB6B-FD48B1E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48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10AE41-2940-0DBD-A1E6-D2AD71A4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E37915-8935-62FA-8E7B-DFF6D320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CD15CB-B7F5-7F88-05FC-F4DAFC2D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D278E9-7515-B142-89EC-15AD98EF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57F3B8-17B0-A5C1-5E97-B28B1ED0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06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162706-3247-B758-CFDE-E6AD10BB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7D525E-FE51-3E00-13A2-D39F86EF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A56F71-A526-65FC-D5A2-A321226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9799C5-81A1-4C2C-03A4-6E623691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CB7A86-942E-64D9-1437-24D126E7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7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CCFEA-B56D-0398-702E-EEC4D021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DF0E5F-5B10-DBB4-1BA9-2C749145A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164A658-5091-726C-AD4A-3DC8EB10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E7F083-6592-5355-2886-FEFF7C9F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144ABA1-C5EA-165D-D9F9-06480480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678753-878D-92AF-F5C2-872045FC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867C9E-40AC-5B14-2F1B-FCDDC599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107716-FBDE-7F4E-8BEC-D68D6893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7C555F-10D7-79DB-7BCC-B673E8162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450A04B-9F07-BF13-0BBC-1F4A75290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6C2FD16-F279-1354-AB5C-F949CAB73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895327F-991E-F376-8FFB-821E099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5ECBCA2-3EA7-7418-3D65-B7BA8732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2E95B8E-D50F-360E-39EB-E58C24A1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0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AD9E8C-A6CD-B71B-FCF3-7BC1BAD0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71258CE-C5B0-22FF-1FA1-1538E98A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B615AD-4E75-1233-F514-30F83FAD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B8BA6A9-EC98-0C22-71EA-354DB97B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2522910-D4B1-D464-0EE6-9207DA32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4BC40A3-512C-093E-8406-8D2CACB8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451C30-9A98-35E2-335E-E41DD45F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00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DE1138-48AF-FBFB-0768-AA65B3B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6443C9-4A5E-8F01-D6C1-236936CC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2B773A2-599E-F7F0-C55E-1B0E315E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4DA33D-0CFF-E0E3-A234-A93C08E6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21CC8A-01D5-130B-A5D6-A0072B51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7FD095-AE07-6809-0C1A-87D4A2E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7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11722-7D4A-ACFF-DEDE-99C2C62D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7D5F2AB-D9F0-762A-8AA3-2E4EC3293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5F3DE9B-976D-A04C-0EA6-2F9F6253B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81DEAB-6266-7ECB-6695-6387906E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35A58F4-E1D3-C461-3D3A-392E953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7C8878-6971-1B49-628A-735CBF58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8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4F7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68EEA1F-3581-65B9-3C46-2E0D92C5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B7E8F7-4B6B-0A5A-8BF6-AA74AF1C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300691-96BB-6B30-3D22-AC1609399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67F2-A4A2-42CD-936E-F76294D05649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654992-2279-F520-F21C-051183CC1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6DC714-DDB0-AC7D-3911-A934DD38A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70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190503044@stud.tau.edu.t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omer.karacan@tau.edu.tr" TargetMode="External"/><Relationship Id="rId4" Type="http://schemas.openxmlformats.org/officeDocument/2006/relationships/hyperlink" Target="mailto:e200503016@stud.tau.edu.t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B7AF44F-1D44-6AE8-4B8F-8A72DEFD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4F4F7"/>
          </a:solidFill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6C9A931-445A-213B-2319-F536EA444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724" y="3235919"/>
            <a:ext cx="6097523" cy="1336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INF 202 </a:t>
            </a:r>
            <a:r>
              <a:rPr lang="en-US" sz="4000" dirty="0" err="1"/>
              <a:t>AutoXpert</a:t>
            </a:r>
            <a:r>
              <a:rPr lang="en-US" sz="4000" dirty="0"/>
              <a:t> MS#5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68ACAB4-CCB8-3B9B-8718-C77367FD1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1100" y="5024284"/>
            <a:ext cx="6763919" cy="16478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 dirty="0"/>
              <a:t>Mücahid Eren KOÇ       </a:t>
            </a:r>
            <a:r>
              <a:rPr lang="en-US" sz="1700" b="1" i="0" u="sng" strike="noStrike" dirty="0">
                <a:solidFill>
                  <a:schemeClr val="tx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e190503044@stud.tau.edu.tr</a:t>
            </a:r>
            <a:endParaRPr lang="en-US" sz="1700" b="1" u="sng" dirty="0">
              <a:solidFill>
                <a:schemeClr val="tx2"/>
              </a:solidFill>
            </a:endParaRPr>
          </a:p>
          <a:p>
            <a:pPr algn="l"/>
            <a:r>
              <a:rPr lang="en-US" sz="1700" dirty="0"/>
              <a:t>İbrahim </a:t>
            </a:r>
            <a:r>
              <a:rPr lang="en-US" sz="1700" dirty="0" err="1"/>
              <a:t>Alper</a:t>
            </a:r>
            <a:r>
              <a:rPr lang="en-US" sz="1700" dirty="0"/>
              <a:t> ÖLÜÇ     </a:t>
            </a:r>
            <a:r>
              <a:rPr lang="en-US" sz="1700" b="1" i="0" u="sng" strike="noStrike" dirty="0">
                <a:solidFill>
                  <a:schemeClr val="tx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e200503016@stud.tau.edu.tr</a:t>
            </a:r>
            <a:endParaRPr lang="en-US" sz="1700" b="1" u="sng" dirty="0">
              <a:solidFill>
                <a:schemeClr val="tx2"/>
              </a:solidFill>
            </a:endParaRPr>
          </a:p>
          <a:p>
            <a:pPr algn="l"/>
            <a:r>
              <a:rPr lang="en-US" sz="1700" dirty="0"/>
              <a:t>Stakeholder: DI </a:t>
            </a:r>
            <a:r>
              <a:rPr lang="en-US" sz="1700" dirty="0" err="1"/>
              <a:t>Ömer</a:t>
            </a:r>
            <a:r>
              <a:rPr lang="en-US" sz="1700" dirty="0"/>
              <a:t> KARACAN   </a:t>
            </a:r>
            <a:r>
              <a:rPr lang="en-US" sz="1700" b="1" i="0" u="sng" strike="noStrike" dirty="0">
                <a:solidFill>
                  <a:schemeClr val="tx2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omer.karacan@tau.edu.tr</a:t>
            </a:r>
            <a:endParaRPr lang="en-US" sz="1700" dirty="0">
              <a:solidFill>
                <a:schemeClr val="tx2"/>
              </a:solidFill>
            </a:endParaRPr>
          </a:p>
          <a:p>
            <a:pPr algn="l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8231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6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solidFill>
                  <a:schemeClr val="tx2"/>
                </a:solidFill>
              </a:rPr>
              <a:t>SYSTEMTESTFÄLLE – </a:t>
            </a:r>
            <a:r>
              <a:rPr lang="tr-TR" sz="2800" dirty="0" err="1">
                <a:solidFill>
                  <a:schemeClr val="tx2"/>
                </a:solidFill>
              </a:rPr>
              <a:t>Reparatur&amp;Kosten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aktualisieren</a:t>
            </a:r>
            <a:endParaRPr lang="de-DE" sz="28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35829"/>
              </p:ext>
            </p:extLst>
          </p:nvPr>
        </p:nvGraphicFramePr>
        <p:xfrm>
          <a:off x="333375" y="1049017"/>
          <a:ext cx="11661058" cy="561039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626267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S_TC_8 Test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Reparatur&amp;KostenAktualisieren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baseline="0" dirty="0" err="1">
                          <a:solidFill>
                            <a:schemeClr val="bg1"/>
                          </a:solidFill>
                        </a:rPr>
                        <a:t>via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PUT – </a:t>
                      </a:r>
                      <a:r>
                        <a:rPr lang="tr-TR" baseline="0" dirty="0" err="1">
                          <a:solidFill>
                            <a:schemeClr val="bg1"/>
                          </a:solidFill>
                        </a:rPr>
                        <a:t>Reparatur&amp;Kosten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baseline="0" dirty="0" err="1">
                          <a:solidFill>
                            <a:schemeClr val="bg1"/>
                          </a:solidFill>
                        </a:rPr>
                        <a:t>Aktualiseren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Service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2415602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WebService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ist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gegeben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</a:t>
                      </a:r>
                      <a:endParaRPr lang="tr-TR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Request: P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Reparatur-KostenAktualisieren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Kosten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Response: Ein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-Objekt mit einigen Attribute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Int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ID// eindeutig 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Kosten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App Port Nummer: 8080(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default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Endpunkt “Fahrzeugen 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/ {Kfz-Kennzeichen}” ist erreichbar.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Service ist richtig konfiguriert und wurde mit der Datenbank verbunden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Es gibt einen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in der Datenbank mit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eingegebene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Das System ist aktiv und läuft gerade!</a:t>
                      </a:r>
                      <a:endParaRPr lang="de-DE" sz="13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83406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Fahrzeugen 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/ {Kfz-Kennzeichen}</a:t>
                      </a:r>
                      <a:r>
                        <a:rPr lang="tr-TR" sz="1300" dirty="0"/>
                        <a:t>»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200(OK)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Antworrtext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das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Fahrzeugobjekt</a:t>
                      </a:r>
                      <a:r>
                        <a:rPr lang="tr-TR" sz="1300" dirty="0"/>
                        <a:t> mit dem </a:t>
                      </a:r>
                      <a:r>
                        <a:rPr lang="tr-TR" sz="1300" dirty="0" err="1"/>
                        <a:t>angegebenen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für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 err="1"/>
                        <a:t>gegebene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Attiribute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Änderungen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noch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Schaden /aktualisieren / {Kfz-Kennzeichen}” </a:t>
                      </a:r>
                      <a:r>
                        <a:rPr lang="tr-TR" sz="1300" dirty="0"/>
                        <a:t>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404(NOT FOUND)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Nachricht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oder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Meldung</a:t>
                      </a:r>
                      <a:r>
                        <a:rPr lang="tr-TR" sz="1300" dirty="0"/>
                        <a:t>)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nicht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gefunden</a:t>
                      </a:r>
                      <a:r>
                        <a:rPr lang="tr-TR" sz="1300" dirty="0"/>
                        <a:t>!»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626914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Fahrzeug-Objekt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gegebene</a:t>
                      </a:r>
                      <a:r>
                        <a:rPr lang="tr-TR" sz="1300" dirty="0"/>
                        <a:t> KFZ-</a:t>
                      </a:r>
                      <a:r>
                        <a:rPr lang="tr-TR" sz="1300" dirty="0" err="1"/>
                        <a:t>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wird</a:t>
                      </a:r>
                      <a:r>
                        <a:rPr lang="tr-TR" sz="1300" baseline="0" dirty="0"/>
                        <a:t> in der </a:t>
                      </a:r>
                      <a:r>
                        <a:rPr lang="tr-TR" sz="1300" baseline="0" dirty="0" err="1"/>
                        <a:t>Datenbank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aktualisiert</a:t>
                      </a:r>
                      <a:r>
                        <a:rPr lang="tr-TR" sz="13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30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47168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solidFill>
                  <a:schemeClr val="tx2"/>
                </a:solidFill>
              </a:rPr>
              <a:t>SYSTEMTESTFÄLLE – </a:t>
            </a:r>
            <a:r>
              <a:rPr lang="tr-TR" sz="2800" dirty="0" err="1">
                <a:solidFill>
                  <a:schemeClr val="tx2"/>
                </a:solidFill>
              </a:rPr>
              <a:t>Reparatur&amp;Kosten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aktualisieren</a:t>
            </a:r>
            <a:endParaRPr lang="de-DE" sz="28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/>
        </p:nvGraphicFramePr>
        <p:xfrm>
          <a:off x="265471" y="1209815"/>
          <a:ext cx="11641394" cy="353568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«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Beläge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wurden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gewechselt</a:t>
                      </a:r>
                      <a:r>
                        <a:rPr lang="tr-TR" sz="1300" dirty="0"/>
                        <a:t>», «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100 Euro»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 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Beläge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wurden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gewechselt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Kosten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100 Euro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 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Beläge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wurden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gewechselt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Kosten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100 Euro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 err="1"/>
                        <a:t>Use</a:t>
                      </a:r>
                      <a:r>
                        <a:rPr lang="tr-TR" sz="1300" baseline="0" dirty="0"/>
                        <a:t> Case UI-4 </a:t>
                      </a:r>
                      <a:r>
                        <a:rPr lang="tr-TR" sz="1300" baseline="0" dirty="0" err="1"/>
                        <a:t>Reparatur&amp;Kosten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aktualisieren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EDF476CA-B0D7-FA06-E388-917AA8FDE7A3}"/>
              </a:ext>
            </a:extLst>
          </p:cNvPr>
          <p:cNvSpPr txBox="1"/>
          <p:nvPr/>
        </p:nvSpPr>
        <p:spPr>
          <a:xfrm>
            <a:off x="265471" y="5556525"/>
            <a:ext cx="9979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Von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Systemtestspezifikation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Dokument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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AutoXpert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 Systemtestspezifikation.pptx </a:t>
            </a:r>
            <a:endParaRPr lang="de-DE" sz="1800" dirty="0">
              <a:solidFill>
                <a:srgbClr val="2C3644"/>
              </a:solidFill>
              <a:highlight>
                <a:srgbClr val="61BED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514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218160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Wartungszutand</a:t>
            </a:r>
            <a:r>
              <a:rPr lang="tr-TR" sz="28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aktualisieren</a:t>
            </a:r>
            <a:endParaRPr lang="de-DE" sz="28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21248"/>
              </p:ext>
            </p:extLst>
          </p:nvPr>
        </p:nvGraphicFramePr>
        <p:xfrm>
          <a:off x="333373" y="916848"/>
          <a:ext cx="11661058" cy="551591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501453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S_TC_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Wartung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zustand aktualisieren via PUT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Wartung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zustand aktualisieren Service</a:t>
                      </a: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226501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WebService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ist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gegeben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</a:t>
                      </a:r>
                      <a:endParaRPr lang="tr-TR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Request: P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FahrzeugAktu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Response: Ein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-Objekt mit einigen Attribute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Int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ID// eindeutig 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Wartungszustand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App Port Nummer: 8080(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default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Endpunkt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araba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fahrzeugAktu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/{Kfz}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ist erreichbar.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Service ist richtig konfiguriert und wurde mit der Datenbank verbunden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Es gibt einen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in der Datenbank mit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eingegebene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Das System ist aktiv und läuft gerade!</a:t>
                      </a:r>
                      <a:endParaRPr lang="de-DE" sz="13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955487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araba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fahrzeugAktu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/{Kfz}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dirty="0"/>
                        <a:t>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200(OK)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das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Fahrzeugobjekt</a:t>
                      </a:r>
                      <a:r>
                        <a:rPr lang="tr-TR" sz="1300" dirty="0"/>
                        <a:t> mit dem </a:t>
                      </a:r>
                      <a:r>
                        <a:rPr lang="tr-TR" sz="1300" dirty="0" err="1"/>
                        <a:t>angegebenen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für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 err="1"/>
                        <a:t>gegebene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Attiribute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Änderungen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noch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araba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fahrzeugAktu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/{Kfz}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dirty="0"/>
                        <a:t>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nicht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existiert</a:t>
                      </a:r>
                      <a:r>
                        <a:rPr lang="tr-TR" sz="1300" dirty="0"/>
                        <a:t>)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404(NOT FOUND)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Nachricht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oder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Meldung</a:t>
                      </a:r>
                      <a:r>
                        <a:rPr lang="tr-TR" sz="1300" dirty="0"/>
                        <a:t>)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nicht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gefunden</a:t>
                      </a:r>
                      <a:r>
                        <a:rPr lang="tr-TR" sz="1300" dirty="0"/>
                        <a:t>!»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649591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Fahrzeug-Objekt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gegebene</a:t>
                      </a:r>
                      <a:r>
                        <a:rPr lang="tr-TR" sz="1300" dirty="0"/>
                        <a:t> KFZ-</a:t>
                      </a:r>
                      <a:r>
                        <a:rPr lang="tr-TR" sz="1300" dirty="0" err="1"/>
                        <a:t>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wird</a:t>
                      </a:r>
                      <a:r>
                        <a:rPr lang="tr-TR" sz="1300" baseline="0" dirty="0"/>
                        <a:t> in der </a:t>
                      </a:r>
                      <a:r>
                        <a:rPr lang="tr-TR" sz="1300" baseline="0" dirty="0" err="1"/>
                        <a:t>Datenbank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aktualisiert</a:t>
                      </a:r>
                      <a:r>
                        <a:rPr lang="tr-TR" sz="13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4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7" y="288174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sterama" panose="020B0504020200020000" pitchFamily="34" charset="0"/>
                <a:ea typeface="+mj-ea"/>
                <a:cs typeface="Posterama" panose="020B0504020200020000" pitchFamily="34" charset="0"/>
              </a:rPr>
              <a:t>SYSTEMTESTFÄLLE –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sterama" panose="020B0504020200020000" pitchFamily="34" charset="0"/>
                <a:ea typeface="+mj-ea"/>
                <a:cs typeface="Posterama" panose="020B0504020200020000" pitchFamily="34" charset="0"/>
              </a:rPr>
              <a:t>Warungszutand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sterama" panose="020B0504020200020000" pitchFamily="34" charset="0"/>
                <a:ea typeface="+mj-ea"/>
                <a:cs typeface="Posterama" panose="020B0504020200020000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sterama" panose="020B0504020200020000" pitchFamily="34" charset="0"/>
                <a:ea typeface="+mj-ea"/>
                <a:cs typeface="Posterama" panose="020B0504020200020000" pitchFamily="34" charset="0"/>
              </a:rPr>
              <a:t>aktualisieren</a:t>
            </a:r>
            <a:endParaRPr lang="de-DE" sz="32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49594"/>
              </p:ext>
            </p:extLst>
          </p:nvPr>
        </p:nvGraphicFramePr>
        <p:xfrm>
          <a:off x="275303" y="944344"/>
          <a:ext cx="11641394" cy="313944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Aktuelle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Wartungszustand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von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</a:t>
                      </a:r>
                      <a:endParaRPr lang="de-DE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Wartungszustand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«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Fertig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»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Wartungszustand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«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Fertig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»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 err="1"/>
                        <a:t>Use</a:t>
                      </a:r>
                      <a:r>
                        <a:rPr lang="tr-TR" sz="1300" baseline="0" dirty="0"/>
                        <a:t> Case UC-2(/UI-2/, /UI-3/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/UI-4/) </a:t>
                      </a:r>
                      <a:r>
                        <a:rPr lang="tr-TR" sz="1300" baseline="0" dirty="0" err="1"/>
                        <a:t>Fahrzeuginfo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aktualisieren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D12D2861-CB26-9F8B-90EE-4F4AAE80716A}"/>
              </a:ext>
            </a:extLst>
          </p:cNvPr>
          <p:cNvSpPr txBox="1"/>
          <p:nvPr/>
        </p:nvSpPr>
        <p:spPr>
          <a:xfrm>
            <a:off x="275302" y="4976422"/>
            <a:ext cx="11149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Von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Systemtestspezifikation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Dokument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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AutoXpert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 Systemtestspezifikation.pptx </a:t>
            </a:r>
            <a:endParaRPr lang="de-DE" sz="1800" dirty="0">
              <a:solidFill>
                <a:srgbClr val="2C3644"/>
              </a:solidFill>
              <a:highlight>
                <a:srgbClr val="61BED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748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52241"/>
              </p:ext>
            </p:extLst>
          </p:nvPr>
        </p:nvGraphicFramePr>
        <p:xfrm>
          <a:off x="74768" y="959772"/>
          <a:ext cx="6276007" cy="47491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49938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4826069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577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chemeClr val="bg1"/>
                          </a:solidFill>
                        </a:rPr>
                        <a:t>Component</a:t>
                      </a:r>
                      <a:r>
                        <a:rPr lang="tr-TR" sz="1200" baseline="0" dirty="0">
                          <a:solidFill>
                            <a:schemeClr val="bg1"/>
                          </a:solidFill>
                        </a:rPr>
                        <a:t> Integration Test Case ID NAME</a:t>
                      </a:r>
                      <a:endParaRPr lang="tr-T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solidFill>
                            <a:schemeClr val="bg1"/>
                          </a:solidFill>
                        </a:rPr>
                        <a:t>CI_TC_Fahrzeug_1 Test </a:t>
                      </a:r>
                      <a:r>
                        <a:rPr lang="tr-TR" sz="1200" dirty="0" err="1">
                          <a:solidFill>
                            <a:schemeClr val="bg1"/>
                          </a:solidFill>
                        </a:rPr>
                        <a:t>Fahrzeug</a:t>
                      </a:r>
                      <a:r>
                        <a:rPr lang="tr-TR" sz="1200" dirty="0">
                          <a:solidFill>
                            <a:schemeClr val="bg1"/>
                          </a:solidFill>
                        </a:rPr>
                        <a:t> Database </a:t>
                      </a:r>
                      <a:r>
                        <a:rPr lang="tr-TR" sz="1200" dirty="0" err="1">
                          <a:solidFill>
                            <a:schemeClr val="bg1"/>
                          </a:solidFill>
                        </a:rPr>
                        <a:t>Interface</a:t>
                      </a:r>
                      <a:endParaRPr lang="tr-T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1597754">
                <a:tc>
                  <a:txBody>
                    <a:bodyPr/>
                    <a:lstStyle/>
                    <a:p>
                      <a:r>
                        <a:rPr lang="tr-TR" sz="1200" b="1" dirty="0" err="1"/>
                        <a:t>Preconditions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Die Datenbanktabelle „</a:t>
                      </a:r>
                      <a:r>
                        <a:rPr lang="tr-TR" sz="1050" dirty="0" err="1"/>
                        <a:t>Fahrzeug</a:t>
                      </a:r>
                      <a:r>
                        <a:rPr lang="de-DE" sz="1050" dirty="0"/>
                        <a:t>“ enthält eine Zeile für</a:t>
                      </a:r>
                      <a:r>
                        <a:rPr lang="tr-TR" sz="105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FahrzeugID</a:t>
                      </a:r>
                      <a:r>
                        <a:rPr lang="tr-TR" sz="1050" dirty="0"/>
                        <a:t> =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dirty="0"/>
                        <a:t>&lt;</a:t>
                      </a:r>
                      <a:r>
                        <a:rPr lang="tr-TR" sz="1050" dirty="0" err="1"/>
                        <a:t>generated</a:t>
                      </a:r>
                      <a:r>
                        <a:rPr lang="tr-TR" sz="105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/>
                        <a:t>KFZ-</a:t>
                      </a:r>
                      <a:r>
                        <a:rPr lang="tr-TR" sz="1050" dirty="0" err="1"/>
                        <a:t>Kennzeichen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«34 MEK 34»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Mark,model,Baujahr,Farbe,KmStand,Ps,KraftStoff,Getriebe</a:t>
                      </a:r>
                      <a:r>
                        <a:rPr lang="tr-TR" sz="1050" dirty="0"/>
                        <a:t>=NULL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Wartezustand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</a:t>
                      </a:r>
                      <a:r>
                        <a:rPr lang="tr-TR" sz="1050" dirty="0" err="1"/>
                        <a:t>Reparatur</a:t>
                      </a:r>
                      <a:r>
                        <a:rPr lang="tr-TR" sz="1050" dirty="0"/>
                        <a:t>»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Reparaturen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NULL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Kosten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NULL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tr-TR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baseline="0" dirty="0" err="1"/>
                        <a:t>Fahrzeug</a:t>
                      </a:r>
                      <a:r>
                        <a:rPr lang="tr-TR" sz="1050" baseline="0" dirty="0"/>
                        <a:t> Web Service </a:t>
                      </a:r>
                      <a:r>
                        <a:rPr lang="tr-TR" sz="1050" baseline="0" dirty="0" err="1"/>
                        <a:t>call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ist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mocked</a:t>
                      </a:r>
                      <a:endParaRPr lang="tr-T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135723">
                <a:tc>
                  <a:txBody>
                    <a:bodyPr/>
                    <a:lstStyle/>
                    <a:p>
                      <a:r>
                        <a:rPr lang="tr-TR" sz="1200" b="1" dirty="0"/>
                        <a:t>Test </a:t>
                      </a:r>
                      <a:r>
                        <a:rPr lang="tr-TR" sz="1200" b="1" dirty="0" err="1"/>
                        <a:t>Steps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Rufen Sie die Methode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SucheFahrzeug</a:t>
                      </a:r>
                      <a:r>
                        <a:rPr lang="tr-TR" sz="1050" baseline="0" dirty="0"/>
                        <a:t>(KFZ-</a:t>
                      </a:r>
                      <a:r>
                        <a:rPr lang="tr-TR" sz="1050" baseline="0" dirty="0" err="1"/>
                        <a:t>Kennzeichen</a:t>
                      </a:r>
                      <a:r>
                        <a:rPr lang="tr-TR" sz="1050" baseline="0" dirty="0"/>
                        <a:t>) </a:t>
                      </a:r>
                      <a:r>
                        <a:rPr lang="tr-TR" sz="1050" baseline="0" dirty="0" err="1"/>
                        <a:t>und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FahrzeugInfopräsentieren</a:t>
                      </a:r>
                      <a:r>
                        <a:rPr lang="tr-TR" sz="1050" baseline="0" dirty="0"/>
                        <a:t>(KFZ-</a:t>
                      </a:r>
                      <a:r>
                        <a:rPr lang="tr-TR" sz="1050" baseline="0" dirty="0" err="1"/>
                        <a:t>Kennzeichen</a:t>
                      </a:r>
                      <a:r>
                        <a:rPr lang="tr-TR" sz="1050" baseline="0" dirty="0"/>
                        <a:t>) </a:t>
                      </a:r>
                      <a:r>
                        <a:rPr lang="tr-TR" sz="1050" baseline="0" dirty="0" err="1"/>
                        <a:t>und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dirty="0" err="1"/>
                        <a:t>Bestätigen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Sie</a:t>
                      </a:r>
                      <a:r>
                        <a:rPr lang="tr-TR" sz="1050" baseline="0" dirty="0"/>
                        <a:t>, </a:t>
                      </a:r>
                      <a:r>
                        <a:rPr lang="tr-TR" sz="1050" baseline="0" dirty="0" err="1"/>
                        <a:t>dass</a:t>
                      </a:r>
                      <a:r>
                        <a:rPr lang="tr-TR" sz="1050" baseline="0" dirty="0"/>
                        <a:t> der HTTP 201-Code(</a:t>
                      </a:r>
                      <a:r>
                        <a:rPr lang="tr-TR" sz="1050" baseline="0" dirty="0" err="1"/>
                        <a:t>Found</a:t>
                      </a:r>
                      <a:r>
                        <a:rPr lang="tr-TR" sz="1050" baseline="0" dirty="0"/>
                        <a:t>) </a:t>
                      </a:r>
                      <a:r>
                        <a:rPr lang="tr-TR" sz="1050" baseline="0" dirty="0" err="1"/>
                        <a:t>und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ResponseEntity</a:t>
                      </a:r>
                      <a:r>
                        <a:rPr lang="tr-TR" sz="1050" baseline="0" dirty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050" baseline="0" dirty="0" err="1"/>
                        <a:t>Rufen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Sie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Reparatur-Kostenaktualisieren</a:t>
                      </a:r>
                      <a:r>
                        <a:rPr lang="tr-TR" sz="1050" baseline="0" dirty="0"/>
                        <a:t>(KFZ-</a:t>
                      </a:r>
                      <a:r>
                        <a:rPr lang="tr-TR" sz="1050" baseline="0" dirty="0" err="1"/>
                        <a:t>Kennzeichen</a:t>
                      </a:r>
                      <a:r>
                        <a:rPr lang="tr-TR" sz="1050" baseline="0" dirty="0"/>
                        <a:t>) mit </a:t>
                      </a:r>
                      <a:r>
                        <a:rPr lang="tr-TR" sz="1050" baseline="0" dirty="0" err="1"/>
                        <a:t>gegebene</a:t>
                      </a:r>
                      <a:r>
                        <a:rPr lang="tr-TR" sz="1050" baseline="0" dirty="0"/>
                        <a:t> Test Data.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050" baseline="0" dirty="0" err="1"/>
                        <a:t>Dann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bestätigen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Sie</a:t>
                      </a:r>
                      <a:r>
                        <a:rPr lang="tr-TR" sz="1050" baseline="0" dirty="0"/>
                        <a:t> HTTP 200-Code </a:t>
                      </a:r>
                      <a:r>
                        <a:rPr lang="tr-TR" sz="1050" baseline="0" dirty="0" err="1"/>
                        <a:t>und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bestimmen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die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Änderungen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von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gegebene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Attiributen</a:t>
                      </a:r>
                      <a:r>
                        <a:rPr lang="tr-TR" sz="1050" baseline="0" dirty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050" baseline="0" dirty="0" err="1"/>
                        <a:t>Rufen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Sie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WartungzustandAktualisieren</a:t>
                      </a:r>
                      <a:r>
                        <a:rPr lang="tr-TR" sz="1050" baseline="0" dirty="0"/>
                        <a:t>(KFZ-</a:t>
                      </a:r>
                      <a:r>
                        <a:rPr lang="tr-TR" sz="1050" baseline="0" dirty="0" err="1"/>
                        <a:t>Kennzeichen</a:t>
                      </a:r>
                      <a:r>
                        <a:rPr lang="tr-TR" sz="1050" baseline="0" dirty="0"/>
                        <a:t>) mit </a:t>
                      </a:r>
                      <a:r>
                        <a:rPr lang="tr-TR" sz="1050" baseline="0" dirty="0" err="1"/>
                        <a:t>gegebene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Wartunzustand</a:t>
                      </a:r>
                      <a:r>
                        <a:rPr lang="tr-TR" sz="1050" baseline="0" dirty="0"/>
                        <a:t> in Test Data. </a:t>
                      </a:r>
                      <a:r>
                        <a:rPr lang="tr-TR" sz="1050" baseline="0" dirty="0" err="1"/>
                        <a:t>Bestatigen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Sie</a:t>
                      </a:r>
                      <a:r>
                        <a:rPr lang="tr-TR" sz="1050" baseline="0" dirty="0"/>
                        <a:t> HTTP 200-Code </a:t>
                      </a:r>
                      <a:r>
                        <a:rPr lang="tr-TR" sz="1050" baseline="0" dirty="0" err="1"/>
                        <a:t>und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bestimmen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Sie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Wartungzustand</a:t>
                      </a:r>
                      <a:r>
                        <a:rPr lang="tr-TR" sz="1050" baseline="0" dirty="0"/>
                        <a:t>.</a:t>
                      </a:r>
                      <a:br>
                        <a:rPr lang="tr-TR" sz="1050" baseline="0" dirty="0"/>
                      </a:br>
                      <a:endParaRPr lang="tr-T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565792">
                <a:tc>
                  <a:txBody>
                    <a:bodyPr/>
                    <a:lstStyle/>
                    <a:p>
                      <a:r>
                        <a:rPr lang="tr-TR" sz="1200" b="1" dirty="0"/>
                        <a:t>Post-</a:t>
                      </a:r>
                      <a:r>
                        <a:rPr lang="tr-TR" sz="1200" b="1" dirty="0" err="1"/>
                        <a:t>Conditions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 err="1"/>
                        <a:t>Nichts</a:t>
                      </a:r>
                      <a:endParaRPr lang="tr-T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3BDDBF14-7843-9557-E51D-06CA6078D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05373"/>
              </p:ext>
            </p:extLst>
          </p:nvPr>
        </p:nvGraphicFramePr>
        <p:xfrm>
          <a:off x="6350775" y="959772"/>
          <a:ext cx="5746793" cy="4755255"/>
        </p:xfrm>
        <a:graphic>
          <a:graphicData uri="http://schemas.openxmlformats.org/drawingml/2006/table">
            <a:tbl>
              <a:tblPr firstCol="1" bandRow="1">
                <a:tableStyleId>{BDBED569-4797-4DF1-A0F4-6AAB3CD982D8}</a:tableStyleId>
              </a:tblPr>
              <a:tblGrid>
                <a:gridCol w="1327674">
                  <a:extLst>
                    <a:ext uri="{9D8B030D-6E8A-4147-A177-3AD203B41FA5}">
                      <a16:colId xmlns:a16="http://schemas.microsoft.com/office/drawing/2014/main" val="3363629679"/>
                    </a:ext>
                  </a:extLst>
                </a:gridCol>
                <a:gridCol w="4419119">
                  <a:extLst>
                    <a:ext uri="{9D8B030D-6E8A-4147-A177-3AD203B41FA5}">
                      <a16:colId xmlns:a16="http://schemas.microsoft.com/office/drawing/2014/main" val="1210808009"/>
                    </a:ext>
                  </a:extLst>
                </a:gridCol>
              </a:tblGrid>
              <a:tr h="642886"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sz="1050" dirty="0"/>
                    </a:p>
                  </a:txBody>
                  <a:tcPr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627768"/>
                  </a:ext>
                </a:extLst>
              </a:tr>
              <a:tr h="395104">
                <a:tc>
                  <a:txBody>
                    <a:bodyPr/>
                    <a:lstStyle/>
                    <a:p>
                      <a:r>
                        <a:rPr lang="tr-TR" sz="1200" b="1" dirty="0"/>
                        <a:t>Test Data</a:t>
                      </a:r>
                      <a:endParaRPr lang="de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«</a:t>
                      </a:r>
                      <a:r>
                        <a:rPr lang="tr-TR" sz="10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Beläge</a:t>
                      </a:r>
                      <a:r>
                        <a:rPr lang="tr-TR" sz="10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0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wurden</a:t>
                      </a:r>
                      <a:r>
                        <a:rPr lang="tr-TR" sz="10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0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gewechselt</a:t>
                      </a:r>
                      <a:r>
                        <a:rPr lang="tr-TR" sz="1050" dirty="0"/>
                        <a:t>», «100 Euro», «</a:t>
                      </a:r>
                      <a:r>
                        <a:rPr lang="tr-TR" sz="1050" dirty="0" err="1"/>
                        <a:t>Fertig</a:t>
                      </a:r>
                      <a:r>
                        <a:rPr lang="tr-TR" sz="1050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11550"/>
                  </a:ext>
                </a:extLst>
              </a:tr>
              <a:tr h="1296045">
                <a:tc>
                  <a:txBody>
                    <a:bodyPr/>
                    <a:lstStyle/>
                    <a:p>
                      <a:r>
                        <a:rPr lang="tr-TR" sz="1200" b="1" dirty="0" err="1"/>
                        <a:t>Expected</a:t>
                      </a:r>
                      <a:r>
                        <a:rPr lang="tr-TR" sz="1200" b="1" dirty="0"/>
                        <a:t> </a:t>
                      </a:r>
                      <a:r>
                        <a:rPr lang="tr-TR" sz="1200" b="1" dirty="0" err="1"/>
                        <a:t>Result</a:t>
                      </a:r>
                      <a:endParaRPr lang="de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FahrzeugID</a:t>
                      </a:r>
                      <a:r>
                        <a:rPr lang="tr-TR" sz="1050" baseline="0" dirty="0"/>
                        <a:t> = </a:t>
                      </a:r>
                      <a:r>
                        <a:rPr lang="tr-TR" sz="1050" dirty="0"/>
                        <a:t>&lt;</a:t>
                      </a:r>
                      <a:r>
                        <a:rPr lang="tr-TR" sz="1050" dirty="0" err="1"/>
                        <a:t>generated</a:t>
                      </a:r>
                      <a:r>
                        <a:rPr lang="tr-TR" sz="1050" dirty="0"/>
                        <a:t>&gt;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/>
                        <a:t>KFZ-</a:t>
                      </a:r>
                      <a:r>
                        <a:rPr lang="tr-TR" sz="1050" dirty="0" err="1"/>
                        <a:t>Kennzeichen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«34 MEK 34»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Mark,model,Baujahr,Farbe,KmStand,Ps,KraftStoff,Getriebe</a:t>
                      </a:r>
                      <a:r>
                        <a:rPr lang="tr-TR" sz="1050" dirty="0"/>
                        <a:t>=NULL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Wartezustand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</a:t>
                      </a:r>
                      <a:r>
                        <a:rPr lang="tr-TR" sz="1050" dirty="0" err="1"/>
                        <a:t>Beläge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wurden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gewechselt</a:t>
                      </a:r>
                      <a:r>
                        <a:rPr lang="tr-TR" sz="1050" dirty="0"/>
                        <a:t>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Reparaturen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</a:t>
                      </a:r>
                      <a:r>
                        <a:rPr lang="tr-TR" sz="1050" dirty="0" err="1"/>
                        <a:t>Fertig</a:t>
                      </a:r>
                      <a:r>
                        <a:rPr lang="tr-TR" sz="1050" dirty="0"/>
                        <a:t>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Kosten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«100 Euro»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73451"/>
                  </a:ext>
                </a:extLst>
              </a:tr>
              <a:tr h="1276615">
                <a:tc>
                  <a:txBody>
                    <a:bodyPr/>
                    <a:lstStyle/>
                    <a:p>
                      <a:r>
                        <a:rPr lang="tr-TR" sz="1200" b="1" dirty="0" err="1"/>
                        <a:t>Actual</a:t>
                      </a:r>
                      <a:r>
                        <a:rPr lang="tr-TR" sz="1200" b="1" dirty="0"/>
                        <a:t> </a:t>
                      </a:r>
                      <a:r>
                        <a:rPr lang="tr-TR" sz="1200" b="1" dirty="0" err="1"/>
                        <a:t>Result</a:t>
                      </a:r>
                      <a:endParaRPr lang="tr-T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FahrzeugID</a:t>
                      </a:r>
                      <a:r>
                        <a:rPr lang="tr-TR" sz="1050" baseline="0" dirty="0"/>
                        <a:t> = </a:t>
                      </a:r>
                      <a:r>
                        <a:rPr lang="tr-TR" sz="1050" dirty="0"/>
                        <a:t>&lt;</a:t>
                      </a:r>
                      <a:r>
                        <a:rPr lang="tr-TR" sz="1050" dirty="0" err="1"/>
                        <a:t>generated</a:t>
                      </a:r>
                      <a:r>
                        <a:rPr lang="tr-TR" sz="1050" dirty="0"/>
                        <a:t>&gt;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/>
                        <a:t>KFZ-</a:t>
                      </a:r>
                      <a:r>
                        <a:rPr lang="tr-TR" sz="1050" dirty="0" err="1"/>
                        <a:t>Kennzeichen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«34 MEK 34»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Mark,model,Baujahr,Farbe,KmStand,Ps,KraftStoff,Getriebe</a:t>
                      </a:r>
                      <a:r>
                        <a:rPr lang="tr-TR" sz="1050" dirty="0"/>
                        <a:t>=NULL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Wartezustand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</a:t>
                      </a:r>
                      <a:r>
                        <a:rPr lang="tr-TR" sz="1050" dirty="0" err="1"/>
                        <a:t>Beläge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wurden</a:t>
                      </a:r>
                      <a:r>
                        <a:rPr lang="tr-TR" sz="1050" baseline="0" dirty="0"/>
                        <a:t> </a:t>
                      </a:r>
                      <a:r>
                        <a:rPr lang="tr-TR" sz="1050" baseline="0" dirty="0" err="1"/>
                        <a:t>gewechselt</a:t>
                      </a:r>
                      <a:r>
                        <a:rPr lang="tr-TR" sz="1050" dirty="0"/>
                        <a:t>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Reparaturen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</a:t>
                      </a:r>
                      <a:r>
                        <a:rPr lang="tr-TR" sz="1050" dirty="0" err="1"/>
                        <a:t>Fertig</a:t>
                      </a:r>
                      <a:r>
                        <a:rPr lang="tr-TR" sz="1050" dirty="0"/>
                        <a:t>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050" dirty="0" err="1"/>
                        <a:t>Kosten</a:t>
                      </a:r>
                      <a:r>
                        <a:rPr lang="tr-TR" sz="1050" baseline="0" dirty="0"/>
                        <a:t> =</a:t>
                      </a:r>
                      <a:r>
                        <a:rPr lang="tr-TR" sz="1050" dirty="0"/>
                        <a:t> «100 Euro»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60100"/>
                  </a:ext>
                </a:extLst>
              </a:tr>
              <a:tr h="571849">
                <a:tc>
                  <a:txBody>
                    <a:bodyPr/>
                    <a:lstStyle/>
                    <a:p>
                      <a:r>
                        <a:rPr lang="tr-TR" sz="1200" b="1" dirty="0" err="1"/>
                        <a:t>Verdict</a:t>
                      </a:r>
                      <a:r>
                        <a:rPr lang="tr-TR" sz="1200" b="1" dirty="0"/>
                        <a:t>(</a:t>
                      </a:r>
                      <a:r>
                        <a:rPr lang="tr-TR" sz="1200" b="1" dirty="0" err="1"/>
                        <a:t>Pass</a:t>
                      </a:r>
                      <a:r>
                        <a:rPr lang="tr-TR" sz="12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20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49730"/>
                  </a:ext>
                </a:extLst>
              </a:tr>
              <a:tr h="572756">
                <a:tc>
                  <a:txBody>
                    <a:bodyPr/>
                    <a:lstStyle/>
                    <a:p>
                      <a:r>
                        <a:rPr lang="tr-TR" sz="1200" b="1" dirty="0" err="1"/>
                        <a:t>Verified</a:t>
                      </a:r>
                      <a:r>
                        <a:rPr lang="tr-TR" sz="1200" b="1" dirty="0"/>
                        <a:t> </a:t>
                      </a:r>
                      <a:r>
                        <a:rPr lang="tr-TR" sz="1200" b="1" dirty="0" err="1"/>
                        <a:t>Use</a:t>
                      </a:r>
                      <a:r>
                        <a:rPr lang="tr-TR" sz="1200" b="1" dirty="0"/>
                        <a:t> Case &amp; </a:t>
                      </a:r>
                      <a:r>
                        <a:rPr lang="tr-TR" sz="1200" b="1" dirty="0" err="1"/>
                        <a:t>Req</a:t>
                      </a:r>
                      <a:r>
                        <a:rPr lang="tr-TR" sz="12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/UI-3/, /UI-4/, /API-1/ </a:t>
                      </a:r>
                    </a:p>
                    <a:p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7922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888A3A4A-D2E2-EDC9-44D3-B06ED0C9D6F0}"/>
              </a:ext>
            </a:extLst>
          </p:cNvPr>
          <p:cNvSpPr txBox="1"/>
          <p:nvPr/>
        </p:nvSpPr>
        <p:spPr>
          <a:xfrm>
            <a:off x="254774" y="6028474"/>
            <a:ext cx="11317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Von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Systemtestspezifikation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Dokument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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AutoXpert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 Systemtestspezifikation.pptx </a:t>
            </a:r>
            <a:endParaRPr lang="de-DE" sz="1800" dirty="0">
              <a:solidFill>
                <a:srgbClr val="2C3644"/>
              </a:solidFill>
              <a:highlight>
                <a:srgbClr val="61BED1"/>
              </a:highlight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FC04684-853E-88F7-DB6C-51DCE6CEC95F}"/>
              </a:ext>
            </a:extLst>
          </p:cNvPr>
          <p:cNvSpPr txBox="1"/>
          <p:nvPr/>
        </p:nvSpPr>
        <p:spPr>
          <a:xfrm>
            <a:off x="521110" y="198584"/>
            <a:ext cx="10166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Posterama" panose="020B0504020200020000" pitchFamily="34" charset="0"/>
                <a:ea typeface="+mj-ea"/>
                <a:cs typeface="+mj-cs"/>
              </a:rPr>
              <a:t>Integration 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0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40110" y="136886"/>
            <a:ext cx="10515600" cy="5345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tr" sz="2800" b="1" dirty="0">
                <a:solidFill>
                  <a:schemeClr val="tx2"/>
                </a:solidFill>
                <a:ea typeface="Comfortaa"/>
                <a:cs typeface="Comfortaa"/>
                <a:sym typeface="Comfortaa"/>
              </a:rPr>
              <a:t>Projekt vorstellen</a:t>
            </a:r>
            <a:endParaRPr sz="2800" b="1" dirty="0">
              <a:solidFill>
                <a:schemeClr val="tx2"/>
              </a:solidFill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78658" y="713665"/>
            <a:ext cx="12034684" cy="21453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tr" sz="2000" dirty="0">
                <a:solidFill>
                  <a:schemeClr val="tx2"/>
                </a:solidFill>
                <a:ea typeface="Comfortaa Medium"/>
                <a:cs typeface="Comfortaa Medium"/>
                <a:sym typeface="Comfortaa Medium"/>
              </a:rPr>
              <a:t>Gewünschte Produkt ist eine Information-Automationssystem Software für eine Auto-Service Firma, die folgende Ziele erreicht werden soll:</a:t>
            </a:r>
            <a:endParaRPr sz="2000" dirty="0">
              <a:solidFill>
                <a:schemeClr val="tx2"/>
              </a:solidFill>
              <a:ea typeface="Comfortaa"/>
              <a:cs typeface="Comfortaa"/>
              <a:sym typeface="Comfortaa"/>
            </a:endParaRPr>
          </a:p>
          <a:p>
            <a:pPr marL="1219170" indent="-448722">
              <a:buClr>
                <a:schemeClr val="tx2"/>
              </a:buClr>
              <a:buSzPts val="1700"/>
              <a:buFont typeface="Comfortaa"/>
              <a:buChar char="●"/>
            </a:pPr>
            <a:r>
              <a:rPr lang="tr" sz="1800" dirty="0">
                <a:solidFill>
                  <a:schemeClr val="tx2"/>
                </a:solidFill>
                <a:ea typeface="Comfortaa"/>
                <a:cs typeface="Comfortaa"/>
                <a:sym typeface="Comfortaa"/>
              </a:rPr>
              <a:t>Die Daten von Fahrzeuge erreichen</a:t>
            </a:r>
            <a:endParaRPr sz="1800" dirty="0">
              <a:solidFill>
                <a:schemeClr val="tx2"/>
              </a:solidFill>
              <a:ea typeface="Comfortaa"/>
              <a:cs typeface="Comfortaa"/>
              <a:sym typeface="Comfortaa"/>
            </a:endParaRPr>
          </a:p>
          <a:p>
            <a:pPr marL="1219170" indent="-448722">
              <a:buClr>
                <a:schemeClr val="tx2"/>
              </a:buClr>
              <a:buSzPts val="1700"/>
              <a:buFont typeface="Comfortaa"/>
              <a:buChar char="●"/>
            </a:pPr>
            <a:r>
              <a:rPr lang="tr" sz="1800" dirty="0">
                <a:solidFill>
                  <a:schemeClr val="tx2"/>
                </a:solidFill>
                <a:ea typeface="Comfortaa"/>
                <a:cs typeface="Comfortaa"/>
                <a:sym typeface="Comfortaa"/>
              </a:rPr>
              <a:t>Die Daten von Kunden(auch bekannt als : Fahrzeugbesitzer) erreichen.</a:t>
            </a:r>
            <a:endParaRPr sz="1800" dirty="0">
              <a:solidFill>
                <a:schemeClr val="tx2"/>
              </a:solidFill>
              <a:ea typeface="Comfortaa"/>
              <a:cs typeface="Comfortaa"/>
              <a:sym typeface="Comfortaa"/>
            </a:endParaRPr>
          </a:p>
          <a:p>
            <a:pPr marL="1219170" indent="-448722">
              <a:buClr>
                <a:schemeClr val="tx2"/>
              </a:buClr>
              <a:buSzPts val="1700"/>
              <a:buFont typeface="Comfortaa"/>
              <a:buChar char="●"/>
            </a:pPr>
            <a:r>
              <a:rPr lang="tr" sz="1800" dirty="0">
                <a:solidFill>
                  <a:schemeClr val="tx2"/>
                </a:solidFill>
                <a:ea typeface="Comfortaa"/>
                <a:cs typeface="Comfortaa"/>
                <a:sym typeface="Comfortaa"/>
              </a:rPr>
              <a:t>Nach dem Reparation Reparaturinfo&amp;Kosten aktualisieren.</a:t>
            </a:r>
            <a:endParaRPr sz="1800" dirty="0">
              <a:solidFill>
                <a:schemeClr val="tx2"/>
              </a:solidFill>
              <a:ea typeface="Comfortaa"/>
              <a:cs typeface="Comfortaa"/>
              <a:sym typeface="Comfortaa"/>
            </a:endParaRPr>
          </a:p>
          <a:p>
            <a:pPr marL="0" indent="0">
              <a:lnSpc>
                <a:spcPct val="125000"/>
              </a:lnSpc>
              <a:buNone/>
            </a:pPr>
            <a:endParaRPr sz="2267" dirty="0">
              <a:solidFill>
                <a:schemeClr val="tx2"/>
              </a:solidFill>
              <a:ea typeface="Comfortaa"/>
              <a:cs typeface="Comfortaa"/>
              <a:sym typeface="Comfortaa"/>
            </a:endParaRPr>
          </a:p>
        </p:txBody>
      </p:sp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6041E21B-367E-F78B-1F80-1CCAE37AE794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897" y="3270956"/>
            <a:ext cx="8654025" cy="2744889"/>
          </a:xfrm>
          <a:prstGeom prst="rect">
            <a:avLst/>
          </a:prstGeom>
          <a:solidFill>
            <a:srgbClr val="E4F4F7"/>
          </a:solidFill>
          <a:ln>
            <a:noFill/>
          </a:ln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FD87182-0571-3E9E-6733-D990C046022A}"/>
              </a:ext>
            </a:extLst>
          </p:cNvPr>
          <p:cNvSpPr txBox="1"/>
          <p:nvPr/>
        </p:nvSpPr>
        <p:spPr>
          <a:xfrm>
            <a:off x="78658" y="2901240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" sz="1800" b="1" dirty="0">
                <a:solidFill>
                  <a:schemeClr val="tx2"/>
                </a:solidFill>
                <a:ea typeface="Comfortaa"/>
                <a:cs typeface="Comfortaa"/>
                <a:sym typeface="Comfortaa"/>
              </a:rPr>
              <a:t>Use Cases</a:t>
            </a:r>
            <a:endParaRPr lang="de-DE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54235E1-ECC9-0045-D301-10968B717F81}"/>
              </a:ext>
            </a:extLst>
          </p:cNvPr>
          <p:cNvSpPr txBox="1"/>
          <p:nvPr/>
        </p:nvSpPr>
        <p:spPr>
          <a:xfrm>
            <a:off x="187632" y="6351782"/>
            <a:ext cx="953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</a:rPr>
              <a:t>Von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</a:rPr>
              <a:t>Lastenheft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</a:rPr>
              <a:t>Dokument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  <a:sym typeface="Wingdings" panose="05000000000000000000" pitchFamily="2" charset="2"/>
              </a:rPr>
              <a:t>AutoXpert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  <a:sym typeface="Wingdings" panose="05000000000000000000" pitchFamily="2" charset="2"/>
              </a:rPr>
              <a:t> Lastenheft.pdf(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  <a:sym typeface="Wingdings" panose="05000000000000000000" pitchFamily="2" charset="2"/>
              </a:rPr>
              <a:t>oder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  <a:sym typeface="Wingdings" panose="05000000000000000000" pitchFamily="2" charset="2"/>
              </a:rPr>
              <a:t> .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  <a:sym typeface="Wingdings" panose="05000000000000000000" pitchFamily="2" charset="2"/>
              </a:rPr>
              <a:t>pptx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2C3644"/>
                </a:solidFill>
                <a:effectLst/>
                <a:highlight>
                  <a:srgbClr val="61BED1"/>
                </a:highlight>
                <a:uLnTx/>
                <a:uFillTx/>
                <a:latin typeface="Avenir Next LT Pro"/>
                <a:ea typeface="+mn-ea"/>
                <a:cs typeface="+mn-cs"/>
                <a:sym typeface="Wingdings" panose="05000000000000000000" pitchFamily="2" charset="2"/>
              </a:rPr>
              <a:t>) 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C3644"/>
              </a:solidFill>
              <a:effectLst/>
              <a:highlight>
                <a:srgbClr val="61BED1"/>
              </a:highlight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311979"/>
            <a:ext cx="10972800" cy="582758"/>
          </a:xfrm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tx2"/>
                </a:solidFill>
              </a:rPr>
              <a:t>Controller </a:t>
            </a:r>
            <a:r>
              <a:rPr lang="tr-TR" sz="2800" dirty="0" err="1">
                <a:solidFill>
                  <a:schemeClr val="tx2"/>
                </a:solidFill>
              </a:rPr>
              <a:t>Klasse</a:t>
            </a:r>
            <a:endParaRPr lang="de-DE" sz="28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o 7">
            <a:extLst>
              <a:ext uri="{FF2B5EF4-FFF2-40B4-BE49-F238E27FC236}">
                <a16:creationId xmlns:a16="http://schemas.microsoft.com/office/drawing/2014/main" id="{CCABDF84-E483-FE98-9052-1A0643F52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045073"/>
              </p:ext>
            </p:extLst>
          </p:nvPr>
        </p:nvGraphicFramePr>
        <p:xfrm>
          <a:off x="2581469" y="1478656"/>
          <a:ext cx="7029062" cy="390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9062">
                  <a:extLst>
                    <a:ext uri="{9D8B030D-6E8A-4147-A177-3AD203B41FA5}">
                      <a16:colId xmlns:a16="http://schemas.microsoft.com/office/drawing/2014/main" val="3936163162"/>
                    </a:ext>
                  </a:extLst>
                </a:gridCol>
              </a:tblGrid>
              <a:tr h="817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/>
                        <a:t>Fahrzeug</a:t>
                      </a:r>
                      <a:r>
                        <a:rPr lang="tr-TR" sz="2400" dirty="0"/>
                        <a:t> Controller</a:t>
                      </a:r>
                      <a:endParaRPr lang="de-DE" sz="2400" dirty="0"/>
                    </a:p>
                    <a:p>
                      <a:endParaRPr lang="de-DE" dirty="0"/>
                    </a:p>
                  </a:txBody>
                  <a:tcPr>
                    <a:solidFill>
                      <a:srgbClr val="61B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26272"/>
                  </a:ext>
                </a:extLst>
              </a:tr>
              <a:tr h="757982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/>
                        <a:t>Wartungzustand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aktualisieren</a:t>
                      </a:r>
                      <a:endParaRPr lang="de-DE" sz="2000" dirty="0"/>
                    </a:p>
                  </a:txBody>
                  <a:tcPr>
                    <a:solidFill>
                      <a:srgbClr val="BEE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03168"/>
                  </a:ext>
                </a:extLst>
              </a:tr>
              <a:tr h="757982">
                <a:tc>
                  <a:txBody>
                    <a:bodyPr/>
                    <a:lstStyle/>
                    <a:p>
                      <a:pPr algn="ctr"/>
                      <a:r>
                        <a:rPr lang="de-DE" sz="2000" noProof="1"/>
                        <a:t>Suche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Fahrzeug</a:t>
                      </a:r>
                      <a:endParaRPr lang="de-DE" sz="2000" dirty="0"/>
                    </a:p>
                  </a:txBody>
                  <a:tcPr>
                    <a:solidFill>
                      <a:srgbClr val="BEE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17149"/>
                  </a:ext>
                </a:extLst>
              </a:tr>
              <a:tr h="783552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/>
                        <a:t>Fahrzeuginformationen</a:t>
                      </a:r>
                      <a:r>
                        <a:rPr lang="tr-TR" sz="2000" dirty="0"/>
                        <a:t> </a:t>
                      </a:r>
                      <a:r>
                        <a:rPr lang="tr-TR" sz="2000"/>
                        <a:t>präsentieren</a:t>
                      </a:r>
                      <a:endParaRPr lang="de-DE" sz="2000" dirty="0"/>
                    </a:p>
                  </a:txBody>
                  <a:tcPr>
                    <a:solidFill>
                      <a:srgbClr val="BEE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42487"/>
                  </a:ext>
                </a:extLst>
              </a:tr>
              <a:tr h="7835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err="1"/>
                        <a:t>Schadeninformationen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aktualisieren</a:t>
                      </a:r>
                      <a:endParaRPr lang="de-DE" sz="2000" dirty="0"/>
                    </a:p>
                  </a:txBody>
                  <a:tcPr>
                    <a:solidFill>
                      <a:srgbClr val="BEE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58299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855D40F0-67FA-6D42-4CF6-0614C5CC8186}"/>
              </a:ext>
            </a:extLst>
          </p:cNvPr>
          <p:cNvSpPr txBox="1"/>
          <p:nvPr/>
        </p:nvSpPr>
        <p:spPr>
          <a:xfrm>
            <a:off x="231058" y="6145911"/>
            <a:ext cx="1172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Von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Architekturspezifikation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Dokument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sym typeface="Wingdings" panose="05000000000000000000" pitchFamily="2" charset="2"/>
              </a:rPr>
              <a:t> 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70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chemeClr val="tx2"/>
                </a:solidFill>
              </a:rPr>
              <a:t>Suche</a:t>
            </a:r>
            <a:r>
              <a:rPr lang="tr-TR" sz="2800" b="1" dirty="0">
                <a:solidFill>
                  <a:schemeClr val="tx2"/>
                </a:solidFill>
              </a:rPr>
              <a:t> </a:t>
            </a:r>
            <a:r>
              <a:rPr lang="tr-TR" sz="2800" b="1" dirty="0" err="1">
                <a:solidFill>
                  <a:schemeClr val="tx2"/>
                </a:solidFill>
              </a:rPr>
              <a:t>Fahrzeug</a:t>
            </a:r>
            <a:r>
              <a:rPr lang="tr-TR" sz="2800" b="1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und</a:t>
            </a:r>
            <a:r>
              <a:rPr lang="tr-TR" sz="2800" b="1" dirty="0">
                <a:solidFill>
                  <a:schemeClr val="tx2"/>
                </a:solidFill>
              </a:rPr>
              <a:t> </a:t>
            </a:r>
            <a:r>
              <a:rPr lang="tr-TR" sz="2800" b="1" dirty="0" err="1">
                <a:solidFill>
                  <a:schemeClr val="tx2"/>
                </a:solidFill>
              </a:rPr>
              <a:t>Fahrzeuginfo</a:t>
            </a:r>
            <a:r>
              <a:rPr lang="tr-TR" sz="2800" b="1" dirty="0">
                <a:solidFill>
                  <a:schemeClr val="tx2"/>
                </a:solidFill>
              </a:rPr>
              <a:t> </a:t>
            </a:r>
            <a:r>
              <a:rPr lang="tr-TR" sz="2800" b="1" dirty="0" err="1">
                <a:solidFill>
                  <a:schemeClr val="tx2"/>
                </a:solidFill>
              </a:rPr>
              <a:t>präsentieren</a:t>
            </a:r>
            <a:r>
              <a:rPr lang="tr-TR" sz="2800" b="1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via</a:t>
            </a:r>
            <a:r>
              <a:rPr lang="tr-TR" sz="2800" dirty="0">
                <a:solidFill>
                  <a:schemeClr val="tx2"/>
                </a:solidFill>
              </a:rPr>
              <a:t> GET Service</a:t>
            </a:r>
            <a:endParaRPr lang="de-DE" sz="2800" dirty="0">
              <a:solidFill>
                <a:schemeClr val="tx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264" y="2818547"/>
            <a:ext cx="4800852" cy="3152192"/>
          </a:xfrm>
        </p:spPr>
        <p:txBody>
          <a:bodyPr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i="0" u="sng" strike="noStrike" dirty="0" err="1">
                <a:solidFill>
                  <a:schemeClr val="tx2"/>
                </a:solidFill>
                <a:effectLst/>
              </a:rPr>
              <a:t>Suche</a:t>
            </a:r>
            <a:r>
              <a:rPr lang="tr-TR" sz="2400" b="1" i="0" u="sng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tr-TR" sz="2400" b="1" i="0" u="sng" strike="noStrike" dirty="0" err="1">
                <a:solidFill>
                  <a:schemeClr val="tx2"/>
                </a:solidFill>
                <a:effectLst/>
              </a:rPr>
              <a:t>Fahrzeug</a:t>
            </a:r>
            <a:endParaRPr lang="tr-TR" sz="2400" b="1" i="0" u="sng" strike="noStrike" dirty="0">
              <a:solidFill>
                <a:schemeClr val="tx2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20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sz="20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Antwort:</a:t>
            </a: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{                                                  </a:t>
            </a:r>
            <a:endParaRPr lang="de-DE" sz="2000" b="0" dirty="0">
              <a:solidFill>
                <a:schemeClr val="tx2"/>
              </a:solidFill>
              <a:effectLst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	</a:t>
            </a:r>
            <a:r>
              <a:rPr lang="tr-TR" sz="2000" b="0" i="0" u="none" strike="noStrike" dirty="0" err="1">
                <a:solidFill>
                  <a:schemeClr val="tx2"/>
                </a:solidFill>
                <a:effectLst/>
              </a:rPr>
              <a:t>Fahrzeug</a:t>
            </a: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{</a:t>
            </a:r>
            <a:endParaRPr lang="de-DE" sz="2000" b="0" dirty="0">
              <a:solidFill>
                <a:schemeClr val="tx2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tx2"/>
                </a:solidFill>
              </a:rPr>
              <a:t>		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“</a:t>
            </a:r>
            <a:r>
              <a:rPr lang="tr-TR" sz="2000" b="0" i="0" u="none" strike="noStrike" dirty="0" err="1">
                <a:solidFill>
                  <a:schemeClr val="tx2"/>
                </a:solidFill>
                <a:effectLst/>
              </a:rPr>
              <a:t>Kfz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”: “</a:t>
            </a:r>
            <a:r>
              <a:rPr lang="de-DE" sz="2000" b="0" i="0" u="none" strike="noStrike" dirty="0" err="1">
                <a:solidFill>
                  <a:schemeClr val="tx2"/>
                </a:solidFill>
                <a:effectLst/>
              </a:rPr>
              <a:t>string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” </a:t>
            </a:r>
            <a:endParaRPr lang="de-DE" sz="2000" b="0" dirty="0">
              <a:solidFill>
                <a:schemeClr val="tx2"/>
              </a:solidFill>
              <a:effectLst/>
            </a:endParaRPr>
          </a:p>
          <a:p>
            <a:pPr marL="4572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		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“</a:t>
            </a:r>
            <a:r>
              <a:rPr lang="de-DE" sz="2000" b="0" i="0" u="none" strike="noStrike" dirty="0" err="1">
                <a:solidFill>
                  <a:schemeClr val="tx2"/>
                </a:solidFill>
                <a:effectLst/>
              </a:rPr>
              <a:t>FahrzeugID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”: “</a:t>
            </a:r>
            <a:r>
              <a:rPr lang="de-DE" sz="2000" b="0" i="0" u="none" strike="noStrike" dirty="0" err="1">
                <a:solidFill>
                  <a:schemeClr val="tx2"/>
                </a:solidFill>
                <a:effectLst/>
              </a:rPr>
              <a:t>int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”  </a:t>
            </a:r>
            <a:endParaRPr lang="de-DE" sz="2000" b="0" dirty="0">
              <a:solidFill>
                <a:schemeClr val="tx2"/>
              </a:solidFill>
              <a:effectLst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	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} </a:t>
            </a:r>
            <a:endParaRPr lang="de-DE" sz="2000" b="0" dirty="0">
              <a:solidFill>
                <a:schemeClr val="tx2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}</a:t>
            </a:r>
            <a:endParaRPr lang="de-DE" sz="2000" b="0" dirty="0">
              <a:solidFill>
                <a:schemeClr val="tx2"/>
              </a:solidFill>
              <a:effectLst/>
            </a:endParaRP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149" y="2896092"/>
            <a:ext cx="4800851" cy="3483030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Fahrzeuginfo</a:t>
            </a:r>
            <a:r>
              <a:rPr kumimoji="0" lang="tr-TR" sz="2400" b="1" i="0" u="sng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tr-TR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präsentieren</a:t>
            </a:r>
            <a:endParaRPr kumimoji="0" lang="tr-TR" sz="2400" b="1" i="0" u="sng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Antwort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: {                                                </a:t>
            </a:r>
          </a:p>
          <a:p>
            <a:pPr marL="0" marR="0" lvl="0" indent="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Fahrzeug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lang="tr-TR" sz="2200" dirty="0" err="1">
                <a:solidFill>
                  <a:schemeClr val="tx2"/>
                </a:solidFill>
              </a:rPr>
              <a:t>Fahrzeug</a:t>
            </a:r>
            <a:r>
              <a:rPr lang="tr-TR" sz="2200" dirty="0">
                <a:solidFill>
                  <a:schemeClr val="tx2"/>
                </a:solidFill>
              </a:rPr>
              <a:t> </a:t>
            </a:r>
            <a:r>
              <a:rPr lang="tr-TR" sz="2200" dirty="0" err="1">
                <a:solidFill>
                  <a:schemeClr val="tx2"/>
                </a:solidFill>
              </a:rPr>
              <a:t>info</a:t>
            </a:r>
            <a:endParaRPr lang="tr-TR" sz="22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lang="tr-TR" sz="2200" dirty="0">
                <a:solidFill>
                  <a:schemeClr val="tx2"/>
                </a:solidFill>
              </a:rPr>
              <a:t>	Marke: </a:t>
            </a:r>
            <a:r>
              <a:rPr lang="tr-TR" sz="2200" dirty="0" err="1">
                <a:solidFill>
                  <a:schemeClr val="tx2"/>
                </a:solidFill>
              </a:rPr>
              <a:t>String</a:t>
            </a:r>
            <a:endParaRPr lang="tr-TR" sz="22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lang="tr-TR" sz="2200" dirty="0">
                <a:solidFill>
                  <a:schemeClr val="tx2"/>
                </a:solidFill>
              </a:rPr>
              <a:t>	</a:t>
            </a:r>
            <a:r>
              <a:rPr lang="tr-TR" sz="2200" dirty="0" err="1">
                <a:solidFill>
                  <a:schemeClr val="tx2"/>
                </a:solidFill>
              </a:rPr>
              <a:t>Kfz</a:t>
            </a:r>
            <a:r>
              <a:rPr lang="tr-TR" sz="2200" dirty="0">
                <a:solidFill>
                  <a:schemeClr val="tx2"/>
                </a:solidFill>
              </a:rPr>
              <a:t>: </a:t>
            </a:r>
            <a:r>
              <a:rPr lang="tr-TR" sz="2200" dirty="0" err="1">
                <a:solidFill>
                  <a:schemeClr val="tx2"/>
                </a:solidFill>
              </a:rPr>
              <a:t>String</a:t>
            </a:r>
            <a:endParaRPr lang="tr-TR" sz="22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lang="tr-TR" sz="2200" dirty="0">
                <a:solidFill>
                  <a:schemeClr val="tx2"/>
                </a:solidFill>
              </a:rPr>
              <a:t>	</a:t>
            </a:r>
            <a:r>
              <a:rPr lang="tr-TR" sz="2200" dirty="0" err="1">
                <a:solidFill>
                  <a:schemeClr val="tx2"/>
                </a:solidFill>
              </a:rPr>
              <a:t>Schade</a:t>
            </a:r>
            <a:r>
              <a:rPr lang="tr-TR" sz="2200" dirty="0">
                <a:solidFill>
                  <a:schemeClr val="tx2"/>
                </a:solidFill>
              </a:rPr>
              <a:t>: </a:t>
            </a:r>
            <a:r>
              <a:rPr lang="tr-TR" sz="2200" dirty="0" err="1">
                <a:solidFill>
                  <a:schemeClr val="tx2"/>
                </a:solidFill>
              </a:rPr>
              <a:t>String</a:t>
            </a:r>
            <a:endParaRPr lang="tr-TR" sz="22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lang="tr-TR" sz="2200" dirty="0">
                <a:solidFill>
                  <a:schemeClr val="tx2"/>
                </a:solidFill>
              </a:rPr>
              <a:t>	</a:t>
            </a:r>
            <a:r>
              <a:rPr lang="tr-TR" sz="2200" dirty="0" err="1">
                <a:solidFill>
                  <a:schemeClr val="tx2"/>
                </a:solidFill>
              </a:rPr>
              <a:t>Reparatur&amp;Kosten</a:t>
            </a:r>
            <a:r>
              <a:rPr lang="tr-TR" sz="2200" dirty="0">
                <a:solidFill>
                  <a:schemeClr val="tx2"/>
                </a:solidFill>
              </a:rPr>
              <a:t>: </a:t>
            </a:r>
            <a:r>
              <a:rPr lang="tr-TR" sz="2200" dirty="0" err="1">
                <a:solidFill>
                  <a:schemeClr val="tx2"/>
                </a:solidFill>
              </a:rPr>
              <a:t>String</a:t>
            </a:r>
            <a:endParaRPr lang="tr-TR" sz="22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lang="tr-TR" sz="2200" dirty="0">
                <a:solidFill>
                  <a:schemeClr val="tx2"/>
                </a:solidFill>
              </a:rPr>
              <a:t>         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de-DE" sz="24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Client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GET-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RESTful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Web Service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Backend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Seite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23451D1-1050-BD22-A70D-BF313AEE4E80}"/>
              </a:ext>
            </a:extLst>
          </p:cNvPr>
          <p:cNvSpPr txBox="1"/>
          <p:nvPr/>
        </p:nvSpPr>
        <p:spPr>
          <a:xfrm>
            <a:off x="0" y="6267812"/>
            <a:ext cx="1164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rgbClr val="2C3644"/>
                </a:solidFill>
                <a:highlight>
                  <a:srgbClr val="61BED1"/>
                </a:highlight>
              </a:rPr>
              <a:t>Von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2000" dirty="0" err="1">
                <a:solidFill>
                  <a:srgbClr val="2C3644"/>
                </a:solidFill>
                <a:highlight>
                  <a:srgbClr val="61BED1"/>
                </a:highlight>
              </a:rPr>
              <a:t>Architekturspezifikation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2000" dirty="0" err="1">
                <a:solidFill>
                  <a:srgbClr val="2C3644"/>
                </a:solidFill>
                <a:highlight>
                  <a:srgbClr val="61BED1"/>
                </a:highlight>
              </a:rPr>
              <a:t>Dokument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 </a:t>
            </a:r>
            <a:r>
              <a:rPr lang="tr-TR" sz="2000" dirty="0" err="1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AutoXpert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 Architekturspezifikation.pptx </a:t>
            </a:r>
            <a:endParaRPr lang="de-DE" sz="2000" dirty="0">
              <a:solidFill>
                <a:srgbClr val="2C3644"/>
              </a:solidFill>
              <a:highlight>
                <a:srgbClr val="61BED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154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chemeClr val="tx2"/>
                </a:solidFill>
              </a:rPr>
              <a:t>Fahrzeuginfo</a:t>
            </a:r>
            <a:r>
              <a:rPr lang="tr-TR" sz="2800" b="1" dirty="0">
                <a:solidFill>
                  <a:schemeClr val="tx2"/>
                </a:solidFill>
              </a:rPr>
              <a:t> </a:t>
            </a:r>
            <a:r>
              <a:rPr lang="tr-TR" sz="2800" b="1" dirty="0" err="1">
                <a:solidFill>
                  <a:schemeClr val="tx2"/>
                </a:solidFill>
              </a:rPr>
              <a:t>aktualisieren</a:t>
            </a:r>
            <a:r>
              <a:rPr lang="tr-TR" sz="2800" b="1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via</a:t>
            </a:r>
            <a:r>
              <a:rPr lang="tr-TR" sz="2800" dirty="0">
                <a:solidFill>
                  <a:schemeClr val="tx2"/>
                </a:solidFill>
              </a:rPr>
              <a:t> PUT Service</a:t>
            </a:r>
            <a:endParaRPr lang="de-DE" sz="2800" dirty="0">
              <a:solidFill>
                <a:schemeClr val="tx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7" y="2292820"/>
            <a:ext cx="12075366" cy="4499547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dirty="0" err="1">
                <a:solidFill>
                  <a:schemeClr val="tx2"/>
                </a:solidFill>
                <a:effectLst/>
              </a:rPr>
              <a:t>Request_Body</a:t>
            </a: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: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	</a:t>
            </a:r>
            <a:r>
              <a:rPr lang="tr-TR" sz="2000" b="0" i="0" u="none" strike="noStrike" dirty="0" err="1">
                <a:solidFill>
                  <a:schemeClr val="tx2"/>
                </a:solidFill>
                <a:effectLst/>
              </a:rPr>
              <a:t>Reparatur</a:t>
            </a: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: </a:t>
            </a:r>
            <a:r>
              <a:rPr lang="tr-TR" sz="2000" b="0" i="0" u="none" strike="noStrike" dirty="0" err="1">
                <a:solidFill>
                  <a:schemeClr val="tx2"/>
                </a:solidFill>
                <a:effectLst/>
              </a:rPr>
              <a:t>String</a:t>
            </a:r>
            <a:endParaRPr lang="tr-TR" sz="20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tx2"/>
                </a:solidFill>
              </a:rPr>
              <a:t>	</a:t>
            </a:r>
            <a:r>
              <a:rPr lang="tr-TR" sz="2000" b="0" i="0" u="none" strike="noStrike" dirty="0" err="1">
                <a:solidFill>
                  <a:schemeClr val="tx2"/>
                </a:solidFill>
                <a:effectLst/>
              </a:rPr>
              <a:t>Kosten</a:t>
            </a: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: </a:t>
            </a:r>
            <a:r>
              <a:rPr lang="tr-TR" sz="2000" b="0" i="0" u="none" strike="noStrike" dirty="0" err="1">
                <a:solidFill>
                  <a:schemeClr val="tx2"/>
                </a:solidFill>
                <a:effectLst/>
              </a:rPr>
              <a:t>String</a:t>
            </a:r>
            <a:endParaRPr lang="tr-TR" sz="20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}</a:t>
            </a:r>
            <a:endParaRPr lang="tr-TR" sz="2000" b="0" i="0" u="none" strike="noStrike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DE" sz="2000" b="0" dirty="0">
              <a:solidFill>
                <a:schemeClr val="tx2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Antwort:</a:t>
            </a:r>
            <a:r>
              <a:rPr lang="tr-TR" sz="2000" b="0" i="0" u="none" strike="noStrike" dirty="0">
                <a:solidFill>
                  <a:schemeClr val="tx2"/>
                </a:solidFill>
                <a:effectLst/>
              </a:rPr>
              <a:t> </a:t>
            </a:r>
            <a:r>
              <a:rPr lang="de-DE" sz="2000" b="0" i="0" u="none" strike="noStrike" dirty="0">
                <a:solidFill>
                  <a:schemeClr val="tx2"/>
                </a:solidFill>
                <a:effectLst/>
              </a:rPr>
              <a:t>{ </a:t>
            </a:r>
            <a:endParaRPr lang="tr-TR" sz="20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tx2"/>
                </a:solidFill>
              </a:rPr>
              <a:t>	</a:t>
            </a:r>
            <a:r>
              <a:rPr lang="de-DE" sz="2000" dirty="0">
                <a:solidFill>
                  <a:schemeClr val="tx2"/>
                </a:solidFill>
              </a:rPr>
              <a:t>Fahrzeuginformationen wurde aktualisiert und Wartungszustand des Fahrzeugs wurde nach ‘Fertig’ gestellt.	</a:t>
            </a:r>
            <a:endParaRPr lang="tr-TR" sz="2000" dirty="0">
              <a:solidFill>
                <a:schemeClr val="tx2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tx2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tr-TR" sz="20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tr-TR" sz="20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tr-TR" sz="20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tr-TR" sz="20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tr-TR" sz="2000" dirty="0">
              <a:solidFill>
                <a:srgbClr val="2C3644"/>
              </a:solidFill>
              <a:highlight>
                <a:srgbClr val="61BED1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dirty="0" err="1">
                <a:solidFill>
                  <a:srgbClr val="2C3644"/>
                </a:solidFill>
                <a:highlight>
                  <a:srgbClr val="61BED1"/>
                </a:highlight>
              </a:rPr>
              <a:t>Von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2000" dirty="0" err="1">
                <a:solidFill>
                  <a:srgbClr val="2C3644"/>
                </a:solidFill>
                <a:highlight>
                  <a:srgbClr val="61BED1"/>
                </a:highlight>
              </a:rPr>
              <a:t>Architekturspezifikation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2000" dirty="0" err="1">
                <a:solidFill>
                  <a:srgbClr val="2C3644"/>
                </a:solidFill>
                <a:highlight>
                  <a:srgbClr val="61BED1"/>
                </a:highlight>
              </a:rPr>
              <a:t>Dokument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 </a:t>
            </a:r>
            <a:r>
              <a:rPr lang="tr-TR" sz="2000" dirty="0" err="1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AutoXpert</a:t>
            </a:r>
            <a:r>
              <a:rPr lang="tr-TR" sz="20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 Architekturspezifikation.pptx </a:t>
            </a:r>
            <a:endParaRPr lang="de-DE" sz="2000" dirty="0">
              <a:solidFill>
                <a:srgbClr val="2C3644"/>
              </a:solidFill>
              <a:highlight>
                <a:srgbClr val="61BED1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tr-TR" sz="2000" dirty="0">
              <a:solidFill>
                <a:schemeClr val="tx2"/>
              </a:solidFill>
            </a:endParaRP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59309" y="4682459"/>
            <a:ext cx="2566219" cy="116773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de-DE" sz="24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23432" y="843365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Client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15987" y="843365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PUT-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RESTful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Web Service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74599" y="843365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Backend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Seite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62780" y="964665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62780" y="1487178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55335" y="1279389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0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6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solidFill>
                  <a:schemeClr val="tx2"/>
                </a:solidFill>
              </a:rPr>
              <a:t>SYSTEMTESTFÄLLE – </a:t>
            </a:r>
            <a:r>
              <a:rPr lang="tr-TR" sz="2800" dirty="0" err="1">
                <a:solidFill>
                  <a:schemeClr val="tx2"/>
                </a:solidFill>
              </a:rPr>
              <a:t>SucheFahrzeug</a:t>
            </a:r>
            <a:endParaRPr lang="de-DE" sz="28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/>
        </p:nvGraphicFramePr>
        <p:xfrm>
          <a:off x="176981" y="990022"/>
          <a:ext cx="11877367" cy="571668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92361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9085006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546175">
                <a:tc>
                  <a:txBody>
                    <a:bodyPr/>
                    <a:lstStyle/>
                    <a:p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S_TC_4 Test </a:t>
                      </a:r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Fahrzeug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Suche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via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GET-</a:t>
                      </a:r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SucheFahrzeug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Service</a:t>
                      </a:r>
                      <a:endParaRPr lang="de-D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2411700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WebService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ist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gegeben</a:t>
                      </a:r>
                      <a:r>
                        <a:rPr lang="tr-TR" sz="145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Request</a:t>
                      </a:r>
                      <a:r>
                        <a:rPr lang="tr-TR" sz="1450" dirty="0"/>
                        <a:t>: GET </a:t>
                      </a:r>
                      <a:r>
                        <a:rPr lang="tr-TR" sz="1450" dirty="0" err="1"/>
                        <a:t>SucheFahrzeug</a:t>
                      </a:r>
                      <a:r>
                        <a:rPr lang="tr-TR" sz="1450" dirty="0"/>
                        <a:t>(</a:t>
                      </a:r>
                      <a:r>
                        <a:rPr lang="tr-TR" sz="1450" dirty="0" err="1"/>
                        <a:t>String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Response</a:t>
                      </a:r>
                      <a:r>
                        <a:rPr lang="tr-TR" sz="1450" dirty="0"/>
                        <a:t>: </a:t>
                      </a:r>
                      <a:r>
                        <a:rPr lang="tr-TR" sz="1450" dirty="0" err="1"/>
                        <a:t>Ein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Objekt</a:t>
                      </a:r>
                      <a:r>
                        <a:rPr lang="tr-TR" sz="1450" dirty="0"/>
                        <a:t> mit </a:t>
                      </a:r>
                      <a:r>
                        <a:rPr lang="tr-TR" sz="1450" dirty="0" err="1"/>
                        <a:t>einige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Attribute</a:t>
                      </a:r>
                      <a:endParaRPr lang="tr-TR" sz="1450" dirty="0"/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Int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FahrzeugID</a:t>
                      </a:r>
                      <a:r>
                        <a:rPr lang="tr-TR" sz="1450" dirty="0"/>
                        <a:t> // </a:t>
                      </a:r>
                      <a:r>
                        <a:rPr lang="tr-TR" sz="1450" dirty="0" err="1"/>
                        <a:t>eindeutig</a:t>
                      </a:r>
                      <a:r>
                        <a:rPr lang="tr-TR" sz="1450" dirty="0"/>
                        <a:t> &lt;</a:t>
                      </a:r>
                      <a:r>
                        <a:rPr lang="tr-TR" sz="1450" dirty="0" err="1"/>
                        <a:t>generiert</a:t>
                      </a:r>
                      <a:r>
                        <a:rPr lang="tr-TR" sz="1450" dirty="0"/>
                        <a:t>&gt;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String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App</a:t>
                      </a:r>
                      <a:r>
                        <a:rPr lang="tr-TR" sz="1450" dirty="0"/>
                        <a:t> Port </a:t>
                      </a:r>
                      <a:r>
                        <a:rPr lang="tr-TR" sz="1450" dirty="0" err="1"/>
                        <a:t>Nummer</a:t>
                      </a:r>
                      <a:r>
                        <a:rPr lang="tr-TR" sz="1450" dirty="0"/>
                        <a:t>: 8080(</a:t>
                      </a:r>
                      <a:r>
                        <a:rPr lang="tr-TR" sz="1450" dirty="0" err="1"/>
                        <a:t>default</a:t>
                      </a:r>
                      <a:r>
                        <a:rPr lang="tr-TR" sz="1450" dirty="0"/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/>
                        <a:t>Der </a:t>
                      </a:r>
                      <a:r>
                        <a:rPr lang="tr-TR" sz="1450" dirty="0" err="1"/>
                        <a:t>Endpunkt</a:t>
                      </a:r>
                      <a:r>
                        <a:rPr lang="tr-TR" sz="1450" dirty="0"/>
                        <a:t> «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/</a:t>
                      </a:r>
                      <a:r>
                        <a:rPr lang="tr-TR" sz="1450" dirty="0" err="1"/>
                        <a:t>Fahrzeugen</a:t>
                      </a:r>
                      <a:r>
                        <a:rPr lang="tr-TR" sz="1450" dirty="0"/>
                        <a:t>/{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}» </a:t>
                      </a:r>
                      <a:r>
                        <a:rPr lang="tr-TR" sz="1450" dirty="0" err="1"/>
                        <a:t>ist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erreichbar</a:t>
                      </a:r>
                      <a:r>
                        <a:rPr lang="tr-TR" sz="1450" dirty="0"/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/>
                        <a:t>Der 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Service </a:t>
                      </a:r>
                      <a:r>
                        <a:rPr lang="tr-TR" sz="1450" dirty="0" err="1"/>
                        <a:t>ist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richtig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konfiguriert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und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wurde</a:t>
                      </a:r>
                      <a:r>
                        <a:rPr lang="tr-TR" sz="1450" dirty="0"/>
                        <a:t> mit der </a:t>
                      </a:r>
                      <a:r>
                        <a:rPr lang="tr-TR" sz="1450" dirty="0" err="1"/>
                        <a:t>Datenbank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verbunden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/>
                        <a:t>Es </a:t>
                      </a:r>
                      <a:r>
                        <a:rPr lang="tr-TR" sz="1450" dirty="0" err="1"/>
                        <a:t>gibt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einen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in der </a:t>
                      </a:r>
                      <a:r>
                        <a:rPr lang="tr-TR" sz="1450" dirty="0" err="1"/>
                        <a:t>Datenbank</a:t>
                      </a:r>
                      <a:r>
                        <a:rPr lang="tr-TR" sz="1450" dirty="0"/>
                        <a:t> mit </a:t>
                      </a:r>
                      <a:r>
                        <a:rPr lang="tr-TR" sz="1450" dirty="0" err="1"/>
                        <a:t>einem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gültigen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Das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System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ist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aktiv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und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läuft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gerade</a:t>
                      </a:r>
                      <a:r>
                        <a:rPr lang="tr-TR" sz="1450" dirty="0"/>
                        <a:t>!</a:t>
                      </a:r>
                      <a:endParaRPr lang="de-DE" sz="14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2005382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450" dirty="0"/>
                        <a:t>Sende </a:t>
                      </a:r>
                      <a:r>
                        <a:rPr lang="tr-TR" sz="1450" dirty="0" err="1"/>
                        <a:t>eine</a:t>
                      </a:r>
                      <a:r>
                        <a:rPr lang="tr-TR" sz="1450" dirty="0"/>
                        <a:t> GET-</a:t>
                      </a:r>
                      <a:r>
                        <a:rPr lang="tr-TR" sz="1450" dirty="0" err="1"/>
                        <a:t>Anfrage</a:t>
                      </a:r>
                      <a:r>
                        <a:rPr lang="tr-TR" sz="1450" dirty="0"/>
                        <a:t> an den </a:t>
                      </a:r>
                      <a:r>
                        <a:rPr lang="tr-TR" sz="1450" dirty="0" err="1"/>
                        <a:t>Endpunkt</a:t>
                      </a:r>
                      <a:r>
                        <a:rPr lang="tr-TR" sz="1450" dirty="0"/>
                        <a:t> «</a:t>
                      </a:r>
                      <a:r>
                        <a:rPr lang="tr-TR" sz="1450" dirty="0" err="1"/>
                        <a:t>Fahrzeugen</a:t>
                      </a:r>
                      <a:r>
                        <a:rPr lang="tr-TR" sz="1450" dirty="0"/>
                        <a:t>/{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}» mit </a:t>
                      </a:r>
                      <a:r>
                        <a:rPr lang="tr-TR" sz="1450" dirty="0" err="1"/>
                        <a:t>einem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gültigen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als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path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Variable</a:t>
                      </a:r>
                      <a:r>
                        <a:rPr lang="tr-TR" sz="145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450" dirty="0" err="1"/>
                        <a:t>Überprüfe</a:t>
                      </a:r>
                      <a:r>
                        <a:rPr lang="tr-TR" sz="1450" dirty="0"/>
                        <a:t>, </a:t>
                      </a:r>
                      <a:r>
                        <a:rPr lang="tr-TR" sz="1450" dirty="0" err="1"/>
                        <a:t>ob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Antwortstatuscode</a:t>
                      </a:r>
                      <a:r>
                        <a:rPr lang="tr-TR" sz="1450" dirty="0"/>
                        <a:t> 200(OK) </a:t>
                      </a:r>
                      <a:r>
                        <a:rPr lang="tr-TR" sz="1450" dirty="0" err="1"/>
                        <a:t>ist.</a:t>
                      </a:r>
                      <a:endParaRPr lang="tr-TR" sz="145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450" dirty="0" err="1"/>
                        <a:t>Überprüfe</a:t>
                      </a:r>
                      <a:r>
                        <a:rPr lang="tr-TR" sz="1450" dirty="0"/>
                        <a:t>, </a:t>
                      </a:r>
                      <a:r>
                        <a:rPr lang="tr-TR" sz="1450" dirty="0" err="1"/>
                        <a:t>ob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Antworttext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das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Fahrzeugobjekt</a:t>
                      </a:r>
                      <a:r>
                        <a:rPr lang="tr-TR" sz="1450" dirty="0"/>
                        <a:t> mit dem </a:t>
                      </a:r>
                      <a:r>
                        <a:rPr lang="tr-TR" sz="1450" dirty="0" err="1"/>
                        <a:t>angegebenen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enthält</a:t>
                      </a:r>
                      <a:r>
                        <a:rPr lang="tr-TR" sz="145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50" dirty="0"/>
                        <a:t>Sende </a:t>
                      </a:r>
                      <a:r>
                        <a:rPr lang="tr-TR" sz="1450" dirty="0" err="1"/>
                        <a:t>noch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eine</a:t>
                      </a:r>
                      <a:r>
                        <a:rPr lang="tr-TR" sz="1450" dirty="0"/>
                        <a:t> GET-</a:t>
                      </a:r>
                      <a:r>
                        <a:rPr lang="tr-TR" sz="1450" dirty="0" err="1"/>
                        <a:t>Anfrage</a:t>
                      </a:r>
                      <a:r>
                        <a:rPr lang="tr-TR" sz="1450" dirty="0"/>
                        <a:t> an den </a:t>
                      </a:r>
                      <a:r>
                        <a:rPr lang="tr-TR" sz="1450" dirty="0" err="1"/>
                        <a:t>Endpunkt</a:t>
                      </a:r>
                      <a:r>
                        <a:rPr lang="tr-TR" sz="1450" dirty="0"/>
                        <a:t> «</a:t>
                      </a:r>
                      <a:r>
                        <a:rPr lang="tr-TR" sz="1450" dirty="0" err="1"/>
                        <a:t>Fahrzeugen</a:t>
                      </a:r>
                      <a:r>
                        <a:rPr lang="tr-TR" sz="1450" dirty="0"/>
                        <a:t>/{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}» mit </a:t>
                      </a:r>
                      <a:r>
                        <a:rPr lang="tr-TR" sz="1450" dirty="0" err="1"/>
                        <a:t>einem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ungültigen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als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path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Variable</a:t>
                      </a:r>
                      <a:r>
                        <a:rPr lang="tr-TR" sz="145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50" dirty="0" err="1"/>
                        <a:t>Überprüfe</a:t>
                      </a:r>
                      <a:r>
                        <a:rPr lang="tr-TR" sz="1450" dirty="0"/>
                        <a:t>, </a:t>
                      </a:r>
                      <a:r>
                        <a:rPr lang="tr-TR" sz="1450" dirty="0" err="1"/>
                        <a:t>ob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Antwortstatuscode</a:t>
                      </a:r>
                      <a:r>
                        <a:rPr lang="tr-TR" sz="1450" dirty="0"/>
                        <a:t> 404(NOT FOUND) </a:t>
                      </a:r>
                      <a:r>
                        <a:rPr lang="tr-TR" sz="1450" dirty="0" err="1"/>
                        <a:t>ist.</a:t>
                      </a:r>
                      <a:endParaRPr lang="tr-TR" sz="145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50" dirty="0" err="1"/>
                        <a:t>Überprüfe</a:t>
                      </a:r>
                      <a:r>
                        <a:rPr lang="tr-TR" sz="1450" dirty="0"/>
                        <a:t>, </a:t>
                      </a:r>
                      <a:r>
                        <a:rPr lang="tr-TR" sz="1450" dirty="0" err="1"/>
                        <a:t>ob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Antwottext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die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Nachricht</a:t>
                      </a:r>
                      <a:r>
                        <a:rPr lang="tr-TR" sz="1450" dirty="0"/>
                        <a:t>(</a:t>
                      </a:r>
                      <a:r>
                        <a:rPr lang="tr-TR" sz="1450" dirty="0" err="1"/>
                        <a:t>oder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die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Meldng</a:t>
                      </a:r>
                      <a:r>
                        <a:rPr lang="tr-TR" sz="1450" dirty="0"/>
                        <a:t>) «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nicht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gefunden</a:t>
                      </a:r>
                      <a:r>
                        <a:rPr lang="tr-TR" sz="1450" dirty="0"/>
                        <a:t>!» </a:t>
                      </a:r>
                      <a:r>
                        <a:rPr lang="tr-TR" sz="1450" dirty="0" err="1"/>
                        <a:t>enthält</a:t>
                      </a:r>
                      <a:r>
                        <a:rPr lang="tr-TR" sz="145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659527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450" dirty="0"/>
                        <a:t>Der </a:t>
                      </a:r>
                      <a:r>
                        <a:rPr lang="tr-TR" sz="1450" dirty="0" err="1"/>
                        <a:t>Fahrzeug-Objekt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wird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durch</a:t>
                      </a:r>
                      <a:r>
                        <a:rPr lang="tr-TR" sz="1450" dirty="0"/>
                        <a:t> den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aus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Datenbank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abgerufen</a:t>
                      </a:r>
                      <a:r>
                        <a:rPr lang="tr-TR" sz="14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36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258677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solidFill>
                  <a:schemeClr val="tx2"/>
                </a:solidFill>
                <a:latin typeface="Posterama" panose="020B0504020200020000" pitchFamily="34" charset="0"/>
              </a:rPr>
              <a:t>SYSTEMTESTFÄLLE</a:t>
            </a:r>
            <a:r>
              <a:rPr lang="tr-TR" sz="2800" dirty="0">
                <a:solidFill>
                  <a:schemeClr val="tx2"/>
                </a:solidFill>
              </a:rPr>
              <a:t> – </a:t>
            </a:r>
            <a:r>
              <a:rPr lang="tr-TR" sz="2800" dirty="0" err="1">
                <a:solidFill>
                  <a:schemeClr val="tx2"/>
                </a:solidFill>
              </a:rPr>
              <a:t>SucheFahrzeug</a:t>
            </a:r>
            <a:endParaRPr lang="de-DE" sz="28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/>
        </p:nvGraphicFramePr>
        <p:xfrm>
          <a:off x="265471" y="964008"/>
          <a:ext cx="11661058" cy="288036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450" dirty="0" err="1"/>
                        <a:t>nichts</a:t>
                      </a:r>
                      <a:endParaRPr lang="de-DE" sz="14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Objekt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FahzeugID</a:t>
                      </a:r>
                      <a:r>
                        <a:rPr lang="tr-TR" sz="1450" dirty="0"/>
                        <a:t> = &lt;</a:t>
                      </a:r>
                      <a:r>
                        <a:rPr lang="tr-TR" sz="1450" dirty="0" err="1"/>
                        <a:t>generiert</a:t>
                      </a:r>
                      <a:r>
                        <a:rPr lang="tr-TR" sz="145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= 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“135 8024 Gotham”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Objekt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FahzeugID</a:t>
                      </a:r>
                      <a:r>
                        <a:rPr lang="tr-TR" sz="1450" dirty="0"/>
                        <a:t> = &lt;</a:t>
                      </a:r>
                      <a:r>
                        <a:rPr lang="tr-TR" sz="1450" dirty="0" err="1"/>
                        <a:t>generiert</a:t>
                      </a:r>
                      <a:r>
                        <a:rPr lang="tr-TR" sz="145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= 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“135 8024 Gotham”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450" dirty="0" err="1"/>
                        <a:t>Use</a:t>
                      </a:r>
                      <a:r>
                        <a:rPr lang="tr-TR" sz="1450" dirty="0"/>
                        <a:t> Case API-1 </a:t>
                      </a:r>
                      <a:r>
                        <a:rPr lang="tr-TR" sz="1450" dirty="0" err="1"/>
                        <a:t>SucheFahrzeug</a:t>
                      </a:r>
                      <a:endParaRPr lang="tr-TR" sz="14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2BD3FA7A-CA85-87CD-7CFE-C619A3F38856}"/>
              </a:ext>
            </a:extLst>
          </p:cNvPr>
          <p:cNvSpPr txBox="1"/>
          <p:nvPr/>
        </p:nvSpPr>
        <p:spPr>
          <a:xfrm>
            <a:off x="265471" y="4750280"/>
            <a:ext cx="1011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Von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Systemtestspezifikation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Dokument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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AutoXpert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 Systemtestspezifikation.pptx </a:t>
            </a:r>
            <a:endParaRPr lang="de-DE" sz="1800" dirty="0">
              <a:solidFill>
                <a:srgbClr val="2C3644"/>
              </a:solidFill>
              <a:highlight>
                <a:srgbClr val="61BED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55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138984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FahrzeugInformationen</a:t>
            </a:r>
            <a:r>
              <a:rPr lang="tr-TR" sz="28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präsentieren</a:t>
            </a:r>
            <a:endParaRPr lang="de-DE" sz="2800" dirty="0">
              <a:solidFill>
                <a:schemeClr val="tx2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/>
        </p:nvGraphicFramePr>
        <p:xfrm>
          <a:off x="127819" y="564435"/>
          <a:ext cx="11937284" cy="626208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57856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9179428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468154">
                <a:tc>
                  <a:txBody>
                    <a:bodyPr/>
                    <a:lstStyle/>
                    <a:p>
                      <a:r>
                        <a:rPr lang="tr-TR" sz="1600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sz="1600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S_TC_5 Test Fahrzeug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informationen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via GET Fahrzeuginformationen-Service</a:t>
                      </a: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338975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WebService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ist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gegeben</a:t>
                      </a:r>
                      <a:r>
                        <a:rPr lang="tr-TR" sz="130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Request</a:t>
                      </a:r>
                      <a:r>
                        <a:rPr lang="tr-TR" sz="1300" dirty="0"/>
                        <a:t>: GET </a:t>
                      </a:r>
                      <a:r>
                        <a:rPr lang="tr-TR" sz="1300" dirty="0" err="1"/>
                        <a:t>FahrzeugInformationen</a:t>
                      </a:r>
                      <a:r>
                        <a:rPr lang="tr-TR" sz="1300" dirty="0"/>
                        <a:t> (</a:t>
                      </a:r>
                      <a:r>
                        <a:rPr lang="tr-TR" sz="1300" dirty="0" err="1"/>
                        <a:t>String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Response</a:t>
                      </a:r>
                      <a:r>
                        <a:rPr lang="tr-TR" sz="1300" dirty="0"/>
                        <a:t>: 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Ein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Objekt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alle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Attribute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außer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KundeID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SchadeID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FahrzeugID</a:t>
                      </a:r>
                      <a:endParaRPr lang="tr-TR" sz="130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Int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FahrzeugID</a:t>
                      </a:r>
                      <a:r>
                        <a:rPr lang="tr-TR" sz="1300" dirty="0"/>
                        <a:t> // </a:t>
                      </a:r>
                      <a:r>
                        <a:rPr lang="tr-TR" sz="1300" dirty="0" err="1"/>
                        <a:t>eindeutig</a:t>
                      </a:r>
                      <a:r>
                        <a:rPr lang="tr-TR" sz="1300" dirty="0"/>
                        <a:t> 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endParaRPr lang="tr-TR" sz="130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…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Besitzer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des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Autos</a:t>
                      </a:r>
                      <a:r>
                        <a:rPr lang="tr-TR" sz="1300" baseline="0" dirty="0"/>
                        <a:t> mit </a:t>
                      </a:r>
                      <a:r>
                        <a:rPr lang="tr-TR" sz="1300" baseline="0" dirty="0" err="1"/>
                        <a:t>Attiributes</a:t>
                      </a:r>
                      <a:endParaRPr lang="tr-TR" sz="1300" baseline="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baseline="0" dirty="0"/>
                        <a:t> Name</a:t>
                      </a:r>
                      <a:r>
                        <a:rPr lang="tr-TR" sz="1300" dirty="0"/>
                        <a:t> </a:t>
                      </a:r>
                    </a:p>
                    <a:p>
                      <a:pPr marL="16573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Nachname</a:t>
                      </a:r>
                      <a:endParaRPr lang="tr-TR" sz="130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Telefonnummer</a:t>
                      </a:r>
                      <a:endParaRPr lang="tr-TR" sz="130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dirty="0"/>
                        <a:t> Adresse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App</a:t>
                      </a:r>
                      <a:r>
                        <a:rPr lang="tr-TR" sz="1300" dirty="0"/>
                        <a:t> Port </a:t>
                      </a:r>
                      <a:r>
                        <a:rPr lang="tr-TR" sz="1300" dirty="0" err="1"/>
                        <a:t>Nummer</a:t>
                      </a:r>
                      <a:r>
                        <a:rPr lang="tr-TR" sz="1300" dirty="0"/>
                        <a:t>: 8080(</a:t>
                      </a:r>
                      <a:r>
                        <a:rPr lang="tr-TR" sz="1300" dirty="0" err="1"/>
                        <a:t>default</a:t>
                      </a:r>
                      <a:r>
                        <a:rPr lang="tr-TR" sz="1300" dirty="0"/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Fahrzeugen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ansehen</a:t>
                      </a:r>
                      <a:r>
                        <a:rPr lang="tr-TR" sz="1300" dirty="0"/>
                        <a:t>/{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}» </a:t>
                      </a:r>
                      <a:r>
                        <a:rPr lang="tr-TR" sz="1300" dirty="0" err="1"/>
                        <a:t>ist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erreichbar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Service </a:t>
                      </a:r>
                      <a:r>
                        <a:rPr lang="tr-TR" sz="1300" dirty="0" err="1"/>
                        <a:t>ist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richtig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konfiguriert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wurde</a:t>
                      </a:r>
                      <a:r>
                        <a:rPr lang="tr-TR" sz="1300" dirty="0"/>
                        <a:t> mit der </a:t>
                      </a:r>
                      <a:r>
                        <a:rPr lang="tr-TR" sz="1300" dirty="0" err="1"/>
                        <a:t>Datenbank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verbunden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Es </a:t>
                      </a:r>
                      <a:r>
                        <a:rPr lang="tr-TR" sz="1300" dirty="0" err="1"/>
                        <a:t>gibt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einen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in der </a:t>
                      </a:r>
                      <a:r>
                        <a:rPr lang="tr-TR" sz="1300" dirty="0" err="1"/>
                        <a:t>Datenbank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Das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System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ist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aktiv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läuft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gerade</a:t>
                      </a:r>
                      <a:r>
                        <a:rPr lang="tr-TR" sz="1300" dirty="0"/>
                        <a:t>!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836739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GET-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Fahrzeugen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ansehen</a:t>
                      </a:r>
                      <a:r>
                        <a:rPr lang="tr-TR" sz="1300" dirty="0"/>
                        <a:t>/{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}»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200(OK)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das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Fahrzeugobjekt</a:t>
                      </a:r>
                      <a:r>
                        <a:rPr lang="tr-TR" sz="1300" dirty="0"/>
                        <a:t> mit dem </a:t>
                      </a:r>
                      <a:r>
                        <a:rPr lang="tr-TR" sz="1300" dirty="0" err="1"/>
                        <a:t>angegebenen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Besitzer</a:t>
                      </a:r>
                      <a:r>
                        <a:rPr lang="tr-TR" sz="1300" baseline="0" dirty="0"/>
                        <a:t> mit </a:t>
                      </a:r>
                      <a:r>
                        <a:rPr lang="tr-TR" sz="1300" baseline="0" dirty="0" err="1"/>
                        <a:t>angegebenen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Attiributes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noch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GET-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Fahrzeugen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ansehen</a:t>
                      </a:r>
                      <a:r>
                        <a:rPr lang="tr-TR" sz="1300" dirty="0"/>
                        <a:t>/{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}»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404(NOT FOUND)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Nachricht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oder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Meldung</a:t>
                      </a:r>
                      <a:r>
                        <a:rPr lang="tr-TR" sz="1300" dirty="0"/>
                        <a:t>)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nicht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gefunden</a:t>
                      </a:r>
                      <a:r>
                        <a:rPr lang="tr-TR" sz="1300" dirty="0"/>
                        <a:t>!»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459935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Fahrzeug-Objekt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Besitzer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wird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durch</a:t>
                      </a:r>
                      <a:r>
                        <a:rPr lang="tr-TR" sz="1300" dirty="0"/>
                        <a:t> den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aus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Datenbank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abgerufen</a:t>
                      </a:r>
                      <a:r>
                        <a:rPr lang="tr-TR" sz="1300" dirty="0"/>
                        <a:t>.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11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7" y="32422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FahrzeugInformationen</a:t>
            </a:r>
            <a:r>
              <a:rPr lang="tr-TR" sz="2800" dirty="0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solidFill>
                  <a:schemeClr val="tx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präsentieren</a:t>
            </a:r>
            <a:endParaRPr lang="de-DE" sz="28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98348"/>
              </p:ext>
            </p:extLst>
          </p:nvPr>
        </p:nvGraphicFramePr>
        <p:xfrm>
          <a:off x="245807" y="502920"/>
          <a:ext cx="11641394" cy="585216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339541">
                <a:tc>
                  <a:txBody>
                    <a:bodyPr/>
                    <a:lstStyle/>
                    <a:p>
                      <a:r>
                        <a:rPr lang="tr-TR" sz="1700" b="1" dirty="0"/>
                        <a:t>Test Data</a:t>
                      </a:r>
                      <a:endParaRPr lang="de-DE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 err="1"/>
                        <a:t>nichts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2199636">
                <a:tc>
                  <a:txBody>
                    <a:bodyPr/>
                    <a:lstStyle/>
                    <a:p>
                      <a:r>
                        <a:rPr lang="tr-TR" sz="1700" b="1" dirty="0" err="1"/>
                        <a:t>Expected</a:t>
                      </a:r>
                      <a:r>
                        <a:rPr lang="tr-TR" sz="1700" b="1" dirty="0"/>
                        <a:t> </a:t>
                      </a:r>
                      <a:r>
                        <a:rPr lang="tr-TR" sz="1700" b="1" dirty="0" err="1"/>
                        <a:t>Result</a:t>
                      </a:r>
                      <a:endParaRPr lang="de-DE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Objekt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Int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FahrzeugID</a:t>
                      </a:r>
                      <a:r>
                        <a:rPr lang="tr-TR" sz="1300" dirty="0"/>
                        <a:t> :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: «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“135 8024 Gotham”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Kunde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kunde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KundenID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name = “Bruce”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nachname</a:t>
                      </a:r>
                      <a:r>
                        <a:rPr lang="tr-TR" sz="1300" dirty="0"/>
                        <a:t> = “Wayne”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Tel = “555 - 01051939”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Adresse = “Wayne </a:t>
                      </a:r>
                      <a:r>
                        <a:rPr lang="tr-TR" sz="1300" dirty="0" err="1"/>
                        <a:t>Manor</a:t>
                      </a:r>
                      <a:r>
                        <a:rPr lang="tr-TR" sz="1300" dirty="0"/>
                        <a:t>, Gotham”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= “135 8024 Gotham”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2199636">
                <a:tc>
                  <a:txBody>
                    <a:bodyPr/>
                    <a:lstStyle/>
                    <a:p>
                      <a:r>
                        <a:rPr lang="tr-TR" sz="1700" b="1" dirty="0" err="1"/>
                        <a:t>Actual</a:t>
                      </a:r>
                      <a:r>
                        <a:rPr lang="tr-TR" sz="1700" b="1" dirty="0"/>
                        <a:t> </a:t>
                      </a:r>
                      <a:r>
                        <a:rPr lang="tr-TR" sz="1700" b="1" dirty="0" err="1"/>
                        <a:t>Result</a:t>
                      </a:r>
                      <a:endParaRPr lang="tr-TR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Objekt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Int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FahrzeugID</a:t>
                      </a:r>
                      <a:r>
                        <a:rPr lang="tr-TR" sz="1300" dirty="0"/>
                        <a:t> :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: «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“135 8024 Gotham”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Kunde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kunde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KundenID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name = “Bruce”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nachname</a:t>
                      </a:r>
                      <a:r>
                        <a:rPr lang="tr-TR" sz="1300" dirty="0"/>
                        <a:t> = “Wayne”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Tel = “555 - 01051939”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Adresse = “Wayne </a:t>
                      </a:r>
                      <a:r>
                        <a:rPr lang="tr-TR" sz="1300" dirty="0" err="1"/>
                        <a:t>Manor</a:t>
                      </a:r>
                      <a:r>
                        <a:rPr lang="tr-TR" sz="1300" dirty="0"/>
                        <a:t>, Gotham”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= “135 8024 Gotham”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9541">
                <a:tc>
                  <a:txBody>
                    <a:bodyPr/>
                    <a:lstStyle/>
                    <a:p>
                      <a:r>
                        <a:rPr lang="tr-TR" sz="1700" b="1" dirty="0" err="1"/>
                        <a:t>Verdict</a:t>
                      </a:r>
                      <a:r>
                        <a:rPr lang="tr-TR" sz="1700" b="1" dirty="0"/>
                        <a:t>(</a:t>
                      </a:r>
                      <a:r>
                        <a:rPr lang="tr-TR" sz="1700" b="1" dirty="0" err="1"/>
                        <a:t>Pass</a:t>
                      </a:r>
                      <a:r>
                        <a:rPr lang="tr-TR" sz="17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590506">
                <a:tc>
                  <a:txBody>
                    <a:bodyPr/>
                    <a:lstStyle/>
                    <a:p>
                      <a:r>
                        <a:rPr lang="tr-TR" sz="1700" b="1" dirty="0" err="1"/>
                        <a:t>Verified</a:t>
                      </a:r>
                      <a:r>
                        <a:rPr lang="tr-TR" sz="1700" b="1" dirty="0"/>
                        <a:t> </a:t>
                      </a:r>
                      <a:r>
                        <a:rPr lang="tr-TR" sz="1700" b="1" dirty="0" err="1"/>
                        <a:t>Use</a:t>
                      </a:r>
                      <a:r>
                        <a:rPr lang="tr-TR" sz="1700" b="1" dirty="0"/>
                        <a:t> Case &amp; </a:t>
                      </a:r>
                      <a:r>
                        <a:rPr lang="tr-TR" sz="1700" b="1" dirty="0" err="1"/>
                        <a:t>Req</a:t>
                      </a:r>
                      <a:r>
                        <a:rPr lang="tr-TR" sz="17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r-TR" sz="1300" dirty="0" err="1"/>
                        <a:t>Use</a:t>
                      </a:r>
                      <a:r>
                        <a:rPr lang="tr-TR" sz="1300" dirty="0"/>
                        <a:t> Case API-1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informationen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präsentieren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04F0A46D-4925-AEE9-0F55-E8C34314E0B8}"/>
              </a:ext>
            </a:extLst>
          </p:cNvPr>
          <p:cNvSpPr txBox="1"/>
          <p:nvPr/>
        </p:nvSpPr>
        <p:spPr>
          <a:xfrm>
            <a:off x="176981" y="6387204"/>
            <a:ext cx="11710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Von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Systemtestspezifikation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</a:rPr>
              <a:t>Dokument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</a:rPr>
              <a:t> 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 </a:t>
            </a:r>
            <a:r>
              <a:rPr lang="tr-TR" sz="1800" dirty="0" err="1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AutoXpert</a:t>
            </a:r>
            <a:r>
              <a:rPr lang="tr-TR" sz="1800" dirty="0">
                <a:solidFill>
                  <a:srgbClr val="2C3644"/>
                </a:solidFill>
                <a:highlight>
                  <a:srgbClr val="61BED1"/>
                </a:highlight>
                <a:sym typeface="Wingdings" panose="05000000000000000000" pitchFamily="2" charset="2"/>
              </a:rPr>
              <a:t> Systemtestspezifikation.pptx </a:t>
            </a:r>
            <a:endParaRPr lang="de-DE" sz="1800" dirty="0">
              <a:solidFill>
                <a:srgbClr val="2C3644"/>
              </a:solidFill>
              <a:highlight>
                <a:srgbClr val="61BED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86244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1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1900</Words>
  <Application>Microsoft Office PowerPoint</Application>
  <PresentationFormat>Geniş ekran</PresentationFormat>
  <Paragraphs>291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Comfortaa</vt:lpstr>
      <vt:lpstr>Posterama</vt:lpstr>
      <vt:lpstr>1_Office Teması</vt:lpstr>
      <vt:lpstr>INF 202 AutoXpert MS#5</vt:lpstr>
      <vt:lpstr>Projekt vorstellen</vt:lpstr>
      <vt:lpstr>Controller Klasse</vt:lpstr>
      <vt:lpstr>Suche Fahrzeug und Fahrzeuginfo präsentieren via GET Service</vt:lpstr>
      <vt:lpstr>Fahrzeuginfo aktualisieren via PUT Service</vt:lpstr>
      <vt:lpstr>SYSTEMTESTFÄLLE – SucheFahrzeug</vt:lpstr>
      <vt:lpstr>SYSTEMTESTFÄLLE – SucheFahrzeug</vt:lpstr>
      <vt:lpstr>SYSTEMTESTFÄLLE – FahrzeugInformationen präsentieren</vt:lpstr>
      <vt:lpstr>SYSTEMTESTFÄLLE – FahrzeugInformationen präsentieren</vt:lpstr>
      <vt:lpstr>SYSTEMTESTFÄLLE – Reparatur&amp;Kosten aktualisieren</vt:lpstr>
      <vt:lpstr>SYSTEMTESTFÄLLE – Reparatur&amp;Kosten aktualisieren</vt:lpstr>
      <vt:lpstr>SYSTEMTESTFÄLLE – Wartungszutand aktualisieren</vt:lpstr>
      <vt:lpstr>SYSTEMTESTFÄLLE – Warungszutand aktualisieren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Mücahid Eren Koç</dc:creator>
  <cp:lastModifiedBy>Mücahid Eren Koç</cp:lastModifiedBy>
  <cp:revision>6</cp:revision>
  <dcterms:created xsi:type="dcterms:W3CDTF">2023-06-20T14:24:27Z</dcterms:created>
  <dcterms:modified xsi:type="dcterms:W3CDTF">2023-06-20T20:18:54Z</dcterms:modified>
</cp:coreProperties>
</file>