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omfortaa SemiBold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Comfortaa Medium"/>
      <p:regular r:id="rId27"/>
      <p:bold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647DCD-75D5-4A22-93D4-9BD8427C3FCE}">
  <a:tblStyle styleId="{09647DCD-75D5-4A22-93D4-9BD8427C3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ComfortaaMedium-bold.fntdata"/><Relationship Id="rId27" Type="http://schemas.openxmlformats.org/officeDocument/2006/relationships/font" Target="fonts/Comfortaa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omforta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font" Target="fonts/Comforta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689f080d0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689f080d0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689f080d0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689f080d0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689f080d0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689f080d0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689f080d0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689f080d0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89f080d0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89f080d0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689f080d0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689f080d0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689f080d0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689f080d0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689f080d0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689f080d0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689f080d0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689f080d0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6300" y="1086100"/>
            <a:ext cx="89514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rgbClr val="EAD1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12050" y="401800"/>
            <a:ext cx="8118600" cy="18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4400">
                <a:latin typeface="Comfortaa Medium"/>
                <a:ea typeface="Comfortaa Medium"/>
                <a:cs typeface="Comfortaa Medium"/>
                <a:sym typeface="Comfortaa Medium"/>
              </a:rPr>
              <a:t>INF202 Software Engineering</a:t>
            </a:r>
            <a:endParaRPr sz="4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4400">
                <a:latin typeface="Comfortaa"/>
                <a:ea typeface="Comfortaa"/>
                <a:cs typeface="Comfortaa"/>
                <a:sym typeface="Comfortaa"/>
              </a:rPr>
              <a:t>AutoXpert Lastenheft</a:t>
            </a:r>
            <a:endParaRPr sz="4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62400" y="3757175"/>
            <a:ext cx="8217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tr" sz="172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Vorbereitet von :</a:t>
            </a:r>
            <a:endParaRPr b="1" sz="172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tr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Mücahid Eren KOÇ   </a:t>
            </a:r>
            <a:r>
              <a:rPr lang="tr" sz="1679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e190503044@stud.tau.edu.tr</a:t>
            </a:r>
            <a:endParaRPr sz="1679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tr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                  &amp;</a:t>
            </a:r>
            <a:endParaRPr sz="18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tr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İbrahim Alper ÖLÜÇ </a:t>
            </a:r>
            <a:r>
              <a:rPr lang="tr" sz="1679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e200503016@stud.tau.edu.tr</a:t>
            </a:r>
            <a:endParaRPr sz="1679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Physikalische Architektur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9" r="19" t="0"/>
          <a:stretch/>
        </p:blipFill>
        <p:spPr>
          <a:xfrm>
            <a:off x="640175" y="1636950"/>
            <a:ext cx="8147924" cy="3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Kundenanforderungen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96300" y="1257075"/>
            <a:ext cx="89514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58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Gewünschte Produkt ist eine Information-Automationssystem Software für eine Auto-Service Firma, die folgende Ziele erreicht werden soll:</a:t>
            </a:r>
            <a:endParaRPr sz="2058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8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●"/>
            </a:pPr>
            <a:r>
              <a:rPr lang="tr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Die Daten von Fahrzeuge erreichen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●"/>
            </a:pPr>
            <a:r>
              <a:rPr lang="tr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Die Daten von Kunden(auch bekannt als : Fahrzeugbesitzer) erreichen.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●"/>
            </a:pPr>
            <a:r>
              <a:rPr lang="tr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Mittels Nutzung der Daten, die aus der Inspektion des Fahrzeugs erhalten sind, um Schadeninformationen des Autos zu aktualisieren.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Datenstrukturen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96300" y="1174550"/>
            <a:ext cx="89514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                                                 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433750" y="146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{09647DCD-75D5-4A22-93D4-9BD8427C3FCE}</a:tableStyleId>
              </a:tblPr>
              <a:tblGrid>
                <a:gridCol w="2854900"/>
              </a:tblGrid>
              <a:tr h="53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500">
                          <a:solidFill>
                            <a:srgbClr val="741B47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Kunde</a:t>
                      </a:r>
                      <a:endParaRPr b="1" sz="1500">
                        <a:solidFill>
                          <a:srgbClr val="741B47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1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Name: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Nachname: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Tel: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Adresse: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3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Fahrzeug: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0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Rechnung(Kosten):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15"/>
          <p:cNvGraphicFramePr/>
          <p:nvPr/>
        </p:nvGraphicFramePr>
        <p:xfrm>
          <a:off x="5195325" y="1467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{09647DCD-75D5-4A22-93D4-9BD8427C3FCE}</a:tableStyleId>
              </a:tblPr>
              <a:tblGrid>
                <a:gridCol w="3235700"/>
              </a:tblGrid>
              <a:tr h="53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500">
                          <a:solidFill>
                            <a:srgbClr val="07376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Fahrzeug</a:t>
                      </a:r>
                      <a:endParaRPr b="1" sz="1500">
                        <a:solidFill>
                          <a:srgbClr val="073763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0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Marke: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Modell: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Baujahr: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0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KM-Stand: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Kraftstoff: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Getriebe: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8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Aktuelle Wartunszustand: Fertig/In arbeit/In der Warteschlange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omfortaa"/>
                        <a:buChar char="●"/>
                      </a:pPr>
                      <a:r>
                        <a:rPr lang="t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Besitzer: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Datenstrukturen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96300" y="1086100"/>
            <a:ext cx="8951400" cy="4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                                                      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537475" y="142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{09647DCD-75D5-4A22-93D4-9BD8427C3FCE}</a:tableStyleId>
              </a:tblPr>
              <a:tblGrid>
                <a:gridCol w="3151825"/>
              </a:tblGrid>
              <a:tr h="4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500">
                          <a:solidFill>
                            <a:srgbClr val="E0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Schaden</a:t>
                      </a:r>
                      <a:endParaRPr b="1" sz="1500">
                        <a:solidFill>
                          <a:srgbClr val="E0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2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omfortaa"/>
                        <a:buChar char="●"/>
                      </a:pPr>
                      <a:r>
                        <a:rPr lang="tr" sz="15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Karosserie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02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omfortaa"/>
                        <a:buChar char="●"/>
                      </a:pPr>
                      <a:r>
                        <a:rPr lang="tr" sz="15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Chassis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87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omfortaa"/>
                        <a:buChar char="●"/>
                      </a:pPr>
                      <a:r>
                        <a:rPr lang="tr" sz="15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Motor</a:t>
                      </a:r>
                      <a:endParaRPr sz="15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950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omfortaa"/>
                        <a:buChar char="●"/>
                      </a:pPr>
                      <a:r>
                        <a:rPr lang="tr" sz="15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Getriebe</a:t>
                      </a:r>
                      <a:endParaRPr sz="15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850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omfortaa"/>
                        <a:buChar char="●"/>
                      </a:pPr>
                      <a:r>
                        <a:rPr lang="tr" sz="15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Elektronische Einheiten</a:t>
                      </a:r>
                      <a:endParaRPr sz="15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600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Comfortaa"/>
                        <a:buChar char="●"/>
                      </a:pPr>
                      <a:r>
                        <a:rPr lang="tr" sz="1500" u="sng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Reifen</a:t>
                      </a:r>
                      <a:endParaRPr sz="1500" u="sng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Agile User Stories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96300" y="1251825"/>
            <a:ext cx="89514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t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Als Endbenutzer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möchte ich, dass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Daten von Fahrzeuge und seine Schadeninformationen erreichen, um welche Teile von des Fahrzeugs repariert werden und  soll zu wissen.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t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Als Endbenutzer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möchte ich, dass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Die Reparaturen und ihre Gebühren in System eingeben.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678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Technische Details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0" y="1185300"/>
            <a:ext cx="90309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fortaa"/>
              <a:buChar char="●"/>
            </a:pPr>
            <a:r>
              <a:rPr b="1" lang="tr" sz="18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Anwender des Systems</a:t>
            </a:r>
            <a:endParaRPr b="1" sz="18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"/>
              <a:buChar char="○"/>
            </a:pPr>
            <a:r>
              <a:rPr lang="tr" sz="17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Für dieses System gibt es nur einen Benutzertyp, d.h. Zugriffsrechte werden für einen Benutzertyp definiert.</a:t>
            </a:r>
            <a:endParaRPr sz="17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fortaa"/>
              <a:buChar char="●"/>
            </a:pPr>
            <a:r>
              <a:rPr b="1" lang="tr" sz="18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 diesem Software Projekt werden folgende Technologien verwenden</a:t>
            </a:r>
            <a:endParaRPr b="1" sz="18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 SemiBold"/>
              <a:buChar char="○"/>
            </a:pPr>
            <a:r>
              <a:rPr lang="tr" sz="175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Programmieren</a:t>
            </a:r>
            <a:endParaRPr sz="175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33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mfortaa"/>
              <a:buChar char="■"/>
            </a:pPr>
            <a:r>
              <a:rPr lang="tr" sz="165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Programmiersprache</a:t>
            </a:r>
            <a:endParaRPr sz="165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●"/>
            </a:pPr>
            <a:r>
              <a:rPr lang="tr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</a:t>
            </a:r>
            <a:endParaRPr sz="15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33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omfortaa Medium"/>
              <a:buChar char="■"/>
            </a:pPr>
            <a:r>
              <a:rPr lang="tr" sz="165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Framework</a:t>
            </a:r>
            <a:endParaRPr sz="165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●"/>
            </a:pPr>
            <a:r>
              <a:rPr lang="tr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BackEnd: Spring</a:t>
            </a:r>
            <a:endParaRPr sz="15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●"/>
            </a:pPr>
            <a:r>
              <a:rPr lang="tr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FrontEnd: JavaFX</a:t>
            </a:r>
            <a:endParaRPr sz="15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 SemiBold"/>
              <a:buChar char="○"/>
            </a:pPr>
            <a:r>
              <a:rPr lang="tr" sz="175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Datenbank</a:t>
            </a:r>
            <a:endParaRPr sz="175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●"/>
            </a:pPr>
            <a:r>
              <a:rPr lang="tr" sz="155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MySQL</a:t>
            </a:r>
            <a:endParaRPr sz="155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Use Cases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331150" y="1754950"/>
            <a:ext cx="3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653425" y="2752775"/>
            <a:ext cx="3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902900" y="4673300"/>
            <a:ext cx="3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1330300"/>
            <a:ext cx="7847452" cy="38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6735100" y="4121425"/>
            <a:ext cx="662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408400" y="1754950"/>
            <a:ext cx="50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&lt;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Conceptual Architecture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1267" r="1257" t="0"/>
          <a:stretch/>
        </p:blipFill>
        <p:spPr>
          <a:xfrm>
            <a:off x="797325" y="1655750"/>
            <a:ext cx="7549350" cy="30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>
                <a:latin typeface="Comfortaa"/>
                <a:ea typeface="Comfortaa"/>
                <a:cs typeface="Comfortaa"/>
                <a:sym typeface="Comfortaa"/>
              </a:rPr>
              <a:t>GUI Prototyp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2713" l="0" r="0" t="2723"/>
          <a:stretch/>
        </p:blipFill>
        <p:spPr>
          <a:xfrm>
            <a:off x="1642450" y="1321150"/>
            <a:ext cx="5578324" cy="38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