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9" r:id="rId5"/>
    <p:sldId id="264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65" r:id="rId15"/>
    <p:sldId id="278" r:id="rId16"/>
    <p:sldId id="267" r:id="rId17"/>
    <p:sldId id="279" r:id="rId18"/>
    <p:sldId id="280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7BA5F-BB4D-67EE-3A86-2A981DF6E849}" v="1337" dt="2023-05-30T17:31:08.955"/>
    <p1510:client id="{E292BA3A-4E2D-4890-A038-A38A94A2E2F2}" v="151" dt="2023-05-30T16:07:32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2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75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4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9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5430982" cy="2111728"/>
          </a:xfrm>
        </p:spPr>
        <p:txBody>
          <a:bodyPr anchor="b">
            <a:normAutofit/>
          </a:bodyPr>
          <a:lstStyle/>
          <a:p>
            <a:pPr algn="l"/>
            <a:r>
              <a:rPr lang="tr-TR" sz="5400" dirty="0">
                <a:solidFill>
                  <a:srgbClr val="FFFFFF"/>
                </a:solidFill>
              </a:rPr>
              <a:t>SYSTEMTESTS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ANIL CEMAL YAŞAR     200503022</a:t>
            </a:r>
          </a:p>
          <a:p>
            <a:r>
              <a:rPr lang="tr-TR" dirty="0">
                <a:solidFill>
                  <a:srgbClr val="FFFFFF"/>
                </a:solidFill>
              </a:rPr>
              <a:t>BARIŞ CAN FIRAT         180503009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A53D1-E45E-498C-AE2F-FBFD2F76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5" y="177282"/>
            <a:ext cx="10196120" cy="733541"/>
          </a:xfrm>
        </p:spPr>
        <p:txBody>
          <a:bodyPr>
            <a:normAutofit/>
          </a:bodyPr>
          <a:lstStyle/>
          <a:p>
            <a:r>
              <a:rPr lang="tr-TR" sz="2800" dirty="0"/>
              <a:t>Der </a:t>
            </a:r>
            <a:r>
              <a:rPr lang="tr-TR" sz="2800" dirty="0" err="1"/>
              <a:t>Testfall</a:t>
            </a:r>
            <a:r>
              <a:rPr lang="tr-TR" sz="2800" dirty="0"/>
              <a:t> </a:t>
            </a:r>
            <a:r>
              <a:rPr lang="tr-TR" sz="2800" dirty="0" err="1"/>
              <a:t>für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Case PUT-LGP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Ausgaben</a:t>
            </a:r>
            <a:r>
              <a:rPr lang="tr-TR" sz="2800" dirty="0"/>
              <a:t> in Browser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7DEADE-5BD0-4FB6-82CF-80C4EBB32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4" y="1067266"/>
            <a:ext cx="3774275" cy="2809602"/>
          </a:xfrm>
          <a:prstGeom prst="rect">
            <a:avLst/>
          </a:prstGeo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B839B9A7-2417-43FF-A338-C72E451ED14D}"/>
              </a:ext>
            </a:extLst>
          </p:cNvPr>
          <p:cNvSpPr/>
          <p:nvPr/>
        </p:nvSpPr>
        <p:spPr>
          <a:xfrm>
            <a:off x="4411069" y="2472067"/>
            <a:ext cx="625151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0FCB63F-C7CE-41EC-B355-283EBB6A5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80" y="1067266"/>
            <a:ext cx="4096133" cy="2809602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911DB5EA-C9B6-46D4-AD9D-48CC8519B6E2}"/>
              </a:ext>
            </a:extLst>
          </p:cNvPr>
          <p:cNvSpPr/>
          <p:nvPr/>
        </p:nvSpPr>
        <p:spPr>
          <a:xfrm rot="5400000">
            <a:off x="7213729" y="3552630"/>
            <a:ext cx="625151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F30F269-A8DB-4168-BA0B-412D65AB1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7" y="4142245"/>
            <a:ext cx="4349264" cy="23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F81-611C-0F5F-5923-644CA79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2" y="95670"/>
            <a:ext cx="9692640" cy="635847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 SYSTEMTESTFÄLLE</a:t>
            </a:r>
            <a:endParaRPr lang="en-US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6869136-2BEB-4FC7-B8A1-24523A65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2619"/>
              </p:ext>
            </p:extLst>
          </p:nvPr>
        </p:nvGraphicFramePr>
        <p:xfrm>
          <a:off x="413622" y="751646"/>
          <a:ext cx="10568034" cy="63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456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7818578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62200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chemeClr val="bg1"/>
                          </a:solidFill>
                        </a:rPr>
                        <a:t>System Test Case 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S_TC_SB_1 </a:t>
                      </a:r>
                      <a:r>
                        <a:rPr lang="tr-TR" dirty="0" err="1"/>
                        <a:t>sorgt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für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die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sichere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Bezahlung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durch</a:t>
                      </a:r>
                      <a:r>
                        <a:rPr lang="tr-TR" dirty="0"/>
                        <a:t> PUT-</a:t>
                      </a:r>
                      <a:r>
                        <a:rPr lang="tr-TR" dirty="0" err="1"/>
                        <a:t>updateCustomersWallet</a:t>
                      </a:r>
                      <a:r>
                        <a:rPr lang="tr-T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3053067">
                <a:tc>
                  <a:txBody>
                    <a:bodyPr/>
                    <a:lstStyle/>
                    <a:p>
                      <a:r>
                        <a:rPr lang="en-US" b="1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 erfolgreiches Einloggen ins System mit richtigem Passwort und Username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Die Überprüfung eines Produkts des Verbrauchers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/>
                        <a:t>SB </a:t>
                      </a:r>
                      <a:r>
                        <a:rPr lang="tr-TR" sz="1400" dirty="0" err="1"/>
                        <a:t>WebService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gegeben</a:t>
                      </a:r>
                      <a:r>
                        <a:rPr lang="tr-TR" sz="1400" dirty="0"/>
                        <a:t>:</a:t>
                      </a:r>
                    </a:p>
                    <a:p>
                      <a:r>
                        <a:rPr lang="tr-TR" sz="1400" b="1" dirty="0" err="1"/>
                        <a:t>Request</a:t>
                      </a:r>
                      <a:r>
                        <a:rPr lang="tr-TR" sz="1400" dirty="0"/>
                        <a:t>: PUT-</a:t>
                      </a:r>
                      <a:r>
                        <a:rPr lang="tr-TR" sz="1400" dirty="0" err="1"/>
                        <a:t>updateCustomersWallet</a:t>
                      </a:r>
                      <a:r>
                        <a:rPr lang="tr-TR" sz="1400" dirty="0"/>
                        <a:t>(@PathVariable </a:t>
                      </a: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username</a:t>
                      </a:r>
                      <a:r>
                        <a:rPr lang="tr-TR" sz="1400" dirty="0"/>
                        <a:t>, @PathVariable </a:t>
                      </a: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shoppingPassword</a:t>
                      </a:r>
                      <a:r>
                        <a:rPr lang="tr-TR" sz="1400" dirty="0"/>
                        <a:t>, @PathVariable </a:t>
                      </a:r>
                      <a:r>
                        <a:rPr lang="tr-TR" sz="1400" dirty="0" err="1"/>
                        <a:t>double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totalCartAmount</a:t>
                      </a:r>
                      <a:r>
                        <a:rPr lang="tr-TR" sz="1400" dirty="0"/>
                        <a:t>)</a:t>
                      </a:r>
                      <a:endParaRPr lang="tr-TR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400" b="1" dirty="0" err="1"/>
                        <a:t>Response</a:t>
                      </a:r>
                      <a:r>
                        <a:rPr lang="tr-TR" sz="1400" dirty="0"/>
                        <a:t>: </a:t>
                      </a:r>
                      <a:r>
                        <a:rPr lang="tr-TR" sz="1400" dirty="0" err="1"/>
                        <a:t>Ändern</a:t>
                      </a:r>
                      <a:r>
                        <a:rPr lang="tr-TR" sz="1400" dirty="0"/>
                        <a:t> den </a:t>
                      </a:r>
                      <a:r>
                        <a:rPr lang="tr-TR" sz="1400" dirty="0" err="1"/>
                        <a:t>Kontostand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des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Kunden</a:t>
                      </a:r>
                      <a:r>
                        <a:rPr lang="tr-TR" sz="1400" dirty="0"/>
                        <a:t> mit </a:t>
                      </a:r>
                      <a:r>
                        <a:rPr lang="tr-TR" sz="1400" dirty="0" err="1"/>
                        <a:t>seinen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Attributen</a:t>
                      </a:r>
                      <a:endParaRPr lang="tr-TR" sz="1400" dirty="0"/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400" dirty="0"/>
                        <a:t> Data ‘</a:t>
                      </a:r>
                      <a:r>
                        <a:rPr lang="tr-TR" sz="1400" b="1" i="0" u="none" dirty="0"/>
                        <a:t>’der </a:t>
                      </a:r>
                      <a:r>
                        <a:rPr lang="tr-TR" sz="1400" b="1" i="0" u="none" dirty="0" err="1"/>
                        <a:t>Kontostand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von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Kunde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und</a:t>
                      </a:r>
                      <a:r>
                        <a:rPr lang="tr-TR" sz="1400" b="1" i="0" u="none" dirty="0"/>
                        <a:t> der </a:t>
                      </a:r>
                      <a:r>
                        <a:rPr lang="tr-TR" sz="1400" b="1" i="0" u="none" dirty="0" err="1"/>
                        <a:t>private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Shopping-Password</a:t>
                      </a:r>
                      <a:r>
                        <a:rPr lang="tr-TR" sz="1400" dirty="0"/>
                        <a:t>’’</a:t>
                      </a:r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customerID</a:t>
                      </a:r>
                      <a:r>
                        <a:rPr lang="tr-TR" sz="1400" dirty="0"/>
                        <a:t> / </a:t>
                      </a:r>
                      <a:r>
                        <a:rPr lang="tr-TR" sz="1400" dirty="0" err="1"/>
                        <a:t>unique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name</a:t>
                      </a:r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username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password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shoppingPassword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double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wallet</a:t>
                      </a:r>
                      <a:endParaRPr lang="tr-T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App</a:t>
                      </a:r>
                      <a:r>
                        <a:rPr lang="tr-TR" sz="1400" dirty="0"/>
                        <a:t> Port </a:t>
                      </a:r>
                      <a:r>
                        <a:rPr lang="tr-TR" sz="1400" dirty="0" err="1"/>
                        <a:t>Nummer</a:t>
                      </a:r>
                      <a:r>
                        <a:rPr lang="tr-TR" sz="1400" dirty="0"/>
                        <a:t> = (</a:t>
                      </a:r>
                      <a:r>
                        <a:rPr lang="tr-TR" sz="1400" dirty="0" err="1"/>
                        <a:t>default</a:t>
                      </a:r>
                      <a:r>
                        <a:rPr lang="tr-TR" sz="1400" dirty="0"/>
                        <a:t>) 8080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System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betriebsbereit</a:t>
                      </a:r>
                      <a:r>
                        <a:rPr lang="tr-TR" sz="1400" dirty="0"/>
                        <a:t>                                                                                            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2020070">
                <a:tc>
                  <a:txBody>
                    <a:bodyPr/>
                    <a:lstStyle/>
                    <a:p>
                      <a:r>
                        <a:rPr lang="en-US" b="1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dirty="0"/>
                        <a:t>PUT-</a:t>
                      </a:r>
                      <a:r>
                        <a:rPr lang="tr-TR" sz="1400" dirty="0" err="1"/>
                        <a:t>updateCustomersWallet</a:t>
                      </a:r>
                      <a:r>
                        <a:rPr lang="tr-TR" sz="1400" dirty="0"/>
                        <a:t>(@PathVariable </a:t>
                      </a: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username</a:t>
                      </a:r>
                      <a:r>
                        <a:rPr lang="tr-TR" sz="1400" dirty="0"/>
                        <a:t>, @PathVariable </a:t>
                      </a: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shoppingPassword</a:t>
                      </a:r>
                      <a:r>
                        <a:rPr lang="tr-TR" sz="1400" dirty="0"/>
                        <a:t>, @PathVariable </a:t>
                      </a:r>
                      <a:r>
                        <a:rPr lang="tr-TR" sz="1400" dirty="0" err="1"/>
                        <a:t>double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totalCartAmount</a:t>
                      </a:r>
                      <a:r>
                        <a:rPr lang="tr-TR" sz="1400" dirty="0"/>
                        <a:t>)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ShoppingPasswort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Gesamtbetrag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Warenkorb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aufgerufen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angegebener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gefunden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kontrolliert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Shopping-Passwort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angegebenen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shoppingPassword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URL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übereinstimmt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kontrolliert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Kontostand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ausreichend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fürs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Einkaufen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7F0CEFFD-6CEF-4769-9F2C-B98C10E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5" y="177282"/>
            <a:ext cx="10196120" cy="733541"/>
          </a:xfrm>
        </p:spPr>
        <p:txBody>
          <a:bodyPr>
            <a:normAutofit/>
          </a:bodyPr>
          <a:lstStyle/>
          <a:p>
            <a:r>
              <a:rPr lang="tr-TR" sz="2800" dirty="0"/>
              <a:t>Der </a:t>
            </a:r>
            <a:r>
              <a:rPr lang="tr-TR" sz="2800" dirty="0" err="1"/>
              <a:t>Testfall</a:t>
            </a:r>
            <a:r>
              <a:rPr lang="tr-TR" sz="2800" dirty="0"/>
              <a:t> </a:t>
            </a:r>
            <a:r>
              <a:rPr lang="tr-TR" sz="2800" dirty="0" err="1"/>
              <a:t>für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Case PUT-SB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Ausgaben</a:t>
            </a:r>
            <a:r>
              <a:rPr lang="tr-TR" sz="2800" dirty="0"/>
              <a:t> in Browser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484DC88-8EF3-4C78-A06F-8B1D7C12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4" y="1295464"/>
            <a:ext cx="9217383" cy="49734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420AC0E-3F97-48F3-8B79-D429107EB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8" y="5343019"/>
            <a:ext cx="9234437" cy="43903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E941D84-67A7-4198-9F92-F81060DF4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8" y="2709797"/>
            <a:ext cx="7063274" cy="1438406"/>
          </a:xfrm>
          <a:prstGeom prst="rect">
            <a:avLst/>
          </a:prstGeom>
        </p:spPr>
      </p:pic>
      <p:sp>
        <p:nvSpPr>
          <p:cNvPr id="18" name="Ok: Aşağı 17">
            <a:extLst>
              <a:ext uri="{FF2B5EF4-FFF2-40B4-BE49-F238E27FC236}">
                <a16:creationId xmlns:a16="http://schemas.microsoft.com/office/drawing/2014/main" id="{8C60E9BC-F261-4F15-AA3C-E2465064F419}"/>
              </a:ext>
            </a:extLst>
          </p:cNvPr>
          <p:cNvSpPr/>
          <p:nvPr/>
        </p:nvSpPr>
        <p:spPr>
          <a:xfrm>
            <a:off x="5195377" y="2014745"/>
            <a:ext cx="274135" cy="479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Aşağı 18">
            <a:extLst>
              <a:ext uri="{FF2B5EF4-FFF2-40B4-BE49-F238E27FC236}">
                <a16:creationId xmlns:a16="http://schemas.microsoft.com/office/drawing/2014/main" id="{FD09FC9E-5E59-416C-8984-6D59787DB6B4}"/>
              </a:ext>
            </a:extLst>
          </p:cNvPr>
          <p:cNvSpPr/>
          <p:nvPr/>
        </p:nvSpPr>
        <p:spPr>
          <a:xfrm>
            <a:off x="5212265" y="4466449"/>
            <a:ext cx="323680" cy="640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3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D8B49AE4-8580-43B2-BC26-43AF67F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33" y="289249"/>
            <a:ext cx="9934671" cy="580345"/>
          </a:xfrm>
        </p:spPr>
        <p:txBody>
          <a:bodyPr>
            <a:normAutofit/>
          </a:bodyPr>
          <a:lstStyle/>
          <a:p>
            <a:r>
              <a:rPr lang="tr-TR" sz="2800" dirty="0"/>
              <a:t>Der </a:t>
            </a:r>
            <a:r>
              <a:rPr lang="tr-TR" sz="2800" dirty="0" err="1"/>
              <a:t>Testfall</a:t>
            </a:r>
            <a:r>
              <a:rPr lang="tr-TR" sz="2800" dirty="0"/>
              <a:t> </a:t>
            </a:r>
            <a:r>
              <a:rPr lang="tr-TR" sz="2800" dirty="0" err="1"/>
              <a:t>für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Case PUT-SB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Ausgaben</a:t>
            </a:r>
            <a:r>
              <a:rPr lang="tr-TR" sz="2800" dirty="0"/>
              <a:t> in </a:t>
            </a:r>
            <a:r>
              <a:rPr lang="tr-TR" sz="2800" dirty="0" err="1"/>
              <a:t>Postman</a:t>
            </a:r>
            <a:endParaRPr lang="tr-TR" sz="28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26A68A13-7FAC-4373-8EB2-4D48E4AD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25" y="1027118"/>
            <a:ext cx="7186435" cy="1725413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A54A87F-0F91-4DB2-A78B-9708A628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63" y="3134248"/>
            <a:ext cx="7223757" cy="1582243"/>
          </a:xfrm>
          <a:prstGeom prst="rect">
            <a:avLst/>
          </a:prstGeom>
        </p:spPr>
      </p:pic>
      <p:sp>
        <p:nvSpPr>
          <p:cNvPr id="15" name="Ok: Aşağı 14">
            <a:extLst>
              <a:ext uri="{FF2B5EF4-FFF2-40B4-BE49-F238E27FC236}">
                <a16:creationId xmlns:a16="http://schemas.microsoft.com/office/drawing/2014/main" id="{37C45ED7-AF01-4AF1-A402-20C8ADA62C9B}"/>
              </a:ext>
            </a:extLst>
          </p:cNvPr>
          <p:cNvSpPr/>
          <p:nvPr/>
        </p:nvSpPr>
        <p:spPr>
          <a:xfrm>
            <a:off x="5510349" y="2650582"/>
            <a:ext cx="180392" cy="518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531167A0-A428-4BEE-B298-F3A93FC8B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55" y="5419366"/>
            <a:ext cx="4046571" cy="823031"/>
          </a:xfrm>
          <a:prstGeom prst="rect">
            <a:avLst/>
          </a:prstGeom>
        </p:spPr>
      </p:pic>
      <p:sp>
        <p:nvSpPr>
          <p:cNvPr id="18" name="Ok: Aşağı 17">
            <a:extLst>
              <a:ext uri="{FF2B5EF4-FFF2-40B4-BE49-F238E27FC236}">
                <a16:creationId xmlns:a16="http://schemas.microsoft.com/office/drawing/2014/main" id="{21B94845-5E8E-4F6A-9B0C-697795295AC5}"/>
              </a:ext>
            </a:extLst>
          </p:cNvPr>
          <p:cNvSpPr/>
          <p:nvPr/>
        </p:nvSpPr>
        <p:spPr>
          <a:xfrm>
            <a:off x="5510349" y="4869608"/>
            <a:ext cx="23419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95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FC33-E371-F6FF-0823-77FB55F6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65" y="167951"/>
            <a:ext cx="10881734" cy="849085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</a:t>
            </a:r>
            <a:r>
              <a:rPr lang="tr-TR" sz="2800" dirty="0">
                <a:ea typeface="+mj-lt"/>
                <a:cs typeface="+mj-lt"/>
              </a:rPr>
              <a:t> </a:t>
            </a:r>
            <a:r>
              <a:rPr lang="en-US" sz="2800" dirty="0">
                <a:ea typeface="+mj-lt"/>
                <a:cs typeface="+mj-lt"/>
              </a:rPr>
              <a:t>INTEGRATIONSTESTFÄLLE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B6AC80-75ED-3BBC-BE9F-78D7DAEAE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76946"/>
              </p:ext>
            </p:extLst>
          </p:nvPr>
        </p:nvGraphicFramePr>
        <p:xfrm>
          <a:off x="351465" y="1017036"/>
          <a:ext cx="10542734" cy="558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813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7273921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6136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Century Schoolbook"/>
                        </a:rPr>
                        <a:t>Integration</a:t>
                      </a:r>
                      <a:r>
                        <a:rPr lang="tr-TR" sz="1800" b="1" i="0" u="none" strike="noStrike" baseline="0" noProof="0" dirty="0">
                          <a:solidFill>
                            <a:srgbClr val="FFFFFF"/>
                          </a:solidFill>
                          <a:latin typeface="Century Schoolbook"/>
                        </a:rPr>
                        <a:t> </a:t>
                      </a: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Century Schoolbook"/>
                        </a:rPr>
                        <a:t>Test Case</a:t>
                      </a:r>
                      <a:r>
                        <a:rPr lang="tr-TR" sz="1800" b="1" i="0" u="none" strike="noStrike" baseline="0" noProof="0" dirty="0">
                          <a:solidFill>
                            <a:srgbClr val="FFFFFF"/>
                          </a:solidFill>
                          <a:latin typeface="Century Schoolbook"/>
                        </a:rPr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tr-TR" sz="1800" b="1" i="0" u="none" strike="noStrike" baseline="0" noProof="0" dirty="0" err="1">
                          <a:solidFill>
                            <a:srgbClr val="FFFFFF"/>
                          </a:solidFill>
                          <a:latin typeface="+mn-lt"/>
                        </a:rPr>
                        <a:t>Datenbank</a:t>
                      </a:r>
                      <a:r>
                        <a:rPr lang="tr-TR" sz="1800" b="1" i="0" u="none" strike="noStrike" baseline="0" noProof="0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+mn-lt"/>
                        </a:rPr>
                        <a:t>Integration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+mn-lt"/>
                        </a:rPr>
                        <a:t>Test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1928667">
                <a:tc>
                  <a:txBody>
                    <a:bodyPr/>
                    <a:lstStyle/>
                    <a:p>
                      <a:r>
                        <a:rPr lang="en-US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@RunWith(SpringRunner.class)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sorgt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Verbindung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zwischen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@DataJpaTest</a:t>
                      </a:r>
                      <a:r>
                        <a:rPr lang="tr-TR" sz="1400" dirty="0">
                          <a:latin typeface="+mn-lt"/>
                        </a:rPr>
                        <a:t> </a:t>
                      </a:r>
                      <a:r>
                        <a:rPr lang="tr-TR" sz="1400" dirty="0" err="1">
                          <a:latin typeface="+mn-lt"/>
                        </a:rPr>
                        <a:t>Annotation</a:t>
                      </a:r>
                      <a:r>
                        <a:rPr lang="de-DE" sz="1400" dirty="0">
                          <a:latin typeface="+mn-lt"/>
                        </a:rPr>
                        <a:t> bietet einige Standardeinstellungen, die zum Testen der </a:t>
                      </a:r>
                      <a:r>
                        <a:rPr lang="de-DE" sz="1400" dirty="0" err="1">
                          <a:latin typeface="+mn-lt"/>
                        </a:rPr>
                        <a:t>Persistenzschicht</a:t>
                      </a:r>
                      <a:r>
                        <a:rPr lang="tr-TR" sz="1400" dirty="0">
                          <a:latin typeface="+mn-lt"/>
                        </a:rPr>
                        <a:t> (</a:t>
                      </a:r>
                      <a:r>
                        <a:rPr lang="tr-TR" sz="1400" dirty="0" err="1">
                          <a:latin typeface="+mn-lt"/>
                        </a:rPr>
                        <a:t>Datenbank</a:t>
                      </a:r>
                      <a:r>
                        <a:rPr lang="tr-TR" sz="1400" dirty="0">
                          <a:latin typeface="+mn-lt"/>
                        </a:rPr>
                        <a:t>)</a:t>
                      </a:r>
                      <a:r>
                        <a:rPr lang="de-DE" sz="1400" dirty="0">
                          <a:latin typeface="+mn-lt"/>
                        </a:rPr>
                        <a:t> erforderlich sind</a:t>
                      </a:r>
                      <a:r>
                        <a:rPr lang="tr-TR" sz="1400" dirty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tr-TR" sz="1400" dirty="0">
                        <a:latin typeface="+mn-l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TestEntityManager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wurde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verwendet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weil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verbunden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hinzufegügt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werden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kann</a:t>
                      </a:r>
                      <a:r>
                        <a:rPr lang="tr-T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1918611">
                <a:tc>
                  <a:txBody>
                    <a:bodyPr/>
                    <a:lstStyle/>
                    <a:p>
                      <a:r>
                        <a:rPr lang="en-US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1.</a:t>
                      </a:r>
                      <a:r>
                        <a:rPr lang="tr-TR" sz="1600" dirty="0">
                          <a:latin typeface="+mn-lt"/>
                        </a:rPr>
                        <a:t>Ein </a:t>
                      </a:r>
                      <a:r>
                        <a:rPr lang="tr-TR" sz="1600" dirty="0" err="1">
                          <a:latin typeface="+mn-lt"/>
                        </a:rPr>
                        <a:t>neuer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Kunde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wird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erzeugt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und</a:t>
                      </a:r>
                      <a:r>
                        <a:rPr lang="tr-TR" sz="1600" dirty="0">
                          <a:latin typeface="+mn-lt"/>
                        </a:rPr>
                        <a:t> in </a:t>
                      </a:r>
                      <a:r>
                        <a:rPr lang="tr-TR" sz="1600" dirty="0" err="1">
                          <a:latin typeface="+mn-lt"/>
                        </a:rPr>
                        <a:t>die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Datenbank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hinzufegügt</a:t>
                      </a:r>
                      <a:r>
                        <a:rPr lang="tr-TR" sz="1600" dirty="0">
                          <a:latin typeface="+mn-lt"/>
                        </a:rPr>
                        <a:t>.</a:t>
                      </a:r>
                    </a:p>
                    <a:p>
                      <a:r>
                        <a:rPr lang="tr-TR" sz="1600" dirty="0">
                          <a:latin typeface="+mn-lt"/>
                        </a:rPr>
                        <a:t>2. </a:t>
                      </a:r>
                      <a:r>
                        <a:rPr lang="tr-TR" sz="1600" dirty="0" err="1">
                          <a:latin typeface="+mn-lt"/>
                        </a:rPr>
                        <a:t>CustomerRepository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sucht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de-DE" sz="1600" dirty="0">
                          <a:latin typeface="+mn-lt"/>
                        </a:rPr>
                        <a:t>den hinzugefügten Kunden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durch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die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Method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u="sng" dirty="0" err="1">
                          <a:latin typeface="+mn-lt"/>
                        </a:rPr>
                        <a:t>findByUsername</a:t>
                      </a:r>
                      <a:r>
                        <a:rPr lang="tr-TR" sz="1600" u="sng" dirty="0">
                          <a:latin typeface="+mn-lt"/>
                        </a:rPr>
                        <a:t>(</a:t>
                      </a:r>
                      <a:r>
                        <a:rPr lang="tr-TR" sz="1600" u="sng" dirty="0" err="1">
                          <a:latin typeface="+mn-lt"/>
                        </a:rPr>
                        <a:t>String</a:t>
                      </a:r>
                      <a:r>
                        <a:rPr lang="tr-TR" sz="1600" u="sng" dirty="0">
                          <a:latin typeface="+mn-lt"/>
                        </a:rPr>
                        <a:t> </a:t>
                      </a:r>
                      <a:r>
                        <a:rPr lang="tr-TR" sz="1600" u="sng" dirty="0" err="1">
                          <a:latin typeface="+mn-lt"/>
                        </a:rPr>
                        <a:t>username</a:t>
                      </a:r>
                      <a:r>
                        <a:rPr lang="tr-TR" sz="1600" u="sng" dirty="0">
                          <a:latin typeface="+mn-lt"/>
                        </a:rPr>
                        <a:t>)</a:t>
                      </a:r>
                    </a:p>
                    <a:p>
                      <a:r>
                        <a:rPr lang="tr-TR" sz="1600" dirty="0">
                          <a:latin typeface="+mn-lt"/>
                        </a:rPr>
                        <a:t>3. Mit </a:t>
                      </a:r>
                      <a:r>
                        <a:rPr lang="tr-TR" sz="1600" dirty="0" err="1">
                          <a:latin typeface="+mn-lt"/>
                        </a:rPr>
                        <a:t>Hilfe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assertThat</a:t>
                      </a:r>
                      <a:r>
                        <a:rPr lang="tr-TR" sz="1600" dirty="0">
                          <a:latin typeface="+mn-lt"/>
                        </a:rPr>
                        <a:t>(string1, string2) </a:t>
                      </a:r>
                      <a:r>
                        <a:rPr lang="tr-TR" sz="1600" dirty="0" err="1">
                          <a:latin typeface="+mn-lt"/>
                        </a:rPr>
                        <a:t>wird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kontrolliert</a:t>
                      </a:r>
                      <a:r>
                        <a:rPr lang="tr-TR" sz="1600" dirty="0">
                          <a:latin typeface="+mn-lt"/>
                        </a:rPr>
                        <a:t>, </a:t>
                      </a:r>
                      <a:r>
                        <a:rPr lang="tr-TR" sz="1600" dirty="0" err="1">
                          <a:latin typeface="+mn-lt"/>
                        </a:rPr>
                        <a:t>ob</a:t>
                      </a:r>
                      <a:r>
                        <a:rPr lang="tr-TR" sz="1600" dirty="0">
                          <a:latin typeface="+mn-lt"/>
                        </a:rPr>
                        <a:t> der </a:t>
                      </a:r>
                      <a:r>
                        <a:rPr lang="tr-TR" sz="1600" dirty="0" err="1">
                          <a:latin typeface="+mn-lt"/>
                        </a:rPr>
                        <a:t>Username</a:t>
                      </a:r>
                      <a:r>
                        <a:rPr lang="tr-TR" sz="1600" dirty="0">
                          <a:latin typeface="+mn-lt"/>
                        </a:rPr>
                        <a:t> in der </a:t>
                      </a:r>
                      <a:r>
                        <a:rPr lang="tr-TR" sz="1600" dirty="0" err="1">
                          <a:latin typeface="+mn-lt"/>
                        </a:rPr>
                        <a:t>Datenbank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gefundenes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Kunden</a:t>
                      </a:r>
                      <a:r>
                        <a:rPr lang="tr-TR" sz="1600" dirty="0">
                          <a:latin typeface="+mn-lt"/>
                        </a:rPr>
                        <a:t>  dem </a:t>
                      </a:r>
                      <a:r>
                        <a:rPr lang="tr-TR" sz="1600" dirty="0" err="1">
                          <a:latin typeface="+mn-lt"/>
                        </a:rPr>
                        <a:t>Username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des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hinzufegügten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Kunden</a:t>
                      </a:r>
                      <a:r>
                        <a:rPr lang="tr-TR" sz="1600" dirty="0">
                          <a:latin typeface="+mn-lt"/>
                        </a:rPr>
                        <a:t> </a:t>
                      </a:r>
                      <a:r>
                        <a:rPr lang="tr-TR" sz="1600" dirty="0" err="1">
                          <a:latin typeface="+mn-lt"/>
                        </a:rPr>
                        <a:t>übereinstimmen</a:t>
                      </a:r>
                      <a:r>
                        <a:rPr lang="tr-TR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  <a:tr h="350667"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/>
                        <a:t>assertThat</a:t>
                      </a:r>
                      <a:r>
                        <a:rPr lang="tr-TR" b="1" dirty="0"/>
                        <a:t>(string1, string2) </a:t>
                      </a:r>
                      <a:r>
                        <a:rPr lang="tr-TR" dirty="0" err="1"/>
                        <a:t>gibt</a:t>
                      </a:r>
                      <a:r>
                        <a:rPr lang="tr-TR" dirty="0"/>
                        <a:t> </a:t>
                      </a:r>
                      <a:r>
                        <a:rPr lang="tr-TR" dirty="0" err="1">
                          <a:solidFill>
                            <a:srgbClr val="00B050"/>
                          </a:solidFill>
                        </a:rPr>
                        <a:t>boolean</a:t>
                      </a: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 True </a:t>
                      </a:r>
                      <a:r>
                        <a:rPr lang="tr-TR" dirty="0" err="1"/>
                        <a:t>zurück</a:t>
                      </a:r>
                      <a:r>
                        <a:rPr lang="tr-T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79860"/>
                  </a:ext>
                </a:extLst>
              </a:tr>
              <a:tr h="350667">
                <a:tc>
                  <a:txBody>
                    <a:bodyPr/>
                    <a:lstStyle/>
                    <a:p>
                      <a:r>
                        <a:rPr lang="en-US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err="1"/>
                        <a:t>assertThat</a:t>
                      </a:r>
                      <a:r>
                        <a:rPr lang="tr-TR" b="1" dirty="0"/>
                        <a:t>(string1, string2) </a:t>
                      </a:r>
                      <a:r>
                        <a:rPr lang="tr-TR" dirty="0" err="1"/>
                        <a:t>gibt</a:t>
                      </a:r>
                      <a:r>
                        <a:rPr lang="tr-TR" dirty="0"/>
                        <a:t> </a:t>
                      </a:r>
                      <a:r>
                        <a:rPr lang="tr-TR" dirty="0" err="1">
                          <a:solidFill>
                            <a:srgbClr val="00B050"/>
                          </a:solidFill>
                        </a:rPr>
                        <a:t>boolean</a:t>
                      </a: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 True </a:t>
                      </a:r>
                      <a:r>
                        <a:rPr lang="tr-TR" dirty="0" err="1"/>
                        <a:t>zurück</a:t>
                      </a:r>
                      <a:r>
                        <a:rPr lang="tr-T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5353"/>
                  </a:ext>
                </a:extLst>
              </a:tr>
              <a:tr h="350667">
                <a:tc>
                  <a:txBody>
                    <a:bodyPr/>
                    <a:lstStyle/>
                    <a:p>
                      <a:r>
                        <a:rPr lang="en-US" dirty="0"/>
                        <a:t>Verdict(Pass/Fail)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7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2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3ED33-3A31-1DC9-CE61-5C91877C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50" y="354563"/>
            <a:ext cx="10326748" cy="926212"/>
          </a:xfrm>
        </p:spPr>
        <p:txBody>
          <a:bodyPr>
            <a:normAutofit/>
          </a:bodyPr>
          <a:lstStyle/>
          <a:p>
            <a:r>
              <a:rPr lang="tr-TR" sz="2800" dirty="0" err="1"/>
              <a:t>Integrationstestfall</a:t>
            </a:r>
            <a:r>
              <a:rPr lang="tr-TR" sz="2800" dirty="0"/>
              <a:t> </a:t>
            </a:r>
            <a:r>
              <a:rPr lang="tr-TR" sz="2800" dirty="0" err="1"/>
              <a:t>von</a:t>
            </a:r>
            <a:r>
              <a:rPr lang="tr-TR" sz="2800" dirty="0"/>
              <a:t> der </a:t>
            </a:r>
            <a:r>
              <a:rPr lang="tr-TR" sz="2800" dirty="0" err="1"/>
              <a:t>Datenbank</a:t>
            </a:r>
            <a:r>
              <a:rPr lang="tr-TR" sz="2800" dirty="0"/>
              <a:t> mit </a:t>
            </a:r>
            <a:r>
              <a:rPr lang="tr-TR" sz="2800" dirty="0" err="1"/>
              <a:t>Hilfe</a:t>
            </a:r>
            <a:r>
              <a:rPr lang="tr-TR" sz="2800" dirty="0"/>
              <a:t> </a:t>
            </a:r>
            <a:r>
              <a:rPr lang="tr-TR" sz="2800" dirty="0" err="1"/>
              <a:t>JUnit</a:t>
            </a:r>
            <a:r>
              <a:rPr lang="tr-TR" sz="2800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64C586-0C72-346B-129D-3F2C4DF3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" y="2024457"/>
            <a:ext cx="5985182" cy="323801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98BC417-803E-AAD0-2CC6-5951BEBABE66}"/>
              </a:ext>
            </a:extLst>
          </p:cNvPr>
          <p:cNvSpPr txBox="1"/>
          <p:nvPr/>
        </p:nvSpPr>
        <p:spPr>
          <a:xfrm>
            <a:off x="831405" y="5402424"/>
            <a:ext cx="45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Die</a:t>
            </a:r>
            <a:r>
              <a:rPr lang="tr-TR" dirty="0"/>
              <a:t> </a:t>
            </a:r>
            <a:r>
              <a:rPr lang="tr-TR" dirty="0" err="1"/>
              <a:t>Implementierung</a:t>
            </a:r>
            <a:r>
              <a:rPr lang="tr-TR" dirty="0"/>
              <a:t> </a:t>
            </a:r>
            <a:r>
              <a:rPr lang="tr-TR" dirty="0" err="1"/>
              <a:t>und</a:t>
            </a:r>
            <a:r>
              <a:rPr lang="tr-TR" dirty="0"/>
              <a:t> </a:t>
            </a:r>
            <a:r>
              <a:rPr lang="tr-TR" dirty="0" err="1"/>
              <a:t>Ausführung</a:t>
            </a:r>
            <a:r>
              <a:rPr lang="tr-TR" dirty="0"/>
              <a:t> </a:t>
            </a:r>
            <a:r>
              <a:rPr lang="tr-TR" dirty="0" err="1"/>
              <a:t>von</a:t>
            </a:r>
            <a:r>
              <a:rPr lang="tr-TR" dirty="0"/>
              <a:t> Test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durch</a:t>
            </a:r>
            <a:r>
              <a:rPr lang="tr-TR" dirty="0"/>
              <a:t> </a:t>
            </a:r>
            <a:r>
              <a:rPr lang="tr-TR" dirty="0" err="1"/>
              <a:t>JUnit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949D435-DC90-DC4D-E427-E10537B0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78" y="2024456"/>
            <a:ext cx="4955282" cy="323801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7B8591F-21E7-632B-6F92-782CD46B3680}"/>
              </a:ext>
            </a:extLst>
          </p:cNvPr>
          <p:cNvSpPr txBox="1"/>
          <p:nvPr/>
        </p:nvSpPr>
        <p:spPr>
          <a:xfrm>
            <a:off x="6460415" y="5359816"/>
            <a:ext cx="45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Die</a:t>
            </a:r>
            <a:r>
              <a:rPr lang="tr-TR" dirty="0"/>
              <a:t> </a:t>
            </a:r>
            <a:r>
              <a:rPr lang="tr-TR" dirty="0" err="1"/>
              <a:t>Implementierung</a:t>
            </a:r>
            <a:r>
              <a:rPr lang="tr-TR" dirty="0"/>
              <a:t> </a:t>
            </a:r>
            <a:r>
              <a:rPr lang="tr-TR" dirty="0" err="1"/>
              <a:t>von</a:t>
            </a:r>
            <a:r>
              <a:rPr lang="tr-TR" dirty="0"/>
              <a:t> Test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durch</a:t>
            </a:r>
            <a:r>
              <a:rPr lang="tr-TR" dirty="0"/>
              <a:t> </a:t>
            </a:r>
            <a:r>
              <a:rPr lang="tr-TR" dirty="0" err="1"/>
              <a:t>JUnit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718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C2C9-C057-ACD6-0C3D-363DD342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5" y="1028699"/>
            <a:ext cx="10684742" cy="43343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ea typeface="+mj-lt"/>
                <a:cs typeface="+mj-lt"/>
              </a:rPr>
              <a:t>RÜCKVERFOLGBARKEIT</a:t>
            </a:r>
            <a:endParaRPr lang="en-US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2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087BD6-D019-5A49-6EBF-8A847D95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382708"/>
            <a:ext cx="9692640" cy="590310"/>
          </a:xfrm>
        </p:spPr>
        <p:txBody>
          <a:bodyPr>
            <a:normAutofit fontScale="90000"/>
          </a:bodyPr>
          <a:lstStyle/>
          <a:p>
            <a:r>
              <a:rPr lang="tr-TR" dirty="0"/>
              <a:t>WS: RÜCKVERFOLGBARKEIT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74F4E-7F82-4A66-9575-D1550040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7" y="1526463"/>
            <a:ext cx="8907893" cy="49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E2212297-0623-C29B-1465-DD88D385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289402"/>
            <a:ext cx="9692640" cy="590310"/>
          </a:xfrm>
        </p:spPr>
        <p:txBody>
          <a:bodyPr>
            <a:normAutofit fontScale="90000"/>
          </a:bodyPr>
          <a:lstStyle/>
          <a:p>
            <a:r>
              <a:rPr lang="tr-TR" dirty="0"/>
              <a:t>WS: RÜCKVERFOLGBARKEIT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261C72B-434E-50A7-A505-16C0F670B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08" y="1798327"/>
            <a:ext cx="7875617" cy="42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67C3-C5C2-F4BE-35AE-65A18B3F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17" y="197809"/>
            <a:ext cx="4551099" cy="1325562"/>
          </a:xfrm>
        </p:spPr>
        <p:txBody>
          <a:bodyPr/>
          <a:lstStyle/>
          <a:p>
            <a:r>
              <a:rPr lang="en-US" dirty="0" err="1"/>
              <a:t>Systemüberblick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3156239-9796-09D2-B77E-B86A14780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70" y="2248678"/>
            <a:ext cx="6822168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ACAC-4FBC-4C03-EB69-3E481860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72" y="298580"/>
            <a:ext cx="4424365" cy="773988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Systemtestfälle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7CE8-F60B-3C7D-6920-9FFE044E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72" y="1202632"/>
            <a:ext cx="10508508" cy="51421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000" dirty="0"/>
          </a:p>
          <a:p>
            <a:r>
              <a:rPr lang="de-DE" sz="1600" b="0" i="0" u="none" strike="noStrike" dirty="0" err="1">
                <a:effectLst/>
                <a:latin typeface="Arial" panose="020B0604020202020204" pitchFamily="34" charset="0"/>
              </a:rPr>
              <a:t>JUnit</a:t>
            </a:r>
            <a:r>
              <a:rPr lang="de-DE" sz="1600" b="0" i="0" u="none" strike="noStrike" dirty="0">
                <a:effectLst/>
                <a:latin typeface="Arial" panose="020B0604020202020204" pitchFamily="34" charset="0"/>
              </a:rPr>
              <a:t> ist ein Testframework, das für die Java-Programmiersprache entwickelt wurde. Dieses Framework erleichtert die Erstellung und Ausführung automatisierter Tests, um die korrekte Funktionsweise einer Software zu überprüfen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.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tr-T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de-DE" sz="1600" b="0" i="0" u="none" strike="noStrike" dirty="0" err="1">
                <a:effectLst/>
                <a:latin typeface="Arial" panose="020B0604020202020204" pitchFamily="34" charset="0"/>
              </a:rPr>
              <a:t>JUnit</a:t>
            </a:r>
            <a:r>
              <a:rPr lang="de-DE" sz="1600" b="0" i="0" u="none" strike="noStrike" dirty="0">
                <a:effectLst/>
                <a:latin typeface="Arial" panose="020B0604020202020204" pitchFamily="34" charset="0"/>
              </a:rPr>
              <a:t> bietet </a:t>
            </a:r>
            <a:r>
              <a:rPr lang="de-DE" sz="1600" b="0" i="0" u="none" strike="noStrike" dirty="0" err="1">
                <a:effectLst/>
                <a:latin typeface="Arial" panose="020B0604020202020204" pitchFamily="34" charset="0"/>
              </a:rPr>
              <a:t>Dekoratoren</a:t>
            </a:r>
            <a:r>
              <a:rPr lang="de-DE" sz="1600" b="0" i="0" u="none" strike="noStrike" dirty="0">
                <a:effectLst/>
                <a:latin typeface="Arial" panose="020B0604020202020204" pitchFamily="34" charset="0"/>
              </a:rPr>
              <a:t> und Eigenschaften, um Testeinheiten zu erstellen und auszuführen. Entwickler können damit Tests erstellen und automatisch ausführen, um zu überprüfen, ob der von ihnen geschriebene Code die erwarteten Ergebnisse liefert. </a:t>
            </a:r>
            <a:endParaRPr lang="tr-TR" sz="16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tr-TR" sz="1600" dirty="0" err="1">
                <a:latin typeface="Arial" panose="020B0604020202020204" pitchFamily="34" charset="0"/>
              </a:rPr>
              <a:t>In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unserem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Programm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werden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wir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einige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Testeinheiten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durch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Junit</a:t>
            </a:r>
            <a:r>
              <a:rPr lang="tr-TR" sz="1600" dirty="0">
                <a:latin typeface="Arial" panose="020B0604020202020204" pitchFamily="34" charset="0"/>
              </a:rPr>
              <a:t> Framework </a:t>
            </a:r>
            <a:r>
              <a:rPr lang="tr-TR" sz="1600" dirty="0" err="1">
                <a:latin typeface="Arial" panose="020B0604020202020204" pitchFamily="34" charset="0"/>
              </a:rPr>
              <a:t>erstellen</a:t>
            </a:r>
            <a:r>
              <a:rPr lang="tr-TR" sz="1600" dirty="0">
                <a:latin typeface="Arial" panose="020B0604020202020204" pitchFamily="34" charset="0"/>
              </a:rPr>
              <a:t>, um </a:t>
            </a:r>
            <a:r>
              <a:rPr lang="tr-TR" sz="1600" dirty="0" err="1">
                <a:latin typeface="Arial" panose="020B0604020202020204" pitchFamily="34" charset="0"/>
              </a:rPr>
              <a:t>verschiedene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Klassen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bei</a:t>
            </a:r>
            <a:r>
              <a:rPr lang="tr-TR" sz="1600" dirty="0">
                <a:latin typeface="Arial" panose="020B0604020202020204" pitchFamily="34" charset="0"/>
              </a:rPr>
              <a:t> dem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Serverseitigen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Code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 (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Backend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und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Komponenten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bei</a:t>
            </a:r>
            <a:r>
              <a:rPr lang="tr-TR" sz="1600" b="0" i="0" u="none" strike="noStrike" dirty="0">
                <a:effectLst/>
                <a:latin typeface="Arial" panose="020B0604020202020204" pitchFamily="34" charset="0"/>
              </a:rPr>
              <a:t> der </a:t>
            </a:r>
            <a:r>
              <a:rPr lang="tr-TR" sz="1600" b="0" i="0" u="none" strike="noStrike" dirty="0" err="1">
                <a:effectLst/>
                <a:latin typeface="Arial" panose="020B0604020202020204" pitchFamily="34" charset="0"/>
              </a:rPr>
              <a:t>Benutzeroberfläche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Code</a:t>
            </a:r>
            <a:r>
              <a:rPr lang="tr-TR" sz="1600" dirty="0">
                <a:latin typeface="Arial" panose="020B0604020202020204" pitchFamily="34" charset="0"/>
              </a:rPr>
              <a:t> (</a:t>
            </a:r>
            <a:r>
              <a:rPr lang="tr-TR" sz="1600" dirty="0" err="1">
                <a:latin typeface="Arial" panose="020B0604020202020204" pitchFamily="34" charset="0"/>
              </a:rPr>
              <a:t>Frontend</a:t>
            </a:r>
            <a:r>
              <a:rPr lang="tr-TR" sz="1600" dirty="0">
                <a:latin typeface="Arial" panose="020B0604020202020204" pitchFamily="34" charset="0"/>
              </a:rPr>
              <a:t>) </a:t>
            </a:r>
            <a:r>
              <a:rPr lang="tr-TR" sz="1600" dirty="0" err="1">
                <a:latin typeface="Arial" panose="020B0604020202020204" pitchFamily="34" charset="0"/>
              </a:rPr>
              <a:t>zu</a:t>
            </a:r>
            <a:r>
              <a:rPr lang="tr-TR" sz="1600" dirty="0">
                <a:latin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</a:rPr>
              <a:t>testen</a:t>
            </a:r>
            <a:r>
              <a:rPr lang="tr-TR" sz="1600" dirty="0">
                <a:latin typeface="Arial" panose="020B0604020202020204" pitchFamily="34" charset="0"/>
              </a:rPr>
              <a:t>.</a:t>
            </a:r>
            <a:endParaRPr lang="en-US" sz="1600" dirty="0">
              <a:latin typeface="Century Schoolbook"/>
              <a:cs typeface="Arial"/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  <a:latin typeface="Century Schoolbook"/>
                <a:cs typeface="Arial"/>
              </a:rPr>
              <a:t>POSTMAN 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>
                <a:effectLst/>
                <a:latin typeface="Söhne"/>
              </a:rPr>
              <a:t>ist eine Test- und Dokumentationsplattform für API-Entwickler. Dieses Programm ermöglicht es, APIs zu testen, API-Anfragen zu erstellen und Antworten zu überprüfen, Debugging durchzuführen, API-Dokumentationen zu erstellen und zu teilen.</a:t>
            </a:r>
          </a:p>
          <a:p>
            <a:pPr algn="l"/>
            <a:r>
              <a:rPr lang="de-DE" b="0" i="0" dirty="0">
                <a:effectLst/>
                <a:latin typeface="Söhne"/>
              </a:rPr>
              <a:t>Postman verfügt über eine benutzerfreundliche Oberfläche und bietet einfachen Zugriff auf verschiedene API-Methoden (GET, POST, PUT, DELETE usw.) und Parameter. Sie können Eigenschaften wie Header, Body, Parameter und Authentifizierung anpassen, während Sie Ihre Anfrage konfigurieren.</a:t>
            </a:r>
            <a:endParaRPr lang="tr-TR" b="0" i="0" dirty="0">
              <a:effectLst/>
              <a:latin typeface="Söhne"/>
            </a:endParaRPr>
          </a:p>
          <a:p>
            <a:pPr algn="l"/>
            <a:r>
              <a:rPr lang="tr-TR" dirty="0" err="1">
                <a:latin typeface="Söhne"/>
              </a:rPr>
              <a:t>In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unserem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Programm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haben</a:t>
            </a:r>
            <a:r>
              <a:rPr lang="tr-TR" dirty="0">
                <a:latin typeface="Söhne"/>
              </a:rPr>
              <a:t>  </a:t>
            </a:r>
            <a:r>
              <a:rPr lang="tr-TR" dirty="0" err="1">
                <a:latin typeface="Söhne"/>
              </a:rPr>
              <a:t>wir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Postman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so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verwendet</a:t>
            </a:r>
            <a:r>
              <a:rPr lang="tr-TR" dirty="0">
                <a:latin typeface="Söhne"/>
              </a:rPr>
              <a:t>, </a:t>
            </a:r>
            <a:r>
              <a:rPr lang="tr-TR" dirty="0" err="1">
                <a:latin typeface="Söhne"/>
              </a:rPr>
              <a:t>dass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wir</a:t>
            </a:r>
            <a:r>
              <a:rPr lang="tr-TR" dirty="0">
                <a:latin typeface="Söhne"/>
              </a:rPr>
              <a:t> API-</a:t>
            </a:r>
            <a:r>
              <a:rPr lang="tr-TR" dirty="0" err="1">
                <a:latin typeface="Söhne"/>
              </a:rPr>
              <a:t>Anfragen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wie</a:t>
            </a:r>
            <a:r>
              <a:rPr lang="tr-TR" dirty="0">
                <a:latin typeface="Söhne"/>
              </a:rPr>
              <a:t> GET-</a:t>
            </a:r>
            <a:r>
              <a:rPr lang="tr-TR" dirty="0" err="1">
                <a:latin typeface="Söhne"/>
              </a:rPr>
              <a:t>retrieveLastCheckedProduct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testen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und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Antworten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überprüfen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zu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können</a:t>
            </a:r>
            <a:r>
              <a:rPr lang="tr-TR" dirty="0">
                <a:latin typeface="Söhne"/>
              </a:rPr>
              <a:t>. </a:t>
            </a:r>
            <a:r>
              <a:rPr lang="tr-TR" dirty="0" err="1">
                <a:latin typeface="Söhne"/>
              </a:rPr>
              <a:t>Meistens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wurden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die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Antworten</a:t>
            </a:r>
            <a:r>
              <a:rPr lang="tr-TR" dirty="0">
                <a:latin typeface="Söhne"/>
              </a:rPr>
              <a:t> im JSON Format </a:t>
            </a:r>
            <a:r>
              <a:rPr lang="tr-TR" dirty="0" err="1">
                <a:latin typeface="Söhne"/>
              </a:rPr>
              <a:t>gegeben</a:t>
            </a:r>
            <a:r>
              <a:rPr lang="tr-TR" dirty="0">
                <a:latin typeface="Söhne"/>
              </a:rPr>
              <a:t>, </a:t>
            </a:r>
            <a:r>
              <a:rPr lang="tr-TR" dirty="0" err="1">
                <a:latin typeface="Söhne"/>
              </a:rPr>
              <a:t>weil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wir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auf</a:t>
            </a:r>
            <a:r>
              <a:rPr lang="tr-TR" dirty="0">
                <a:latin typeface="Söhne"/>
              </a:rPr>
              <a:t> der </a:t>
            </a:r>
            <a:r>
              <a:rPr lang="tr-TR" dirty="0" err="1">
                <a:latin typeface="Söhne"/>
              </a:rPr>
              <a:t>Benutzeroberflächte</a:t>
            </a:r>
            <a:r>
              <a:rPr lang="tr-TR" dirty="0">
                <a:latin typeface="Söhne"/>
              </a:rPr>
              <a:t> React.js Framework </a:t>
            </a:r>
            <a:r>
              <a:rPr lang="tr-TR" dirty="0" err="1">
                <a:latin typeface="Söhne"/>
              </a:rPr>
              <a:t>verwendet</a:t>
            </a:r>
            <a:r>
              <a:rPr lang="tr-TR" dirty="0">
                <a:latin typeface="Söhne"/>
              </a:rPr>
              <a:t> </a:t>
            </a:r>
            <a:r>
              <a:rPr lang="tr-TR" dirty="0" err="1">
                <a:latin typeface="Söhne"/>
              </a:rPr>
              <a:t>haben</a:t>
            </a:r>
            <a:r>
              <a:rPr lang="tr-TR" dirty="0">
                <a:latin typeface="Söhne"/>
              </a:rPr>
              <a:t>. </a:t>
            </a:r>
            <a:endParaRPr lang="de-DE" b="0" i="0" dirty="0">
              <a:effectLst/>
              <a:latin typeface="Söhne"/>
            </a:endParaRP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829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F81-611C-0F5F-5923-644CA79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37" y="77607"/>
            <a:ext cx="9692640" cy="572736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 SYSTEMTESTFÄLLE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65C063-F27B-1FE8-704F-E83B7AC1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09789"/>
              </p:ext>
            </p:extLst>
          </p:nvPr>
        </p:nvGraphicFramePr>
        <p:xfrm>
          <a:off x="268479" y="731517"/>
          <a:ext cx="10568034" cy="601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839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7356195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62366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chemeClr val="bg1"/>
                          </a:solidFill>
                        </a:rPr>
                        <a:t>System Test Case 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S_TC_LGP_1 </a:t>
                      </a:r>
                      <a:r>
                        <a:rPr lang="tr-TR" dirty="0" err="1"/>
                        <a:t>sorgt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das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letzte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gesuchte</a:t>
                      </a:r>
                      <a:r>
                        <a:rPr lang="tr-TR" dirty="0"/>
                        <a:t> Product </a:t>
                      </a:r>
                      <a:r>
                        <a:rPr lang="tr-TR" dirty="0" err="1"/>
                        <a:t>durch</a:t>
                      </a:r>
                      <a:r>
                        <a:rPr lang="tr-TR" dirty="0"/>
                        <a:t> GET-</a:t>
                      </a:r>
                      <a:r>
                        <a:rPr lang="tr-T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retrieveLastCheckedProduct</a:t>
                      </a:r>
                      <a:r>
                        <a:rPr lang="tr-T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3274766">
                <a:tc>
                  <a:txBody>
                    <a:bodyPr/>
                    <a:lstStyle/>
                    <a:p>
                      <a:r>
                        <a:rPr lang="en-US" b="1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 erfolgreiches Einloggen ins System mit richtigem Passwort und Username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Die Überprüfung eines Produkts des Verbrauchers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/>
                        <a:t>LGP </a:t>
                      </a:r>
                      <a:r>
                        <a:rPr lang="tr-TR" sz="1400" dirty="0" err="1"/>
                        <a:t>WebService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gegeben</a:t>
                      </a:r>
                      <a:r>
                        <a:rPr lang="tr-TR" sz="1400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tr-TR" sz="1400" dirty="0" err="1"/>
                        <a:t>Request</a:t>
                      </a:r>
                      <a:r>
                        <a:rPr lang="tr-TR" sz="1400" dirty="0"/>
                        <a:t>: </a:t>
                      </a:r>
                      <a:r>
                        <a:rPr lang="tr-T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 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retrieveLastCheckedProduct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(@PathVariable String username)</a:t>
                      </a:r>
                      <a:r>
                        <a:rPr lang="tr-T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tr-TR" sz="1400" dirty="0" err="1"/>
                        <a:t>Response</a:t>
                      </a:r>
                      <a:r>
                        <a:rPr lang="tr-TR" sz="1400" dirty="0"/>
                        <a:t>: </a:t>
                      </a:r>
                      <a:r>
                        <a:rPr lang="tr-TR" sz="1400" dirty="0" err="1"/>
                        <a:t>Last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gesuchte</a:t>
                      </a:r>
                      <a:r>
                        <a:rPr lang="tr-TR" sz="1400" dirty="0"/>
                        <a:t> Product mit </a:t>
                      </a:r>
                      <a:r>
                        <a:rPr lang="tr-TR" sz="1400" dirty="0" err="1"/>
                        <a:t>seinen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Attributen</a:t>
                      </a:r>
                      <a:endParaRPr lang="tr-TR" sz="1400" dirty="0"/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400" dirty="0"/>
                        <a:t> Data ‘</a:t>
                      </a:r>
                      <a:r>
                        <a:rPr lang="tr-TR" sz="1400" b="1" i="0" u="none" dirty="0"/>
                        <a:t>’</a:t>
                      </a:r>
                      <a:r>
                        <a:rPr lang="tr-TR" sz="1400" b="1" i="0" u="none" dirty="0" err="1"/>
                        <a:t>Letztes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gesuchtes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Produkt</a:t>
                      </a:r>
                      <a:r>
                        <a:rPr lang="tr-TR" sz="1400" dirty="0"/>
                        <a:t>’’</a:t>
                      </a:r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productID</a:t>
                      </a:r>
                      <a:r>
                        <a:rPr lang="tr-TR" sz="1400" dirty="0"/>
                        <a:t> / </a:t>
                      </a:r>
                      <a:r>
                        <a:rPr lang="tr-TR" sz="1400" dirty="0" err="1"/>
                        <a:t>unique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productName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double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price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stock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cartAmount</a:t>
                      </a:r>
                      <a:r>
                        <a:rPr lang="tr-TR" sz="1400" dirty="0"/>
                        <a:t>                                    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App</a:t>
                      </a:r>
                      <a:r>
                        <a:rPr lang="tr-TR" sz="1400" dirty="0"/>
                        <a:t> Port </a:t>
                      </a:r>
                      <a:r>
                        <a:rPr lang="tr-TR" sz="1400" dirty="0" err="1"/>
                        <a:t>Nummer</a:t>
                      </a:r>
                      <a:r>
                        <a:rPr lang="tr-TR" sz="1400" dirty="0"/>
                        <a:t> = (</a:t>
                      </a:r>
                      <a:r>
                        <a:rPr lang="tr-TR" sz="1400" dirty="0" err="1"/>
                        <a:t>default</a:t>
                      </a:r>
                      <a:r>
                        <a:rPr lang="tr-TR" sz="1400" dirty="0"/>
                        <a:t>) 8080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System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betriebsbereit</a:t>
                      </a:r>
                      <a:r>
                        <a:rPr lang="tr-TR" sz="1400" dirty="0"/>
                        <a:t>                                                                                            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2078764">
                <a:tc>
                  <a:txBody>
                    <a:bodyPr/>
                    <a:lstStyle/>
                    <a:p>
                      <a:r>
                        <a:rPr lang="en-US" b="1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retrieveLastCheckedProduct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(@PathVariable String username)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aufgerufen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angegebener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gefunden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CustomerRepository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letzten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gesuchten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CustomerRepository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liefert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letzten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gesuchten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Produkts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findet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mit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seinen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zurück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8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F81-611C-0F5F-5923-644CA79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6" y="270587"/>
            <a:ext cx="9692640" cy="540408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 SYSTEMTESTFÄLLE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65C063-F27B-1FE8-704F-E83B7AC1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95860"/>
              </p:ext>
            </p:extLst>
          </p:nvPr>
        </p:nvGraphicFramePr>
        <p:xfrm>
          <a:off x="280050" y="955048"/>
          <a:ext cx="9327152" cy="540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409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6596743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34600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tr-TR" sz="1800" b="0" i="0" u="none" strike="noStrike" baseline="0" noProof="0" dirty="0"/>
                        <a:t>Test </a:t>
                      </a:r>
                      <a:r>
                        <a:rPr lang="tr-TR" sz="1800" b="0" i="0" u="none" strike="noStrike" baseline="0" noProof="0" dirty="0" err="1"/>
                        <a:t>Steps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418662">
                <a:tc>
                  <a:txBody>
                    <a:bodyPr/>
                    <a:lstStyle/>
                    <a:p>
                      <a:r>
                        <a:rPr lang="tr-TR" dirty="0"/>
                        <a:t>Post </a:t>
                      </a:r>
                      <a:r>
                        <a:rPr lang="tr-TR" dirty="0" err="1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none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tr-TR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letztes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gesuchtes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Produkt</a:t>
                      </a:r>
                      <a:endParaRPr lang="tr-TR" sz="1600" dirty="0"/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"id": 11,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"Adidas Forum Low ",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"price": 2199.99,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"stock": 3,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cartAmount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79860"/>
                  </a:ext>
                </a:extLst>
              </a:tr>
              <a:tr h="414442">
                <a:tc>
                  <a:txBody>
                    <a:bodyPr/>
                    <a:lstStyle/>
                    <a:p>
                      <a:r>
                        <a:rPr lang="en-US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"id": 11,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"Adidas Forum Low ",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"price": 2199.99,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"stock": 3,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cartAmount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5353"/>
                  </a:ext>
                </a:extLst>
              </a:tr>
              <a:tr h="414442">
                <a:tc>
                  <a:txBody>
                    <a:bodyPr/>
                    <a:lstStyle/>
                    <a:p>
                      <a:r>
                        <a:rPr lang="en-US" dirty="0"/>
                        <a:t>Verdict(Pass/Fail)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7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F18BC-2542-47FA-8D1D-826EB89C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87" y="294066"/>
            <a:ext cx="9692640" cy="928243"/>
          </a:xfrm>
        </p:spPr>
        <p:txBody>
          <a:bodyPr>
            <a:normAutofit/>
          </a:bodyPr>
          <a:lstStyle/>
          <a:p>
            <a:r>
              <a:rPr lang="tr-TR" sz="2800" dirty="0"/>
              <a:t>Der </a:t>
            </a:r>
            <a:r>
              <a:rPr lang="tr-TR" sz="2800" dirty="0" err="1"/>
              <a:t>Testfall</a:t>
            </a:r>
            <a:r>
              <a:rPr lang="tr-TR" sz="2800" dirty="0"/>
              <a:t> </a:t>
            </a:r>
            <a:r>
              <a:rPr lang="tr-TR" sz="2800" dirty="0" err="1"/>
              <a:t>für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Case GET-LGP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Ausgaben</a:t>
            </a:r>
            <a:r>
              <a:rPr lang="tr-TR" sz="2800" dirty="0"/>
              <a:t> in Browser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Postman</a:t>
            </a:r>
            <a:endParaRPr lang="tr-TR" sz="2800" dirty="0"/>
          </a:p>
        </p:txBody>
      </p:sp>
      <p:pic>
        <p:nvPicPr>
          <p:cNvPr id="5" name="Resim 4" descr="erwartete Ausgabe in der Benutzeroberfläche&#10;">
            <a:extLst>
              <a:ext uri="{FF2B5EF4-FFF2-40B4-BE49-F238E27FC236}">
                <a16:creationId xmlns:a16="http://schemas.microsoft.com/office/drawing/2014/main" id="{C92AAE68-8EDB-4349-8B79-03CAEDF8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159"/>
            <a:ext cx="5709362" cy="33776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4B08687-E1F9-48AE-AD8E-97B02B1CAF31}"/>
              </a:ext>
            </a:extLst>
          </p:cNvPr>
          <p:cNvSpPr txBox="1"/>
          <p:nvPr/>
        </p:nvSpPr>
        <p:spPr>
          <a:xfrm>
            <a:off x="339984" y="4963952"/>
            <a:ext cx="4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Ausgabe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Use</a:t>
            </a:r>
            <a:r>
              <a:rPr lang="tr-TR" sz="1400" dirty="0"/>
              <a:t> Case LGP in der </a:t>
            </a:r>
            <a:r>
              <a:rPr lang="tr-TR" sz="1400" dirty="0" err="1"/>
              <a:t>Benutzeroberfläche</a:t>
            </a:r>
            <a:endParaRPr lang="tr-TR" sz="1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D08AAF8-B5A8-4FDF-98CE-C19391CB3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17" y="1740159"/>
            <a:ext cx="5398110" cy="31483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F0BA366-B7B6-487E-9651-172E7B3C0BA3}"/>
              </a:ext>
            </a:extLst>
          </p:cNvPr>
          <p:cNvSpPr txBox="1"/>
          <p:nvPr/>
        </p:nvSpPr>
        <p:spPr>
          <a:xfrm>
            <a:off x="6049346" y="4963952"/>
            <a:ext cx="4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Ausgabe</a:t>
            </a:r>
            <a:r>
              <a:rPr lang="tr-TR" sz="1400" dirty="0"/>
              <a:t> </a:t>
            </a:r>
            <a:r>
              <a:rPr lang="tr-TR" sz="1400" dirty="0" err="1"/>
              <a:t>von</a:t>
            </a:r>
            <a:r>
              <a:rPr lang="tr-TR" sz="1400" dirty="0"/>
              <a:t> </a:t>
            </a:r>
            <a:r>
              <a:rPr lang="tr-TR" sz="1400" dirty="0" err="1"/>
              <a:t>Use</a:t>
            </a:r>
            <a:r>
              <a:rPr lang="tr-TR" sz="1400" dirty="0"/>
              <a:t> Case LGP in </a:t>
            </a:r>
            <a:r>
              <a:rPr lang="tr-TR" sz="1400" dirty="0" err="1"/>
              <a:t>Postman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079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F81-611C-0F5F-5923-644CA79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22" y="95670"/>
            <a:ext cx="9692640" cy="635847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 SYSTEMTESTFÄLLE</a:t>
            </a:r>
            <a:endParaRPr lang="en-US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6869136-2BEB-4FC7-B8A1-24523A65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07597"/>
              </p:ext>
            </p:extLst>
          </p:nvPr>
        </p:nvGraphicFramePr>
        <p:xfrm>
          <a:off x="413622" y="751646"/>
          <a:ext cx="10568034" cy="601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839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7356195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62366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chemeClr val="bg1"/>
                          </a:solidFill>
                        </a:rPr>
                        <a:t>System Test Case 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S_TC_LGP_2 </a:t>
                      </a:r>
                      <a:r>
                        <a:rPr lang="tr-TR" dirty="0" err="1"/>
                        <a:t>aktualisiert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das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letzte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gesuchte</a:t>
                      </a:r>
                      <a:r>
                        <a:rPr lang="tr-TR" dirty="0"/>
                        <a:t> Product </a:t>
                      </a:r>
                      <a:r>
                        <a:rPr lang="tr-TR" dirty="0" err="1"/>
                        <a:t>durch</a:t>
                      </a:r>
                      <a:r>
                        <a:rPr lang="tr-TR" dirty="0"/>
                        <a:t> PUT-</a:t>
                      </a:r>
                      <a:r>
                        <a:rPr lang="tr-T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retrieveLastCheckedProduct</a:t>
                      </a:r>
                      <a:r>
                        <a:rPr lang="tr-T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3274766">
                <a:tc>
                  <a:txBody>
                    <a:bodyPr/>
                    <a:lstStyle/>
                    <a:p>
                      <a:r>
                        <a:rPr lang="en-US" b="1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 erfolgreiches Einloggen ins System mit richtigem Passwort und Username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Die Überprüfung eines Produkts des Verbrauchers</a:t>
                      </a:r>
                      <a:endParaRPr lang="tr-T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/>
                        <a:t>LGP </a:t>
                      </a:r>
                      <a:r>
                        <a:rPr lang="tr-TR" sz="1400" dirty="0" err="1"/>
                        <a:t>WebService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gegeben</a:t>
                      </a:r>
                      <a:r>
                        <a:rPr lang="tr-TR" sz="1400" dirty="0"/>
                        <a:t>:</a:t>
                      </a:r>
                    </a:p>
                    <a:p>
                      <a:r>
                        <a:rPr lang="tr-TR" sz="1400" dirty="0" err="1"/>
                        <a:t>Request</a:t>
                      </a:r>
                      <a:r>
                        <a:rPr lang="tr-TR" sz="1400" dirty="0"/>
                        <a:t>: </a:t>
                      </a:r>
                      <a:r>
                        <a:rPr lang="tr-TR" sz="1400" b="1" dirty="0"/>
                        <a:t>PUT</a:t>
                      </a:r>
                      <a:r>
                        <a:rPr lang="tr-TR" sz="1400" dirty="0"/>
                        <a:t>-</a:t>
                      </a:r>
                      <a:r>
                        <a:rPr lang="tr-T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changeLastCheckedProduct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tr-TR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tr-T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tr-TR" sz="1400" dirty="0" err="1"/>
                        <a:t>Response</a:t>
                      </a:r>
                      <a:r>
                        <a:rPr lang="tr-TR" sz="1400" dirty="0"/>
                        <a:t>: </a:t>
                      </a:r>
                      <a:r>
                        <a:rPr lang="tr-TR" sz="1400" dirty="0" err="1"/>
                        <a:t>Ändern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letzt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angezeigtes</a:t>
                      </a:r>
                      <a:r>
                        <a:rPr lang="tr-TR" sz="1400" dirty="0"/>
                        <a:t> Product mit </a:t>
                      </a:r>
                      <a:r>
                        <a:rPr lang="tr-TR" sz="1400" dirty="0" err="1"/>
                        <a:t>seinen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Attributen</a:t>
                      </a:r>
                      <a:endParaRPr lang="tr-TR" sz="1400" dirty="0"/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sz="1400" dirty="0"/>
                        <a:t> Data ‘</a:t>
                      </a:r>
                      <a:r>
                        <a:rPr lang="tr-TR" sz="1400" b="1" i="0" u="none" dirty="0"/>
                        <a:t>’</a:t>
                      </a:r>
                      <a:r>
                        <a:rPr lang="tr-TR" sz="1400" b="1" i="0" u="none" dirty="0" err="1"/>
                        <a:t>Letztes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gesuchtes</a:t>
                      </a:r>
                      <a:r>
                        <a:rPr lang="tr-TR" sz="1400" b="1" i="0" u="none" dirty="0"/>
                        <a:t> </a:t>
                      </a:r>
                      <a:r>
                        <a:rPr lang="tr-TR" sz="1400" b="1" i="0" u="none" dirty="0" err="1"/>
                        <a:t>Produkt</a:t>
                      </a:r>
                      <a:r>
                        <a:rPr lang="tr-TR" sz="1400" dirty="0"/>
                        <a:t>’’</a:t>
                      </a:r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productID</a:t>
                      </a:r>
                      <a:r>
                        <a:rPr lang="tr-TR" sz="1400" dirty="0"/>
                        <a:t> / </a:t>
                      </a:r>
                      <a:r>
                        <a:rPr lang="tr-TR" sz="1400" dirty="0" err="1"/>
                        <a:t>unique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String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productName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double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price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stock</a:t>
                      </a:r>
                      <a:endParaRPr lang="tr-TR" sz="1400" dirty="0"/>
                    </a:p>
                    <a:p>
                      <a:pPr marL="1657350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int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cartAmount</a:t>
                      </a:r>
                      <a:r>
                        <a:rPr lang="tr-TR" sz="1400" dirty="0"/>
                        <a:t>                                    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App</a:t>
                      </a:r>
                      <a:r>
                        <a:rPr lang="tr-TR" sz="1400" dirty="0"/>
                        <a:t> Port </a:t>
                      </a:r>
                      <a:r>
                        <a:rPr lang="tr-TR" sz="1400" dirty="0" err="1"/>
                        <a:t>Nummer</a:t>
                      </a:r>
                      <a:r>
                        <a:rPr lang="tr-TR" sz="1400" dirty="0"/>
                        <a:t> = (</a:t>
                      </a:r>
                      <a:r>
                        <a:rPr lang="tr-TR" sz="1400" dirty="0" err="1"/>
                        <a:t>default</a:t>
                      </a:r>
                      <a:r>
                        <a:rPr lang="tr-TR" sz="1400" dirty="0"/>
                        <a:t>) 8080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sz="1400" dirty="0" err="1"/>
                        <a:t>System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ist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betriebsbereit</a:t>
                      </a:r>
                      <a:r>
                        <a:rPr lang="tr-TR" sz="1400" dirty="0"/>
                        <a:t>                                                                                            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2078764">
                <a:tc>
                  <a:txBody>
                    <a:bodyPr/>
                    <a:lstStyle/>
                    <a:p>
                      <a:r>
                        <a:rPr lang="en-US" b="1" dirty="0"/>
                        <a:t>Test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PUT-</a:t>
                      </a:r>
                      <a:r>
                        <a:rPr lang="tr-T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changeLastCheckedProduct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(@PathVariable String 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@PathVariable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aufgerufen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angegebener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gefunden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ProductRepository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ID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letzt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angezeigten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 Name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zurück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liefert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CustomerService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letzt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angezeigtes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Produkts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CustomerRepository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ändert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letzt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gesuchtes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der 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F81-611C-0F5F-5923-644CA79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6" y="270587"/>
            <a:ext cx="9692640" cy="540408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KURZE BESCHREIBUNG DER SYSTEMTESTFÄLLE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65C063-F27B-1FE8-704F-E83B7AC1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75749"/>
              </p:ext>
            </p:extLst>
          </p:nvPr>
        </p:nvGraphicFramePr>
        <p:xfrm>
          <a:off x="569299" y="810995"/>
          <a:ext cx="9327152" cy="60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409">
                  <a:extLst>
                    <a:ext uri="{9D8B030D-6E8A-4147-A177-3AD203B41FA5}">
                      <a16:colId xmlns:a16="http://schemas.microsoft.com/office/drawing/2014/main" val="1171160267"/>
                    </a:ext>
                  </a:extLst>
                </a:gridCol>
                <a:gridCol w="6596743">
                  <a:extLst>
                    <a:ext uri="{9D8B030D-6E8A-4147-A177-3AD203B41FA5}">
                      <a16:colId xmlns:a16="http://schemas.microsoft.com/office/drawing/2014/main" val="1153435773"/>
                    </a:ext>
                  </a:extLst>
                </a:gridCol>
              </a:tblGrid>
              <a:tr h="34600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tr-TR" sz="1800" b="0" i="0" u="none" strike="noStrike" baseline="0" noProof="0" dirty="0"/>
                        <a:t>Test </a:t>
                      </a:r>
                      <a:r>
                        <a:rPr lang="tr-TR" sz="1800" b="0" i="0" u="none" strike="noStrike" baseline="0" noProof="0" dirty="0" err="1"/>
                        <a:t>Steps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6457"/>
                  </a:ext>
                </a:extLst>
              </a:tr>
              <a:tr h="418662">
                <a:tc>
                  <a:txBody>
                    <a:bodyPr/>
                    <a:lstStyle/>
                    <a:p>
                      <a:r>
                        <a:rPr lang="tr-TR" dirty="0"/>
                        <a:t>Post </a:t>
                      </a:r>
                      <a:r>
                        <a:rPr lang="tr-TR" dirty="0" err="1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none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74583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tr-TR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PUT- localhost:8080/anlcmlysr/last-checked/2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GET-localhost:8080/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anlcmlysr</a:t>
                      </a:r>
                      <a:r>
                        <a:rPr lang="tr-T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r-T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last-checked-product</a:t>
                      </a: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tr-T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600" dirty="0" err="1"/>
                        <a:t>letztes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gesuchtes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Produkt</a:t>
                      </a:r>
                      <a:endParaRPr lang="tr-TR" sz="1600" dirty="0"/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"id": 2,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Macbook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 2022 (M1)",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"price": 1999.0,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"stock": 10,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cartAmount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3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79860"/>
                  </a:ext>
                </a:extLst>
              </a:tr>
              <a:tr h="414442">
                <a:tc>
                  <a:txBody>
                    <a:bodyPr/>
                    <a:lstStyle/>
                    <a:p>
                      <a:r>
                        <a:rPr lang="en-US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"id": 2,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Macbook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 2022 (M1)",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"price": 1999.0,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"stock": 10,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cartAmount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3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5353"/>
                  </a:ext>
                </a:extLst>
              </a:tr>
              <a:tr h="414442">
                <a:tc>
                  <a:txBody>
                    <a:bodyPr/>
                    <a:lstStyle/>
                    <a:p>
                      <a:r>
                        <a:rPr lang="en-US" dirty="0"/>
                        <a:t>Verdict(Pass/Fail)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7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0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3407BAE-BD25-4B92-B57D-31E2B959F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" y="1832208"/>
            <a:ext cx="5205383" cy="3377682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C4213FF0-876E-4CE2-85F6-FC133A2C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4" y="332630"/>
            <a:ext cx="10730204" cy="835544"/>
          </a:xfrm>
        </p:spPr>
        <p:txBody>
          <a:bodyPr>
            <a:normAutofit/>
          </a:bodyPr>
          <a:lstStyle/>
          <a:p>
            <a:r>
              <a:rPr lang="tr-TR" sz="2800" dirty="0"/>
              <a:t>Der </a:t>
            </a:r>
            <a:r>
              <a:rPr lang="tr-TR" sz="2800" dirty="0" err="1"/>
              <a:t>Testfall</a:t>
            </a:r>
            <a:r>
              <a:rPr lang="tr-TR" sz="2800" dirty="0"/>
              <a:t> </a:t>
            </a:r>
            <a:r>
              <a:rPr lang="tr-TR" sz="2800" dirty="0" err="1"/>
              <a:t>für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Case PUT-LGP </a:t>
            </a:r>
            <a:r>
              <a:rPr lang="tr-TR" sz="2800" dirty="0" err="1"/>
              <a:t>und</a:t>
            </a:r>
            <a:r>
              <a:rPr lang="tr-TR" sz="2800" dirty="0"/>
              <a:t> </a:t>
            </a:r>
            <a:r>
              <a:rPr lang="tr-TR" sz="2800" dirty="0" err="1"/>
              <a:t>Ausgaben</a:t>
            </a:r>
            <a:r>
              <a:rPr lang="tr-TR" sz="2800" dirty="0"/>
              <a:t> in </a:t>
            </a:r>
            <a:r>
              <a:rPr lang="tr-TR" sz="2800" dirty="0" err="1"/>
              <a:t>Postman</a:t>
            </a:r>
            <a:endParaRPr lang="tr-TR" sz="2800"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25DFE4EB-C8C8-4400-9DF9-668950BD1E55}"/>
              </a:ext>
            </a:extLst>
          </p:cNvPr>
          <p:cNvSpPr/>
          <p:nvPr/>
        </p:nvSpPr>
        <p:spPr>
          <a:xfrm>
            <a:off x="5398662" y="3429000"/>
            <a:ext cx="719359" cy="378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E0A2A69-06BE-4AAE-BABB-67044912A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49" y="1857908"/>
            <a:ext cx="5022807" cy="35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05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1207</Words>
  <Application>Microsoft Office PowerPoint</Application>
  <PresentationFormat>Geniş ekran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Century Schoolbook</vt:lpstr>
      <vt:lpstr>Courier New</vt:lpstr>
      <vt:lpstr>Söhne</vt:lpstr>
      <vt:lpstr>Wingdings</vt:lpstr>
      <vt:lpstr>Wingdings 2</vt:lpstr>
      <vt:lpstr>View</vt:lpstr>
      <vt:lpstr>SYSTEMTESTS</vt:lpstr>
      <vt:lpstr>Systemüberblick</vt:lpstr>
      <vt:lpstr>Systemtestfälle</vt:lpstr>
      <vt:lpstr>KURZE BESCHREIBUNG DER SYSTEMTESTFÄLLE</vt:lpstr>
      <vt:lpstr>KURZE BESCHREIBUNG DER SYSTEMTESTFÄLLE</vt:lpstr>
      <vt:lpstr>Der Testfall für Use Case GET-LGP und Ausgaben in Browser und Postman</vt:lpstr>
      <vt:lpstr>KURZE BESCHREIBUNG DER SYSTEMTESTFÄLLE</vt:lpstr>
      <vt:lpstr>KURZE BESCHREIBUNG DER SYSTEMTESTFÄLLE</vt:lpstr>
      <vt:lpstr>Der Testfall für Use Case PUT-LGP und Ausgaben in Postman</vt:lpstr>
      <vt:lpstr>Der Testfall für Use Case PUT-LGP und Ausgaben in Browser</vt:lpstr>
      <vt:lpstr>KURZE BESCHREIBUNG DER SYSTEMTESTFÄLLE</vt:lpstr>
      <vt:lpstr>Der Testfall für Use Case PUT-SB und Ausgaben in Browser</vt:lpstr>
      <vt:lpstr>Der Testfall für Use Case PUT-SB und Ausgaben in Postman</vt:lpstr>
      <vt:lpstr>KURZE BESCHREIBUNG DER INTEGRATIONSTESTFÄLLE</vt:lpstr>
      <vt:lpstr>Integrationstestfall von der Datenbank mit Hilfe JUnit </vt:lpstr>
      <vt:lpstr>RÜCKVERFOLGBARKEIT</vt:lpstr>
      <vt:lpstr>WS: RÜCKVERFOLGBARKEIT</vt:lpstr>
      <vt:lpstr>WS: RÜCKVERFOLGBARKEIT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Anıl Cemal Yaşar</cp:lastModifiedBy>
  <cp:revision>299</cp:revision>
  <dcterms:created xsi:type="dcterms:W3CDTF">2023-05-30T15:45:29Z</dcterms:created>
  <dcterms:modified xsi:type="dcterms:W3CDTF">2023-06-02T15:09:20Z</dcterms:modified>
</cp:coreProperties>
</file>