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360df8810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360df881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360df8810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360df881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360df881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360df881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360df8810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360df8810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360df8810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360df8810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360df8810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360df8810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360df8810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360df8810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360df881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360df881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Gruppo10-SE/Group-10-project" TargetMode="External"/><Relationship Id="rId4" Type="http://schemas.openxmlformats.org/officeDocument/2006/relationships/hyperlink" Target="https://trello.com/b/4gq6Eqwt" TargetMode="External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hyperlink" Target="https://docs.google.com/spreadsheets/d/1V8d20wRORYuuZifhsUVtpQ3nQnVEFqc_/edit?usp=sharing&amp;ouid=105906550325077918519&amp;rtpof=true&amp;sd=tru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docs.google.com/spreadsheets/d/12krRRRNjJYQXMlF2eBaODZ7A1F3lLOVwd-x0dO8Rhf0/edit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s://docs.google.com/spreadsheets/d/1qaVTU36y7yai_wf0sISjl-s2rJkTsvr2/edit?usp=sharing&amp;ouid=105906550325077918519&amp;rtpof=true&amp;sd=true" TargetMode="External"/><Relationship Id="rId5" Type="http://schemas.openxmlformats.org/officeDocument/2006/relationships/hyperlink" Target="https://docs.google.com/spreadsheets/d/1R0aRh7jX2gwqnFDShd_a9AxcuThCBbW4t842ML2gFKA/edit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1970200" y="111000"/>
            <a:ext cx="87279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400"/>
              <a:t>Progetto Software Engineering </a:t>
            </a:r>
            <a:r>
              <a:rPr lang="it" sz="3400"/>
              <a:t> </a:t>
            </a:r>
            <a:endParaRPr sz="3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094150" y="3996150"/>
            <a:ext cx="29718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Montserrat"/>
                <a:ea typeface="Montserrat"/>
                <a:cs typeface="Montserrat"/>
                <a:sym typeface="Montserrat"/>
              </a:rPr>
              <a:t>Gruppo 10: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Montserrat"/>
                <a:ea typeface="Montserrat"/>
                <a:cs typeface="Montserrat"/>
                <a:sym typeface="Montserrat"/>
              </a:rPr>
              <a:t>La Corte Stefano  0622701629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Montserrat"/>
                <a:ea typeface="Montserrat"/>
                <a:cs typeface="Montserrat"/>
                <a:sym typeface="Montserrat"/>
              </a:rPr>
              <a:t>Mazzone Federica -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Montserrat"/>
                <a:ea typeface="Montserrat"/>
                <a:cs typeface="Montserrat"/>
                <a:sym typeface="Montserrat"/>
              </a:rPr>
              <a:t>Ricciardelli Gerardo 0622701678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Montserrat"/>
                <a:ea typeface="Montserrat"/>
                <a:cs typeface="Montserrat"/>
                <a:sym typeface="Montserrat"/>
              </a:rPr>
              <a:t>Romano Giacomo 0622701740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2428175" y="832500"/>
            <a:ext cx="689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Progettazione ed implementazione di una calcolatrice scientifica  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975" y="1472413"/>
            <a:ext cx="3928025" cy="2299316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7000" fadeDir="5400012" kx="0" rotWithShape="0" algn="bl" stA="19000" stPos="0" sy="-100000" ky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0"/>
            <a:ext cx="70389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560"/>
              <a:t>TOOL SETUP </a:t>
            </a:r>
            <a:endParaRPr sz="2560"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508200"/>
            <a:ext cx="7652400" cy="46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GitHub Repo: </a:t>
            </a:r>
            <a:r>
              <a:rPr lang="it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https://github.com/Gruppo10-SE/Group-10-project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Trello Board: </a:t>
            </a:r>
            <a:r>
              <a:rPr lang="it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https://trello.com/b/4gq6Eqwt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 txBox="1"/>
          <p:nvPr/>
        </p:nvSpPr>
        <p:spPr>
          <a:xfrm>
            <a:off x="6964800" y="1879050"/>
            <a:ext cx="2179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All’interno della board sono state inserite schede relative alle user stories definite nonché il piano di lavoro per la prima sprint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5" name="Google Shape;145;p14"/>
          <p:cNvPicPr preferRelativeResize="0"/>
          <p:nvPr/>
        </p:nvPicPr>
        <p:blipFill rotWithShape="1">
          <a:blip r:embed="rId5">
            <a:alphaModFix/>
          </a:blip>
          <a:srcRect b="2959" l="2928" r="23870" t="0"/>
          <a:stretch/>
        </p:blipFill>
        <p:spPr>
          <a:xfrm>
            <a:off x="1135425" y="1260850"/>
            <a:ext cx="5889398" cy="34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0"/>
            <a:ext cx="70389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560"/>
              <a:t>USER STORIES</a:t>
            </a:r>
            <a:endParaRPr sz="2560"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97500" y="485700"/>
            <a:ext cx="7555200" cy="44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 partire dalle User Epics della consegna sono state sviluppate le User Stories per stabilire cosa fosse necessario implementare al fine di rilasciare un applicativo funzionante.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 rotWithShape="1">
          <a:blip r:embed="rId3">
            <a:alphaModFix/>
          </a:blip>
          <a:srcRect b="42886" l="0" r="0" t="0"/>
          <a:stretch/>
        </p:blipFill>
        <p:spPr>
          <a:xfrm>
            <a:off x="6831750" y="1480300"/>
            <a:ext cx="2156950" cy="29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650" y="1443125"/>
            <a:ext cx="5971200" cy="3012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15"/>
          <p:cNvCxnSpPr>
            <a:stCxn id="153" idx="3"/>
            <a:endCxn id="152" idx="1"/>
          </p:cNvCxnSpPr>
          <p:nvPr/>
        </p:nvCxnSpPr>
        <p:spPr>
          <a:xfrm>
            <a:off x="6125850" y="2949150"/>
            <a:ext cx="705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5"/>
          <p:cNvSpPr txBox="1"/>
          <p:nvPr/>
        </p:nvSpPr>
        <p:spPr>
          <a:xfrm>
            <a:off x="330100" y="4753250"/>
            <a:ext cx="86586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User stories: </a:t>
            </a:r>
            <a:r>
              <a:rPr lang="it" sz="800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https://docs.google.com/spreadsheets/d/1V8d20wRORYuuZifhsUVtpQ3nQnVEFqc_/edit?usp=sharing&amp;ouid=105906550325077918519&amp;rtpof=true&amp;sd=true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25" y="1151600"/>
            <a:ext cx="4453825" cy="328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6"/>
          <p:cNvSpPr txBox="1"/>
          <p:nvPr/>
        </p:nvSpPr>
        <p:spPr>
          <a:xfrm>
            <a:off x="1114925" y="260700"/>
            <a:ext cx="78627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 ogni story sono stati descritti dei criteri di accettazione, è stata stabilita una priorità e sono stati assegnati degli story Points per la valutazione dell’effort necessario al suo completamento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1423675" y="2792375"/>
            <a:ext cx="2526600" cy="491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Google Shape;163;p16"/>
          <p:cNvCxnSpPr>
            <a:stCxn id="162" idx="3"/>
          </p:cNvCxnSpPr>
          <p:nvPr/>
        </p:nvCxnSpPr>
        <p:spPr>
          <a:xfrm>
            <a:off x="3950275" y="3038075"/>
            <a:ext cx="1884900" cy="5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16"/>
          <p:cNvSpPr txBox="1"/>
          <p:nvPr/>
        </p:nvSpPr>
        <p:spPr>
          <a:xfrm>
            <a:off x="5915525" y="2837975"/>
            <a:ext cx="169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USER STORY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1393775" y="3311225"/>
            <a:ext cx="4060800" cy="1072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p16"/>
          <p:cNvCxnSpPr>
            <a:stCxn id="165" idx="3"/>
          </p:cNvCxnSpPr>
          <p:nvPr/>
        </p:nvCxnSpPr>
        <p:spPr>
          <a:xfrm>
            <a:off x="5454575" y="3847625"/>
            <a:ext cx="671700" cy="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16"/>
          <p:cNvSpPr txBox="1"/>
          <p:nvPr/>
        </p:nvSpPr>
        <p:spPr>
          <a:xfrm>
            <a:off x="6266425" y="3647525"/>
            <a:ext cx="26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ACCEPTANCE CRITERIA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1275050" y="0"/>
            <a:ext cx="7038900" cy="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550"/>
              <a:t>Sprint Planning</a:t>
            </a:r>
            <a:endParaRPr sz="2550"/>
          </a:p>
        </p:txBody>
      </p:sp>
      <p:sp>
        <p:nvSpPr>
          <p:cNvPr id="173" name="Google Shape;173;p17"/>
          <p:cNvSpPr txBox="1"/>
          <p:nvPr>
            <p:ph idx="1" type="body"/>
          </p:nvPr>
        </p:nvSpPr>
        <p:spPr>
          <a:xfrm>
            <a:off x="1275050" y="540300"/>
            <a:ext cx="7038900" cy="13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25">
                <a:latin typeface="Montserrat"/>
                <a:ea typeface="Montserrat"/>
                <a:cs typeface="Montserrat"/>
                <a:sym typeface="Montserrat"/>
              </a:rPr>
              <a:t>Obiettivi del planning:</a:t>
            </a:r>
            <a:endParaRPr sz="925">
              <a:latin typeface="Montserrat"/>
              <a:ea typeface="Montserrat"/>
              <a:cs typeface="Montserrat"/>
              <a:sym typeface="Montserrat"/>
            </a:endParaRPr>
          </a:p>
          <a:p>
            <a:pPr indent="-28739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26"/>
              <a:buFont typeface="Montserrat"/>
              <a:buChar char="●"/>
            </a:pPr>
            <a:r>
              <a:rPr lang="it" sz="925">
                <a:latin typeface="Montserrat"/>
                <a:ea typeface="Montserrat"/>
                <a:cs typeface="Montserrat"/>
                <a:sym typeface="Montserrat"/>
              </a:rPr>
              <a:t>Definizione durata della sprint: 1 settimana (22.11-28.11)</a:t>
            </a:r>
            <a:endParaRPr sz="925">
              <a:latin typeface="Montserrat"/>
              <a:ea typeface="Montserrat"/>
              <a:cs typeface="Montserrat"/>
              <a:sym typeface="Montserrat"/>
            </a:endParaRPr>
          </a:p>
          <a:p>
            <a:pPr indent="-28416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75"/>
              <a:buFont typeface="Montserrat"/>
              <a:buChar char="●"/>
            </a:pPr>
            <a:r>
              <a:rPr lang="it" sz="875">
                <a:latin typeface="Montserrat"/>
                <a:ea typeface="Montserrat"/>
                <a:cs typeface="Montserrat"/>
                <a:sym typeface="Montserrat"/>
              </a:rPr>
              <a:t>Lo Sprint Backlog è stato creato e popolato con le funzionalità da sviluppare nello Sprint.</a:t>
            </a:r>
            <a:endParaRPr sz="875">
              <a:latin typeface="Montserrat"/>
              <a:ea typeface="Montserrat"/>
              <a:cs typeface="Montserrat"/>
              <a:sym typeface="Montserrat"/>
            </a:endParaRPr>
          </a:p>
          <a:p>
            <a:pPr indent="-28416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75"/>
              <a:buFont typeface="Montserrat"/>
              <a:buChar char="●"/>
            </a:pPr>
            <a:r>
              <a:rPr lang="it" sz="875">
                <a:latin typeface="Montserrat"/>
                <a:ea typeface="Montserrat"/>
                <a:cs typeface="Montserrat"/>
                <a:sym typeface="Montserrat"/>
              </a:rPr>
              <a:t>La board è pronta e disponibile per tutti.</a:t>
            </a:r>
            <a:endParaRPr sz="875">
              <a:latin typeface="Montserrat"/>
              <a:ea typeface="Montserrat"/>
              <a:cs typeface="Montserrat"/>
              <a:sym typeface="Montserrat"/>
            </a:endParaRPr>
          </a:p>
          <a:p>
            <a:pPr indent="-28416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75"/>
              <a:buFont typeface="Montserrat"/>
              <a:buChar char="●"/>
            </a:pPr>
            <a:r>
              <a:rPr lang="it" sz="875">
                <a:latin typeface="Montserrat"/>
                <a:ea typeface="Montserrat"/>
                <a:cs typeface="Montserrat"/>
                <a:sym typeface="Montserrat"/>
              </a:rPr>
              <a:t>Assegnazione delle stime per ogni task (effort/time)</a:t>
            </a:r>
            <a:endParaRPr sz="92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it" sz="925">
                <a:latin typeface="Montserrat"/>
                <a:ea typeface="Montserrat"/>
                <a:cs typeface="Montserrat"/>
                <a:sym typeface="Montserrat"/>
              </a:rPr>
              <a:t>Definition of Done:</a:t>
            </a:r>
            <a:endParaRPr sz="925">
              <a:latin typeface="Montserrat"/>
              <a:ea typeface="Montserrat"/>
              <a:cs typeface="Montserrat"/>
              <a:sym typeface="Montserrat"/>
            </a:endParaRPr>
          </a:p>
          <a:p>
            <a:pPr indent="-28739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26"/>
              <a:buFont typeface="Montserrat"/>
              <a:buChar char="●"/>
            </a:pPr>
            <a:r>
              <a:rPr lang="it" sz="925">
                <a:latin typeface="Montserrat"/>
                <a:ea typeface="Montserrat"/>
                <a:cs typeface="Montserrat"/>
                <a:sym typeface="Montserrat"/>
              </a:rPr>
              <a:t>Criteri di accettazione soddisfatti</a:t>
            </a:r>
            <a:endParaRPr sz="925">
              <a:latin typeface="Montserrat"/>
              <a:ea typeface="Montserrat"/>
              <a:cs typeface="Montserrat"/>
              <a:sym typeface="Montserrat"/>
            </a:endParaRPr>
          </a:p>
          <a:p>
            <a:pPr indent="-28739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6"/>
              <a:buFont typeface="Montserrat"/>
              <a:buChar char="●"/>
            </a:pPr>
            <a:r>
              <a:rPr lang="it" sz="925">
                <a:latin typeface="Montserrat"/>
                <a:ea typeface="Montserrat"/>
                <a:cs typeface="Montserrat"/>
                <a:sym typeface="Montserrat"/>
              </a:rPr>
              <a:t>Test funzionali eseguiti       </a:t>
            </a:r>
            <a:endParaRPr sz="92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SzPts val="172"/>
              <a:buNone/>
            </a:pPr>
            <a:r>
              <a:t/>
            </a:r>
            <a:endParaRPr sz="100"/>
          </a:p>
        </p:txBody>
      </p:sp>
      <p:pic>
        <p:nvPicPr>
          <p:cNvPr id="174" name="Google Shape;174;p17"/>
          <p:cNvPicPr preferRelativeResize="0"/>
          <p:nvPr/>
        </p:nvPicPr>
        <p:blipFill rotWithShape="1">
          <a:blip r:embed="rId3">
            <a:alphaModFix/>
          </a:blip>
          <a:srcRect b="58366" l="0" r="0" t="0"/>
          <a:stretch/>
        </p:blipFill>
        <p:spPr>
          <a:xfrm>
            <a:off x="1603563" y="2201525"/>
            <a:ext cx="6381875" cy="263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7"/>
          <p:cNvSpPr txBox="1"/>
          <p:nvPr/>
        </p:nvSpPr>
        <p:spPr>
          <a:xfrm>
            <a:off x="385850" y="4836375"/>
            <a:ext cx="881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Sprint Planning:</a:t>
            </a:r>
            <a:r>
              <a:rPr lang="it" sz="9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it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https://docs.google.com/spreadsheets/d/12krRRRNjJYQXMlF2eBaODZ7A1F3lLOVwd-x0dO8Rhf0/edit?usp=sharing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type="title"/>
          </p:nvPr>
        </p:nvSpPr>
        <p:spPr>
          <a:xfrm>
            <a:off x="1297500" y="0"/>
            <a:ext cx="70389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560"/>
              <a:t>Sprint 1 goal</a:t>
            </a:r>
            <a:endParaRPr sz="2560"/>
          </a:p>
        </p:txBody>
      </p:sp>
      <p:sp>
        <p:nvSpPr>
          <p:cNvPr id="181" name="Google Shape;181;p18"/>
          <p:cNvSpPr txBox="1"/>
          <p:nvPr>
            <p:ph idx="1" type="body"/>
          </p:nvPr>
        </p:nvSpPr>
        <p:spPr>
          <a:xfrm>
            <a:off x="1297500" y="496800"/>
            <a:ext cx="3896100" cy="45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100">
                <a:latin typeface="Montserrat"/>
                <a:ea typeface="Montserrat"/>
                <a:cs typeface="Montserrat"/>
                <a:sym typeface="Montserrat"/>
              </a:rPr>
              <a:t>L’obiettivo posto per la fine della prima sprint è rilasciare un’applicazione che presenti tutte le funzioni basilari di una calcolatrice.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100">
                <a:latin typeface="Montserrat"/>
                <a:ea typeface="Montserrat"/>
                <a:cs typeface="Montserrat"/>
                <a:sym typeface="Montserrat"/>
              </a:rPr>
              <a:t>In particolare, alla fine della prima Sprint sarà possibile: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Montserrat"/>
              <a:buChar char="-"/>
            </a:pPr>
            <a:r>
              <a:rPr lang="it" sz="1100">
                <a:latin typeface="Montserrat"/>
                <a:ea typeface="Montserrat"/>
                <a:cs typeface="Montserrat"/>
                <a:sym typeface="Montserrat"/>
              </a:rPr>
              <a:t>Visualizzare ed interagire con la GUI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-"/>
            </a:pPr>
            <a:r>
              <a:rPr lang="it" sz="1100">
                <a:latin typeface="Montserrat"/>
                <a:ea typeface="Montserrat"/>
                <a:cs typeface="Montserrat"/>
                <a:sym typeface="Montserrat"/>
              </a:rPr>
              <a:t>Lavorare con numeri complessi espressi in forma cartesiana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-"/>
            </a:pPr>
            <a:r>
              <a:rPr lang="it" sz="1100">
                <a:latin typeface="Montserrat"/>
                <a:ea typeface="Montserrat"/>
                <a:cs typeface="Montserrat"/>
                <a:sym typeface="Montserrat"/>
              </a:rPr>
              <a:t>Compiere le operazioni di somma, sottrazione, moltiplicazione, divisione ed inversione del segno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-"/>
            </a:pPr>
            <a:r>
              <a:rPr lang="it" sz="1100">
                <a:latin typeface="Montserrat"/>
                <a:ea typeface="Montserrat"/>
                <a:cs typeface="Montserrat"/>
                <a:sym typeface="Montserrat"/>
              </a:rPr>
              <a:t>Visualizzare gli elementi in memoria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18"/>
          <p:cNvPicPr preferRelativeResize="0"/>
          <p:nvPr/>
        </p:nvPicPr>
        <p:blipFill rotWithShape="1">
          <a:blip r:embed="rId3">
            <a:alphaModFix/>
          </a:blip>
          <a:srcRect b="21011" l="0" r="0" t="0"/>
          <a:stretch/>
        </p:blipFill>
        <p:spPr>
          <a:xfrm>
            <a:off x="5443700" y="584076"/>
            <a:ext cx="3227800" cy="397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8"/>
          <p:cNvSpPr txBox="1"/>
          <p:nvPr/>
        </p:nvSpPr>
        <p:spPr>
          <a:xfrm>
            <a:off x="28650" y="464670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Sprint Backlog: </a:t>
            </a:r>
            <a:r>
              <a:rPr lang="it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https://docs.google.com/spreadsheets/d/1qaVTU36y7yai_wf0sISjl-s2rJkTsvr2/edit?usp=sharing&amp;ouid=105906550325077918519&amp;rtpof=true&amp;sd=true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Sprint burndown chart: </a:t>
            </a:r>
            <a:r>
              <a:rPr lang="it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https://docs.google.com/spreadsheets/d/1R0aRh7jX2gwqnFDShd_a9AxcuThCBbW4t842ML2gFKA/edit?usp=sharing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1222800" y="199525"/>
            <a:ext cx="70389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560"/>
              <a:t>Architettura del software</a:t>
            </a:r>
            <a:endParaRPr sz="2560"/>
          </a:p>
        </p:txBody>
      </p:sp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1297500" y="747050"/>
            <a:ext cx="7038900" cy="3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Interazione delle componenti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650" y="1133075"/>
            <a:ext cx="5827026" cy="37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1297500" y="80000"/>
            <a:ext cx="70389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560"/>
              <a:t>Architettura del software </a:t>
            </a:r>
            <a:endParaRPr sz="2560"/>
          </a:p>
        </p:txBody>
      </p:sp>
      <p:sp>
        <p:nvSpPr>
          <p:cNvPr id="196" name="Google Shape;196;p20"/>
          <p:cNvSpPr txBox="1"/>
          <p:nvPr>
            <p:ph idx="1" type="body"/>
          </p:nvPr>
        </p:nvSpPr>
        <p:spPr>
          <a:xfrm>
            <a:off x="952475" y="567800"/>
            <a:ext cx="7038900" cy="4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 è scelto di utilizzare il pattern MVC per la definizione dell’architettura del software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Design UML:</a:t>
            </a:r>
            <a:endParaRPr/>
          </a:p>
        </p:txBody>
      </p:sp>
      <p:sp>
        <p:nvSpPr>
          <p:cNvPr id="197" name="Google Shape;197;p20"/>
          <p:cNvSpPr txBox="1"/>
          <p:nvPr/>
        </p:nvSpPr>
        <p:spPr>
          <a:xfrm>
            <a:off x="103925" y="4752500"/>
            <a:ext cx="873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Il design presentato rappresenta un primo stadio dell’architettura che sarà maggiormente dettagliata in seguito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8" name="Google Shape;1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2400" y="389005"/>
            <a:ext cx="1943825" cy="811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5277" y="1243150"/>
            <a:ext cx="6173424" cy="359014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/>
          <p:nvPr/>
        </p:nvSpPr>
        <p:spPr>
          <a:xfrm>
            <a:off x="3002050" y="1501025"/>
            <a:ext cx="4513200" cy="3202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 txBox="1"/>
          <p:nvPr/>
        </p:nvSpPr>
        <p:spPr>
          <a:xfrm>
            <a:off x="7515250" y="2321575"/>
            <a:ext cx="9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MODEL</a:t>
            </a:r>
            <a:endParaRPr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1741200" y="1896275"/>
            <a:ext cx="1131000" cy="24117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 txBox="1"/>
          <p:nvPr/>
        </p:nvSpPr>
        <p:spPr>
          <a:xfrm>
            <a:off x="130100" y="2721775"/>
            <a:ext cx="148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VIEW &amp; CONTROLLER </a:t>
            </a:r>
            <a:endParaRPr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160100" y="3222200"/>
            <a:ext cx="12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idx="1" type="body"/>
          </p:nvPr>
        </p:nvSpPr>
        <p:spPr>
          <a:xfrm>
            <a:off x="1759800" y="1080750"/>
            <a:ext cx="5624400" cy="29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600"/>
              <a:t>GRAZIE PER L’ ATTENZIONE ! 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