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0CCBCA-E748-481F-8271-95FC8E440EE9}" type="datetimeFigureOut">
              <a:rPr lang="en-IN" smtClean="0"/>
              <a:t>07-04-2019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629A6-6287-4EA8-8497-F82D5DE78DC3}" type="slidenum">
              <a:rPr lang="en-IN" smtClean="0"/>
              <a:t>‹#›</a:t>
            </a:fld>
            <a:endParaRPr lang="en-IN"/>
          </a:p>
        </p:txBody>
      </p:sp>
    </p:spTree>
    <p:extLst>
      <p:ext uri="{BB962C8B-B14F-4D97-AF65-F5344CB8AC3E}">
        <p14:creationId xmlns:p14="http://schemas.microsoft.com/office/powerpoint/2010/main" val="218470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7629A6-6287-4EA8-8497-F82D5DE78DC3}" type="slidenum">
              <a:rPr lang="en-IN" smtClean="0"/>
              <a:t>10</a:t>
            </a:fld>
            <a:endParaRPr lang="en-IN"/>
          </a:p>
        </p:txBody>
      </p:sp>
    </p:spTree>
    <p:extLst>
      <p:ext uri="{BB962C8B-B14F-4D97-AF65-F5344CB8AC3E}">
        <p14:creationId xmlns:p14="http://schemas.microsoft.com/office/powerpoint/2010/main" val="305286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C95F82-F802-4600-AD5E-4D105DD402CA}" type="datetimeFigureOut">
              <a:rPr lang="en-IN" smtClean="0"/>
              <a:t>07-04-2019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7813BB1-2F66-4000-9369-81CB6D78F8BB}"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C95F82-F802-4600-AD5E-4D105DD402CA}"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13BB1-2F66-4000-9369-81CB6D78F8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C95F82-F802-4600-AD5E-4D105DD402CA}"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13BB1-2F66-4000-9369-81CB6D78F8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5C95F82-F802-4600-AD5E-4D105DD402CA}"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13BB1-2F66-4000-9369-81CB6D78F8BB}"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C95F82-F802-4600-AD5E-4D105DD402CA}" type="datetimeFigureOut">
              <a:rPr lang="en-IN" smtClean="0"/>
              <a:t>07-04-2019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7813BB1-2F66-4000-9369-81CB6D78F8B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C95F82-F802-4600-AD5E-4D105DD402CA}" type="datetimeFigureOut">
              <a:rPr lang="en-IN" smtClean="0"/>
              <a:t>07-04-2019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13BB1-2F66-4000-9369-81CB6D78F8BB}"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5C95F82-F802-4600-AD5E-4D105DD402CA}" type="datetimeFigureOut">
              <a:rPr lang="en-IN" smtClean="0"/>
              <a:t>07-04-2019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813BB1-2F66-4000-9369-81CB6D78F8BB}"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C95F82-F802-4600-AD5E-4D105DD402CA}" type="datetimeFigureOut">
              <a:rPr lang="en-IN" smtClean="0"/>
              <a:t>07-04-2019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813BB1-2F66-4000-9369-81CB6D78F8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95F82-F802-4600-AD5E-4D105DD402CA}" type="datetimeFigureOut">
              <a:rPr lang="en-IN" smtClean="0"/>
              <a:t>07-04-2019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813BB1-2F66-4000-9369-81CB6D78F8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C95F82-F802-4600-AD5E-4D105DD402CA}" type="datetimeFigureOut">
              <a:rPr lang="en-IN" smtClean="0"/>
              <a:t>07-04-2019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13BB1-2F66-4000-9369-81CB6D78F8BB}"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C95F82-F802-4600-AD5E-4D105DD402CA}" type="datetimeFigureOut">
              <a:rPr lang="en-IN" smtClean="0"/>
              <a:t>07-04-2019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87813BB1-2F66-4000-9369-81CB6D78F8BB}"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C95F82-F802-4600-AD5E-4D105DD402CA}" type="datetimeFigureOut">
              <a:rPr lang="en-IN" smtClean="0"/>
              <a:t>07-04-2019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7813BB1-2F66-4000-9369-81CB6D78F8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Gaurav Singh 16BCE1300</a:t>
            </a:r>
          </a:p>
          <a:p>
            <a:r>
              <a:rPr lang="en-IN" dirty="0" err="1"/>
              <a:t>Shivam</a:t>
            </a:r>
            <a:r>
              <a:rPr lang="en-IN" dirty="0"/>
              <a:t> Gaur 16BCE1060</a:t>
            </a:r>
          </a:p>
          <a:p>
            <a:endParaRPr lang="en-IN" dirty="0"/>
          </a:p>
        </p:txBody>
      </p:sp>
      <p:sp>
        <p:nvSpPr>
          <p:cNvPr id="2" name="Title 1"/>
          <p:cNvSpPr>
            <a:spLocks noGrp="1"/>
          </p:cNvSpPr>
          <p:nvPr>
            <p:ph type="ctrTitle"/>
          </p:nvPr>
        </p:nvSpPr>
        <p:spPr/>
        <p:txBody>
          <a:bodyPr>
            <a:normAutofit fontScale="90000"/>
          </a:bodyPr>
          <a:lstStyle/>
          <a:p>
            <a:r>
              <a:rPr lang="en-IN" dirty="0"/>
              <a:t>Visualization and Analysis of Different Machine Learning Algorithm for Malware Identification</a:t>
            </a:r>
          </a:p>
        </p:txBody>
      </p:sp>
    </p:spTree>
    <p:extLst>
      <p:ext uri="{BB962C8B-B14F-4D97-AF65-F5344CB8AC3E}">
        <p14:creationId xmlns:p14="http://schemas.microsoft.com/office/powerpoint/2010/main" val="3319949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20688"/>
            <a:ext cx="7772400" cy="5399112"/>
          </a:xfrm>
        </p:spPr>
        <p:txBody>
          <a:bodyPr/>
          <a:lstStyle/>
          <a:p>
            <a:r>
              <a:rPr lang="en-IN" b="1" dirty="0">
                <a:solidFill>
                  <a:schemeClr val="accent1"/>
                </a:solidFill>
              </a:rPr>
              <a:t>Stochastic Gradient </a:t>
            </a:r>
            <a:r>
              <a:rPr lang="en-IN" b="1" dirty="0" smtClean="0">
                <a:solidFill>
                  <a:schemeClr val="accent1"/>
                </a:solidFill>
              </a:rPr>
              <a:t>Descent:</a:t>
            </a:r>
          </a:p>
          <a:p>
            <a:pPr marL="0" indent="0">
              <a:buNone/>
            </a:pPr>
            <a:r>
              <a:rPr lang="en-IN" dirty="0"/>
              <a:t>Stochastic gradient descent is a simple and very efficient approach to fit linear models. It is particularly useful when the number of samples is very large. It supports different loss functions and penalties for classification</a:t>
            </a:r>
            <a:r>
              <a:rPr lang="en-IN" dirty="0" smtClean="0"/>
              <a:t>.</a:t>
            </a:r>
          </a:p>
          <a:p>
            <a:pPr marL="0" indent="0">
              <a:buNone/>
            </a:pPr>
            <a:endParaRPr lang="en-IN" dirty="0" smtClean="0"/>
          </a:p>
          <a:p>
            <a:r>
              <a:rPr lang="en-IN" b="1" dirty="0">
                <a:solidFill>
                  <a:schemeClr val="accent1"/>
                </a:solidFill>
              </a:rPr>
              <a:t>K-Nearest Neighbours</a:t>
            </a:r>
          </a:p>
          <a:p>
            <a:pPr marL="0" indent="0">
              <a:buNone/>
            </a:pPr>
            <a:r>
              <a:rPr lang="en-IN" dirty="0"/>
              <a:t>Neighbours based classification is a type of lazy learning as it does not attempt to construct a general internal model, but simply stores instances of the training data. Classification is computed from a simple majority vote of the k nearest neighbours of each point.</a:t>
            </a:r>
            <a:endParaRPr lang="en-IN" dirty="0">
              <a:solidFill>
                <a:schemeClr val="accent1"/>
              </a:solidFill>
            </a:endParaRPr>
          </a:p>
        </p:txBody>
      </p:sp>
    </p:spTree>
    <p:extLst>
      <p:ext uri="{BB962C8B-B14F-4D97-AF65-F5344CB8AC3E}">
        <p14:creationId xmlns:p14="http://schemas.microsoft.com/office/powerpoint/2010/main" val="839012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20688"/>
            <a:ext cx="7772400" cy="5399112"/>
          </a:xfrm>
        </p:spPr>
        <p:txBody>
          <a:bodyPr/>
          <a:lstStyle/>
          <a:p>
            <a:r>
              <a:rPr lang="en-IN" b="1" dirty="0">
                <a:solidFill>
                  <a:schemeClr val="accent1"/>
                </a:solidFill>
              </a:rPr>
              <a:t>Decision Tree</a:t>
            </a:r>
          </a:p>
          <a:p>
            <a:pPr marL="0" indent="0">
              <a:buNone/>
            </a:pPr>
            <a:r>
              <a:rPr lang="en-IN" dirty="0"/>
              <a:t> Given a data of attributes together with its classes, a decision tree produces a sequence of rules that can be used to classify the data</a:t>
            </a:r>
            <a:r>
              <a:rPr lang="en-IN" dirty="0" smtClean="0"/>
              <a:t>.</a:t>
            </a:r>
          </a:p>
          <a:p>
            <a:pPr marL="0" indent="0">
              <a:buNone/>
            </a:pPr>
            <a:endParaRPr lang="en-IN" dirty="0" smtClean="0"/>
          </a:p>
          <a:p>
            <a:r>
              <a:rPr lang="en-IN" b="1" dirty="0">
                <a:solidFill>
                  <a:schemeClr val="accent1"/>
                </a:solidFill>
              </a:rPr>
              <a:t>Random Forest</a:t>
            </a:r>
          </a:p>
          <a:p>
            <a:pPr marL="0" indent="0">
              <a:buNone/>
            </a:pPr>
            <a:r>
              <a:rPr lang="en-IN" b="1" dirty="0"/>
              <a:t> </a:t>
            </a:r>
            <a:r>
              <a:rPr lang="en-IN" dirty="0"/>
              <a:t>Random forest classifier is a meta-estimator that fits a number of decision trees on various sub-samples of datasets and uses average to improve the predictive accuracy of the model and controls over-fitting. The sub-sample size is always the same as the original input sample size but the samples are drawn with replacement.</a:t>
            </a:r>
          </a:p>
          <a:p>
            <a:endParaRPr lang="en-IN" dirty="0"/>
          </a:p>
          <a:p>
            <a:endParaRPr lang="en-IN" dirty="0"/>
          </a:p>
        </p:txBody>
      </p:sp>
    </p:spTree>
    <p:extLst>
      <p:ext uri="{BB962C8B-B14F-4D97-AF65-F5344CB8AC3E}">
        <p14:creationId xmlns:p14="http://schemas.microsoft.com/office/powerpoint/2010/main" val="3508195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99592" y="1196752"/>
            <a:ext cx="7772400" cy="3312368"/>
          </a:xfrm>
        </p:spPr>
        <p:txBody>
          <a:bodyPr/>
          <a:lstStyle/>
          <a:p>
            <a:r>
              <a:rPr lang="en-IN" b="1" dirty="0">
                <a:solidFill>
                  <a:schemeClr val="accent1"/>
                </a:solidFill>
              </a:rPr>
              <a:t>Support Vector Machine</a:t>
            </a:r>
          </a:p>
          <a:p>
            <a:pPr marL="0" indent="0">
              <a:buNone/>
            </a:pPr>
            <a:r>
              <a:rPr lang="en-IN" b="1" dirty="0"/>
              <a:t> </a:t>
            </a:r>
            <a:r>
              <a:rPr lang="en-IN" dirty="0"/>
              <a:t>Support vector machine is a representation of the training data as points in space separated into categories by a clear gap that is as wide as possible. New examples are then mapped into that same space and predicted to belong to a category based on which side of the gap they fall.</a:t>
            </a:r>
          </a:p>
          <a:p>
            <a:pPr marL="0" indent="0">
              <a:buNone/>
            </a:pPr>
            <a:endParaRPr lang="en-IN" dirty="0"/>
          </a:p>
        </p:txBody>
      </p:sp>
    </p:spTree>
    <p:extLst>
      <p:ext uri="{BB962C8B-B14F-4D97-AF65-F5344CB8AC3E}">
        <p14:creationId xmlns:p14="http://schemas.microsoft.com/office/powerpoint/2010/main" val="1193992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 Followed</a:t>
            </a:r>
            <a:endParaRPr lang="en-IN" dirty="0"/>
          </a:p>
        </p:txBody>
      </p:sp>
      <p:sp>
        <p:nvSpPr>
          <p:cNvPr id="3" name="Content Placeholder 2"/>
          <p:cNvSpPr>
            <a:spLocks noGrp="1"/>
          </p:cNvSpPr>
          <p:nvPr>
            <p:ph sz="quarter" idx="1"/>
          </p:nvPr>
        </p:nvSpPr>
        <p:spPr>
          <a:xfrm>
            <a:off x="914400" y="1628800"/>
            <a:ext cx="7772400" cy="4391000"/>
          </a:xfrm>
        </p:spPr>
        <p:txBody>
          <a:bodyPr/>
          <a:lstStyle/>
          <a:p>
            <a:pPr marL="0" indent="0">
              <a:buNone/>
            </a:pPr>
            <a:r>
              <a:rPr lang="en-IN" dirty="0" smtClean="0"/>
              <a:t>We have used two databases for this project.</a:t>
            </a:r>
          </a:p>
          <a:p>
            <a:pPr marL="514350" indent="-514350">
              <a:buAutoNum type="arabicPeriod"/>
            </a:pPr>
            <a:r>
              <a:rPr lang="en-IN" dirty="0" smtClean="0"/>
              <a:t>The first database classifies the malware in only two parts : (</a:t>
            </a:r>
            <a:r>
              <a:rPr lang="en-IN" dirty="0" err="1" smtClean="0"/>
              <a:t>i</a:t>
            </a:r>
            <a:r>
              <a:rPr lang="en-IN" dirty="0" smtClean="0"/>
              <a:t>)Malware (ii) Not a Malware. </a:t>
            </a:r>
          </a:p>
          <a:p>
            <a:pPr marL="0" indent="0">
              <a:buNone/>
            </a:pPr>
            <a:r>
              <a:rPr lang="en-IN" dirty="0" smtClean="0"/>
              <a:t>        We used this database to calculate the time take, accuracy,          	False Positive and True negative for the algorithms</a:t>
            </a:r>
          </a:p>
          <a:p>
            <a:pPr marL="514350" indent="-514350">
              <a:buAutoNum type="arabicPeriod" startAt="2"/>
            </a:pPr>
            <a:r>
              <a:rPr lang="en-IN" dirty="0" smtClean="0"/>
              <a:t>The second database classifies a given malware into various categories of the malware based on various attributes.</a:t>
            </a:r>
          </a:p>
          <a:p>
            <a:pPr marL="0" indent="0">
              <a:buNone/>
            </a:pPr>
            <a:r>
              <a:rPr lang="en-IN" dirty="0" smtClean="0">
                <a:solidFill>
                  <a:schemeClr val="accent1"/>
                </a:solidFill>
              </a:rPr>
              <a:t>       </a:t>
            </a:r>
            <a:r>
              <a:rPr lang="en-IN" dirty="0"/>
              <a:t>W</a:t>
            </a:r>
            <a:r>
              <a:rPr lang="en-IN" dirty="0" smtClean="0"/>
              <a:t>e used this database to calculate the time taken and   	accuracy of the algorithms.</a:t>
            </a:r>
            <a:endParaRPr lang="en-IN" dirty="0" smtClean="0">
              <a:solidFill>
                <a:schemeClr val="accent1"/>
              </a:solidFill>
            </a:endParaRPr>
          </a:p>
        </p:txBody>
      </p:sp>
    </p:spTree>
    <p:extLst>
      <p:ext uri="{BB962C8B-B14F-4D97-AF65-F5344CB8AC3E}">
        <p14:creationId xmlns:p14="http://schemas.microsoft.com/office/powerpoint/2010/main" val="2052097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5417"/>
            <a:ext cx="7772400" cy="1143000"/>
          </a:xfrm>
        </p:spPr>
        <p:txBody>
          <a:bodyPr/>
          <a:lstStyle/>
          <a:p>
            <a:r>
              <a:rPr lang="en-IN" dirty="0" smtClean="0"/>
              <a:t>First Database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247" y="1196752"/>
            <a:ext cx="3865035"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282" y="1362501"/>
            <a:ext cx="39433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quarter" idx="1"/>
          </p:nvPr>
        </p:nvSpPr>
        <p:spPr>
          <a:xfrm>
            <a:off x="1115616" y="3771784"/>
            <a:ext cx="3384376" cy="430560"/>
          </a:xfrm>
        </p:spPr>
        <p:txBody>
          <a:bodyPr>
            <a:normAutofit/>
          </a:bodyPr>
          <a:lstStyle/>
          <a:p>
            <a:pPr marL="0" indent="0" algn="ctr">
              <a:buNone/>
            </a:pPr>
            <a:r>
              <a:rPr lang="en-IN" sz="1800" dirty="0" smtClean="0"/>
              <a:t>Decision Tree</a:t>
            </a:r>
            <a:endParaRPr lang="en-IN" sz="1800" dirty="0"/>
          </a:p>
        </p:txBody>
      </p:sp>
      <p:sp>
        <p:nvSpPr>
          <p:cNvPr id="5" name="TextBox 4"/>
          <p:cNvSpPr txBox="1"/>
          <p:nvPr/>
        </p:nvSpPr>
        <p:spPr>
          <a:xfrm>
            <a:off x="6228184" y="3800901"/>
            <a:ext cx="1163908" cy="369332"/>
          </a:xfrm>
          <a:prstGeom prst="rect">
            <a:avLst/>
          </a:prstGeom>
          <a:noFill/>
        </p:spPr>
        <p:txBody>
          <a:bodyPr wrap="none" rtlCol="0">
            <a:spAutoFit/>
          </a:bodyPr>
          <a:lstStyle/>
          <a:p>
            <a:r>
              <a:rPr lang="en-IN" dirty="0" smtClean="0"/>
              <a:t>Naïve Bayes</a:t>
            </a:r>
            <a:endParaRPr lang="en-IN"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51" y="4076973"/>
            <a:ext cx="4010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13281" y="4994818"/>
            <a:ext cx="1802673" cy="369332"/>
          </a:xfrm>
          <a:prstGeom prst="rect">
            <a:avLst/>
          </a:prstGeom>
          <a:noFill/>
        </p:spPr>
        <p:txBody>
          <a:bodyPr wrap="none" rtlCol="0">
            <a:spAutoFit/>
          </a:bodyPr>
          <a:lstStyle/>
          <a:p>
            <a:r>
              <a:rPr lang="en-IN" dirty="0" smtClean="0"/>
              <a:t>Logistic Regression</a:t>
            </a:r>
            <a:endParaRPr lang="en-IN" dirty="0"/>
          </a:p>
        </p:txBody>
      </p:sp>
    </p:spTree>
    <p:extLst>
      <p:ext uri="{BB962C8B-B14F-4D97-AF65-F5344CB8AC3E}">
        <p14:creationId xmlns:p14="http://schemas.microsoft.com/office/powerpoint/2010/main" val="832912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5576" y="3212976"/>
            <a:ext cx="3275785" cy="451367"/>
          </a:xfrm>
        </p:spPr>
        <p:txBody>
          <a:bodyPr>
            <a:normAutofit/>
          </a:bodyPr>
          <a:lstStyle/>
          <a:p>
            <a:pPr marL="0" indent="0" algn="ctr">
              <a:buNone/>
            </a:pPr>
            <a:r>
              <a:rPr lang="en-IN" sz="1800" dirty="0"/>
              <a:t>Stochastic Gradient Descent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52" y="836712"/>
            <a:ext cx="39147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55" y="3820104"/>
            <a:ext cx="38766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910" y="808137"/>
            <a:ext cx="39719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88221" y="3246537"/>
            <a:ext cx="3096344" cy="369332"/>
          </a:xfrm>
          <a:prstGeom prst="rect">
            <a:avLst/>
          </a:prstGeom>
          <a:noFill/>
        </p:spPr>
        <p:txBody>
          <a:bodyPr wrap="square" rtlCol="0">
            <a:spAutoFit/>
          </a:bodyPr>
          <a:lstStyle/>
          <a:p>
            <a:pPr algn="ctr"/>
            <a:r>
              <a:rPr lang="en-IN" dirty="0" smtClean="0"/>
              <a:t>K-nearest neighbours</a:t>
            </a:r>
            <a:endParaRPr lang="en-IN" dirty="0"/>
          </a:p>
        </p:txBody>
      </p:sp>
      <p:sp>
        <p:nvSpPr>
          <p:cNvPr id="5" name="TextBox 4"/>
          <p:cNvSpPr txBox="1"/>
          <p:nvPr/>
        </p:nvSpPr>
        <p:spPr>
          <a:xfrm>
            <a:off x="1835695" y="6306129"/>
            <a:ext cx="1457963" cy="369332"/>
          </a:xfrm>
          <a:prstGeom prst="rect">
            <a:avLst/>
          </a:prstGeom>
          <a:noFill/>
        </p:spPr>
        <p:txBody>
          <a:bodyPr wrap="none" rtlCol="0">
            <a:spAutoFit/>
          </a:bodyPr>
          <a:lstStyle/>
          <a:p>
            <a:r>
              <a:rPr lang="en-IN" dirty="0" smtClean="0"/>
              <a:t>Random Forest</a:t>
            </a:r>
            <a:endParaRPr lang="en-IN" dirty="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310" y="3820104"/>
            <a:ext cx="38195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796136" y="6306129"/>
            <a:ext cx="2188612" cy="369332"/>
          </a:xfrm>
          <a:prstGeom prst="rect">
            <a:avLst/>
          </a:prstGeom>
          <a:noFill/>
        </p:spPr>
        <p:txBody>
          <a:bodyPr wrap="none" rtlCol="0">
            <a:spAutoFit/>
          </a:bodyPr>
          <a:lstStyle/>
          <a:p>
            <a:r>
              <a:rPr lang="en-IN" dirty="0" smtClean="0"/>
              <a:t>Support Vector Machine</a:t>
            </a:r>
            <a:endParaRPr lang="en-IN" dirty="0"/>
          </a:p>
        </p:txBody>
      </p:sp>
    </p:spTree>
    <p:extLst>
      <p:ext uri="{BB962C8B-B14F-4D97-AF65-F5344CB8AC3E}">
        <p14:creationId xmlns:p14="http://schemas.microsoft.com/office/powerpoint/2010/main" val="2728031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IN" dirty="0" smtClean="0"/>
              <a:t>From the above graphs we can say that Naïve Bayes algorithm has the minimum execution time compared to the other algorithms. The time of execution is in the range of 0.007s-0.011s.</a:t>
            </a:r>
          </a:p>
          <a:p>
            <a:pPr marL="0" indent="0">
              <a:buNone/>
            </a:pPr>
            <a:r>
              <a:rPr lang="en-IN" dirty="0" smtClean="0"/>
              <a:t>SGD is also in the similar range of execution time but the minimum execution time is for Naïve Bayes algorithm that is less than 0.007s</a:t>
            </a:r>
          </a:p>
          <a:p>
            <a:pPr marL="0" indent="0">
              <a:buNone/>
            </a:pPr>
            <a:r>
              <a:rPr lang="en-IN" dirty="0" smtClean="0"/>
              <a:t>Support Vector Machine algorithm has a very high execution time which is in the range of 16s-19s.</a:t>
            </a:r>
            <a:endParaRPr lang="en-IN" dirty="0"/>
          </a:p>
        </p:txBody>
      </p:sp>
    </p:spTree>
    <p:extLst>
      <p:ext uri="{BB962C8B-B14F-4D97-AF65-F5344CB8AC3E}">
        <p14:creationId xmlns:p14="http://schemas.microsoft.com/office/powerpoint/2010/main" val="1607727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11246" y="5085184"/>
            <a:ext cx="3748134" cy="576064"/>
          </a:xfrm>
        </p:spPr>
        <p:txBody>
          <a:bodyPr>
            <a:normAutofit/>
          </a:bodyPr>
          <a:lstStyle/>
          <a:p>
            <a:pPr marL="0" indent="0" algn="ctr">
              <a:buNone/>
            </a:pPr>
            <a:r>
              <a:rPr lang="en-IN" sz="1800" dirty="0" smtClean="0"/>
              <a:t>Average Time</a:t>
            </a:r>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4411603" cy="369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438" y="1484784"/>
            <a:ext cx="453053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56202" y="5176545"/>
            <a:ext cx="957570" cy="369332"/>
          </a:xfrm>
          <a:prstGeom prst="rect">
            <a:avLst/>
          </a:prstGeom>
          <a:noFill/>
        </p:spPr>
        <p:txBody>
          <a:bodyPr wrap="none" rtlCol="0">
            <a:spAutoFit/>
          </a:bodyPr>
          <a:lstStyle/>
          <a:p>
            <a:r>
              <a:rPr lang="en-IN" dirty="0" smtClean="0"/>
              <a:t>Accuracy</a:t>
            </a:r>
            <a:endParaRPr lang="en-IN" dirty="0"/>
          </a:p>
        </p:txBody>
      </p:sp>
    </p:spTree>
    <p:extLst>
      <p:ext uri="{BB962C8B-B14F-4D97-AF65-F5344CB8AC3E}">
        <p14:creationId xmlns:p14="http://schemas.microsoft.com/office/powerpoint/2010/main" val="3663045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29816" y="4020880"/>
            <a:ext cx="7772400" cy="2432456"/>
          </a:xfrm>
        </p:spPr>
        <p:txBody>
          <a:bodyPr>
            <a:normAutofit/>
          </a:bodyPr>
          <a:lstStyle/>
          <a:p>
            <a:pPr marL="0" indent="0">
              <a:buNone/>
            </a:pPr>
            <a:r>
              <a:rPr lang="en-IN" sz="2000" dirty="0" smtClean="0"/>
              <a:t>From these four graphs we can see that the best algorithms for each factors are:</a:t>
            </a:r>
          </a:p>
          <a:p>
            <a:pPr marL="0" indent="0">
              <a:buNone/>
            </a:pPr>
            <a:r>
              <a:rPr lang="en-IN" sz="2000" dirty="0" smtClean="0">
                <a:solidFill>
                  <a:schemeClr val="accent1"/>
                </a:solidFill>
              </a:rPr>
              <a:t>Execution Time:  </a:t>
            </a:r>
            <a:r>
              <a:rPr lang="en-IN" sz="2000" dirty="0" smtClean="0"/>
              <a:t>NB, SGD, DT, RF, LR, KNN, SVM</a:t>
            </a:r>
            <a:endParaRPr lang="en-IN" sz="2000" dirty="0" smtClean="0">
              <a:solidFill>
                <a:schemeClr val="accent1"/>
              </a:solidFill>
            </a:endParaRPr>
          </a:p>
          <a:p>
            <a:pPr marL="0" indent="0">
              <a:buNone/>
            </a:pPr>
            <a:r>
              <a:rPr lang="en-IN" sz="2000" dirty="0" smtClean="0">
                <a:solidFill>
                  <a:schemeClr val="accent1"/>
                </a:solidFill>
              </a:rPr>
              <a:t>Accuracy: </a:t>
            </a:r>
            <a:r>
              <a:rPr lang="en-IN" sz="2000" dirty="0" smtClean="0"/>
              <a:t>RF, SVM, DT, KNN, LR, NB, SGD</a:t>
            </a:r>
            <a:endParaRPr lang="en-IN" sz="2000" dirty="0" smtClean="0">
              <a:solidFill>
                <a:schemeClr val="accent1"/>
              </a:solidFill>
            </a:endParaRPr>
          </a:p>
          <a:p>
            <a:pPr marL="0" indent="0">
              <a:buNone/>
            </a:pPr>
            <a:r>
              <a:rPr lang="en-IN" sz="2000" dirty="0" smtClean="0">
                <a:solidFill>
                  <a:schemeClr val="accent1"/>
                </a:solidFill>
              </a:rPr>
              <a:t>False Positive: </a:t>
            </a:r>
            <a:r>
              <a:rPr lang="en-IN" sz="2000" dirty="0" smtClean="0"/>
              <a:t> RF, SVM, KNN, DT, LR, NB, SGD</a:t>
            </a:r>
            <a:endParaRPr lang="en-IN" sz="2000" dirty="0" smtClean="0">
              <a:solidFill>
                <a:schemeClr val="accent1"/>
              </a:solidFill>
            </a:endParaRPr>
          </a:p>
          <a:p>
            <a:pPr marL="0" indent="0">
              <a:buNone/>
            </a:pPr>
            <a:r>
              <a:rPr lang="en-IN" sz="2000" dirty="0" smtClean="0">
                <a:solidFill>
                  <a:schemeClr val="accent1"/>
                </a:solidFill>
              </a:rPr>
              <a:t>True Negative: </a:t>
            </a:r>
            <a:r>
              <a:rPr lang="en-IN" sz="2000" dirty="0" smtClean="0"/>
              <a:t>NB, SGD, RF, SVM, DT, KNN, LR</a:t>
            </a:r>
            <a:endParaRPr lang="en-IN" sz="2000" dirty="0">
              <a:solidFill>
                <a:schemeClr val="accent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39052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60648"/>
            <a:ext cx="38100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63688" y="3642023"/>
            <a:ext cx="1283941" cy="369332"/>
          </a:xfrm>
          <a:prstGeom prst="rect">
            <a:avLst/>
          </a:prstGeom>
          <a:noFill/>
        </p:spPr>
        <p:txBody>
          <a:bodyPr wrap="none" rtlCol="0">
            <a:spAutoFit/>
          </a:bodyPr>
          <a:lstStyle/>
          <a:p>
            <a:r>
              <a:rPr lang="en-IN" dirty="0" smtClean="0"/>
              <a:t>False Positive</a:t>
            </a:r>
            <a:endParaRPr lang="en-IN" dirty="0"/>
          </a:p>
        </p:txBody>
      </p:sp>
      <p:sp>
        <p:nvSpPr>
          <p:cNvPr id="5" name="TextBox 4"/>
          <p:cNvSpPr txBox="1"/>
          <p:nvPr/>
        </p:nvSpPr>
        <p:spPr>
          <a:xfrm>
            <a:off x="6182217" y="3651548"/>
            <a:ext cx="1364925" cy="369332"/>
          </a:xfrm>
          <a:prstGeom prst="rect">
            <a:avLst/>
          </a:prstGeom>
          <a:noFill/>
        </p:spPr>
        <p:txBody>
          <a:bodyPr wrap="none" rtlCol="0">
            <a:spAutoFit/>
          </a:bodyPr>
          <a:lstStyle/>
          <a:p>
            <a:r>
              <a:rPr lang="en-IN" dirty="0" smtClean="0"/>
              <a:t>True Negative</a:t>
            </a:r>
            <a:endParaRPr lang="en-IN" dirty="0"/>
          </a:p>
        </p:txBody>
      </p:sp>
    </p:spTree>
    <p:extLst>
      <p:ext uri="{BB962C8B-B14F-4D97-AF65-F5344CB8AC3E}">
        <p14:creationId xmlns:p14="http://schemas.microsoft.com/office/powerpoint/2010/main" val="204772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IN" sz="2000" dirty="0" smtClean="0"/>
              <a:t>From the above series and graphs we can say that:</a:t>
            </a:r>
          </a:p>
          <a:p>
            <a:r>
              <a:rPr lang="en-IN" sz="2000" dirty="0" smtClean="0"/>
              <a:t>SVM has a very high Execution time and hence it is not suitable for the  classification.</a:t>
            </a:r>
          </a:p>
          <a:p>
            <a:r>
              <a:rPr lang="en-IN" sz="2000" dirty="0" smtClean="0"/>
              <a:t>Naïve Bayed and SGD have the minimum execution time but they have very low accuracy rate when compared to the rest of the algorithms. Therefore these algorithms are not suitable for classification.</a:t>
            </a:r>
          </a:p>
          <a:p>
            <a:r>
              <a:rPr lang="en-IN" sz="2000" dirty="0" smtClean="0"/>
              <a:t> Logistic Regression and KNN have a very high number of True Negatives, hence, these are not suitable for classification.</a:t>
            </a:r>
          </a:p>
          <a:p>
            <a:r>
              <a:rPr lang="en-IN" sz="2000" dirty="0" smtClean="0"/>
              <a:t>Now the remaining algorithms have almost similar values for all the factors and hence they all are suitable for the classification of the data.</a:t>
            </a:r>
          </a:p>
          <a:p>
            <a:r>
              <a:rPr lang="en-IN" sz="2000" dirty="0" smtClean="0"/>
              <a:t>But if we have to pic the best out of these two then we can say that Random Forest is the best algorithm for classification because it has lower number of False Positives and True Negatives when compared to Decision Tree.</a:t>
            </a:r>
            <a:endParaRPr lang="en-IN" sz="2000" dirty="0"/>
          </a:p>
        </p:txBody>
      </p:sp>
    </p:spTree>
    <p:extLst>
      <p:ext uri="{BB962C8B-B14F-4D97-AF65-F5344CB8AC3E}">
        <p14:creationId xmlns:p14="http://schemas.microsoft.com/office/powerpoint/2010/main" val="376497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a:t>
            </a:r>
            <a:endParaRPr lang="en-IN" dirty="0"/>
          </a:p>
        </p:txBody>
      </p:sp>
      <p:sp>
        <p:nvSpPr>
          <p:cNvPr id="3" name="Content Placeholder 2"/>
          <p:cNvSpPr>
            <a:spLocks noGrp="1"/>
          </p:cNvSpPr>
          <p:nvPr>
            <p:ph sz="quarter" idx="1"/>
          </p:nvPr>
        </p:nvSpPr>
        <p:spPr/>
        <p:txBody>
          <a:bodyPr/>
          <a:lstStyle/>
          <a:p>
            <a:pPr marL="0" indent="0">
              <a:buNone/>
            </a:pPr>
            <a:r>
              <a:rPr lang="en-IN" dirty="0" smtClean="0"/>
              <a:t>We have downloaded a malware data with various attributes of a malware and which category this malware fall into. We are using various machine learning algorithms to predict the malware type of various data. We compare the prediction from various prediction models and by comparing it with actual data we calculate the accuracy of the algorithm. The algorithm with maximum accuracy can be used to predict the type of malware during a cyber attack.</a:t>
            </a:r>
            <a:endParaRPr lang="en-IN" dirty="0"/>
          </a:p>
        </p:txBody>
      </p:sp>
    </p:spTree>
    <p:extLst>
      <p:ext uri="{BB962C8B-B14F-4D97-AF65-F5344CB8AC3E}">
        <p14:creationId xmlns:p14="http://schemas.microsoft.com/office/powerpoint/2010/main" val="2523819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99592" y="4725144"/>
            <a:ext cx="7772400" cy="504056"/>
          </a:xfrm>
        </p:spPr>
        <p:txBody>
          <a:bodyPr/>
          <a:lstStyle/>
          <a:p>
            <a:pPr marL="0" indent="0" algn="ctr">
              <a:buNone/>
            </a:pPr>
            <a:r>
              <a:rPr lang="en-IN" dirty="0" smtClean="0"/>
              <a:t>Execution Time for Algorithms</a:t>
            </a: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12776"/>
            <a:ext cx="4526433" cy="3195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598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Second Database</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38576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350289"/>
            <a:ext cx="386715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988714"/>
            <a:ext cx="39147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161" y="3976999"/>
            <a:ext cx="39528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651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3886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604" y="649263"/>
            <a:ext cx="38481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0404" y="3419675"/>
            <a:ext cx="39052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390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IN" dirty="0" smtClean="0"/>
              <a:t>From the above graphs we can say that the execution time is minimum for the algorithm Naïve Bayes.</a:t>
            </a:r>
          </a:p>
          <a:p>
            <a:pPr marL="0" indent="0">
              <a:buNone/>
            </a:pPr>
            <a:r>
              <a:rPr lang="en-IN" dirty="0" smtClean="0"/>
              <a:t>The algorithms SGD and Decision Tree have execution times comparable to Naïve Bayes and hence they fall in the less execution time category.</a:t>
            </a:r>
          </a:p>
          <a:p>
            <a:pPr marL="0" indent="0">
              <a:buNone/>
            </a:pPr>
            <a:r>
              <a:rPr lang="en-IN" dirty="0" smtClean="0"/>
              <a:t>SVM has the highest execution time in all the algorithms.</a:t>
            </a:r>
          </a:p>
          <a:p>
            <a:pPr marL="0" indent="0">
              <a:buNone/>
            </a:pPr>
            <a:r>
              <a:rPr lang="en-IN" dirty="0" smtClean="0"/>
              <a:t>Logistic regression has execution time comparable to SVM and hence it fall under the high execution time category. </a:t>
            </a:r>
            <a:endParaRPr lang="en-IN" dirty="0"/>
          </a:p>
        </p:txBody>
      </p:sp>
    </p:spTree>
    <p:extLst>
      <p:ext uri="{BB962C8B-B14F-4D97-AF65-F5344CB8AC3E}">
        <p14:creationId xmlns:p14="http://schemas.microsoft.com/office/powerpoint/2010/main" val="3277753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38290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141" y="414189"/>
            <a:ext cx="38766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994" y="3814614"/>
            <a:ext cx="39719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703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IN" sz="2000" dirty="0" smtClean="0"/>
              <a:t>From the above graphs we can say that :</a:t>
            </a:r>
          </a:p>
          <a:p>
            <a:pPr marL="0" indent="0">
              <a:buNone/>
            </a:pPr>
            <a:r>
              <a:rPr lang="en-IN" sz="2000" dirty="0" smtClean="0">
                <a:solidFill>
                  <a:schemeClr val="accent1"/>
                </a:solidFill>
              </a:rPr>
              <a:t>Execution Time:</a:t>
            </a:r>
            <a:r>
              <a:rPr lang="en-IN" sz="2000" dirty="0" smtClean="0"/>
              <a:t> NB, DT, SGD, KNN, SVM, LR, RF</a:t>
            </a:r>
            <a:endParaRPr lang="en-IN" sz="2000" dirty="0" smtClean="0">
              <a:solidFill>
                <a:schemeClr val="accent1"/>
              </a:solidFill>
            </a:endParaRPr>
          </a:p>
          <a:p>
            <a:pPr marL="0" indent="0">
              <a:buNone/>
            </a:pPr>
            <a:r>
              <a:rPr lang="en-IN" sz="2000" dirty="0" smtClean="0">
                <a:solidFill>
                  <a:schemeClr val="accent1"/>
                </a:solidFill>
              </a:rPr>
              <a:t>Accuracy: </a:t>
            </a:r>
            <a:r>
              <a:rPr lang="en-IN" sz="2000" dirty="0" smtClean="0"/>
              <a:t>LR, KNN, RF, SVM, DT, NB, SGD</a:t>
            </a:r>
          </a:p>
          <a:p>
            <a:r>
              <a:rPr lang="en-IN" sz="2000" dirty="0" smtClean="0"/>
              <a:t>Random Forest, SVM and Logistic Regression have very high execution time and hence these are not suitable for classification.</a:t>
            </a:r>
          </a:p>
          <a:p>
            <a:r>
              <a:rPr lang="en-IN" sz="2000" dirty="0" smtClean="0"/>
              <a:t>KNN also has high execution time compared to those in the low execution time category and hence it is not suitable for classification.</a:t>
            </a:r>
          </a:p>
          <a:p>
            <a:r>
              <a:rPr lang="en-IN" sz="2000" dirty="0" smtClean="0"/>
              <a:t>The rest of the three algorithms fall in the same category and hence </a:t>
            </a:r>
            <a:r>
              <a:rPr lang="en-IN" sz="2000" smtClean="0"/>
              <a:t>are </a:t>
            </a:r>
            <a:r>
              <a:rPr lang="en-IN" sz="2000" smtClean="0"/>
              <a:t>suitable </a:t>
            </a:r>
            <a:r>
              <a:rPr lang="en-IN" sz="2000" dirty="0" smtClean="0"/>
              <a:t>for classification.</a:t>
            </a:r>
          </a:p>
          <a:p>
            <a:r>
              <a:rPr lang="en-IN" sz="2000" dirty="0" smtClean="0"/>
              <a:t>But if we want to pic one of these three:</a:t>
            </a:r>
          </a:p>
          <a:p>
            <a:pPr marL="0" indent="0">
              <a:buNone/>
            </a:pPr>
            <a:r>
              <a:rPr lang="en-IN" sz="2000" dirty="0"/>
              <a:t>	</a:t>
            </a:r>
            <a:r>
              <a:rPr lang="en-IN" sz="2000" dirty="0" smtClean="0">
                <a:solidFill>
                  <a:schemeClr val="accent1"/>
                </a:solidFill>
              </a:rPr>
              <a:t>Less execution time is preference : </a:t>
            </a:r>
            <a:r>
              <a:rPr lang="en-IN" sz="2000" dirty="0" smtClean="0"/>
              <a:t>Naïve Bayes</a:t>
            </a:r>
          </a:p>
          <a:p>
            <a:pPr marL="0" indent="0">
              <a:buNone/>
            </a:pPr>
            <a:r>
              <a:rPr lang="en-IN" sz="2000" dirty="0"/>
              <a:t>	</a:t>
            </a:r>
            <a:r>
              <a:rPr lang="en-IN" sz="2000" dirty="0" smtClean="0">
                <a:solidFill>
                  <a:schemeClr val="accent1"/>
                </a:solidFill>
              </a:rPr>
              <a:t>More Accuracy is preference: </a:t>
            </a:r>
            <a:r>
              <a:rPr lang="en-IN" sz="2000" dirty="0" smtClean="0"/>
              <a:t>Decision Tree</a:t>
            </a:r>
            <a:endParaRPr lang="en-IN" sz="2000" dirty="0"/>
          </a:p>
        </p:txBody>
      </p:sp>
    </p:spTree>
    <p:extLst>
      <p:ext uri="{BB962C8B-B14F-4D97-AF65-F5344CB8AC3E}">
        <p14:creationId xmlns:p14="http://schemas.microsoft.com/office/powerpoint/2010/main" val="2319604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a:xfrm>
            <a:off x="914400" y="1447800"/>
            <a:ext cx="7772400" cy="5077544"/>
          </a:xfrm>
        </p:spPr>
        <p:txBody>
          <a:bodyPr/>
          <a:lstStyle/>
          <a:p>
            <a:pPr marL="0" indent="0">
              <a:buNone/>
            </a:pPr>
            <a:endParaRPr lang="en-IN" dirty="0" smtClean="0"/>
          </a:p>
          <a:p>
            <a:pPr marL="0" indent="0">
              <a:buNone/>
            </a:pPr>
            <a:r>
              <a:rPr lang="en-IN" dirty="0" smtClean="0"/>
              <a:t>Best algorithm for identifying a malware is: </a:t>
            </a:r>
          </a:p>
          <a:p>
            <a:pPr marL="0" indent="0" algn="ctr">
              <a:buNone/>
            </a:pPr>
            <a:r>
              <a:rPr lang="en-IN" sz="2800" dirty="0" smtClean="0">
                <a:solidFill>
                  <a:schemeClr val="accent1"/>
                </a:solidFill>
              </a:rPr>
              <a:t>Random Forest Algorithm</a:t>
            </a:r>
          </a:p>
          <a:p>
            <a:pPr marL="0" indent="0">
              <a:buNone/>
            </a:pPr>
            <a:endParaRPr lang="en-IN" dirty="0">
              <a:solidFill>
                <a:schemeClr val="accent1"/>
              </a:solidFill>
            </a:endParaRPr>
          </a:p>
          <a:p>
            <a:pPr marL="0" indent="0">
              <a:buNone/>
            </a:pPr>
            <a:r>
              <a:rPr lang="en-IN" dirty="0" smtClean="0"/>
              <a:t>Best algorithm for classifying a malware is:</a:t>
            </a:r>
          </a:p>
          <a:p>
            <a:pPr marL="0" indent="0">
              <a:buNone/>
            </a:pPr>
            <a:r>
              <a:rPr lang="en-IN" dirty="0" smtClean="0"/>
              <a:t>	</a:t>
            </a:r>
            <a:r>
              <a:rPr lang="en-IN" dirty="0">
                <a:solidFill>
                  <a:schemeClr val="accent1"/>
                </a:solidFill>
              </a:rPr>
              <a:t> </a:t>
            </a:r>
            <a:r>
              <a:rPr lang="en-IN" dirty="0"/>
              <a:t>Less execution time is preference : </a:t>
            </a:r>
            <a:endParaRPr lang="en-IN" dirty="0" smtClean="0"/>
          </a:p>
          <a:p>
            <a:pPr marL="0" indent="0" algn="ctr">
              <a:buNone/>
            </a:pPr>
            <a:r>
              <a:rPr lang="en-IN" sz="2800" dirty="0" smtClean="0">
                <a:solidFill>
                  <a:schemeClr val="accent1"/>
                </a:solidFill>
              </a:rPr>
              <a:t>Naïve Bayes</a:t>
            </a:r>
          </a:p>
          <a:p>
            <a:pPr marL="0" indent="0">
              <a:buNone/>
            </a:pPr>
            <a:r>
              <a:rPr lang="en-IN" sz="2800" dirty="0"/>
              <a:t>	</a:t>
            </a:r>
            <a:r>
              <a:rPr lang="en-IN" dirty="0">
                <a:solidFill>
                  <a:schemeClr val="accent1"/>
                </a:solidFill>
              </a:rPr>
              <a:t> </a:t>
            </a:r>
            <a:r>
              <a:rPr lang="en-IN" dirty="0"/>
              <a:t>More Accuracy is </a:t>
            </a:r>
            <a:r>
              <a:rPr lang="en-IN" dirty="0" smtClean="0"/>
              <a:t>preference:</a:t>
            </a:r>
          </a:p>
          <a:p>
            <a:pPr marL="0" indent="0" algn="ctr">
              <a:buNone/>
            </a:pPr>
            <a:r>
              <a:rPr lang="en-IN" sz="2800" dirty="0" smtClean="0">
                <a:solidFill>
                  <a:schemeClr val="accent1"/>
                </a:solidFill>
              </a:rPr>
              <a:t>Decision Tree </a:t>
            </a:r>
            <a:endParaRPr lang="en-IN" dirty="0">
              <a:solidFill>
                <a:schemeClr val="accent1"/>
              </a:solidFill>
            </a:endParaRPr>
          </a:p>
        </p:txBody>
      </p:sp>
    </p:spTree>
    <p:extLst>
      <p:ext uri="{BB962C8B-B14F-4D97-AF65-F5344CB8AC3E}">
        <p14:creationId xmlns:p14="http://schemas.microsoft.com/office/powerpoint/2010/main" val="642673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3501161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this project ?</a:t>
            </a:r>
            <a:endParaRPr lang="en-IN" dirty="0"/>
          </a:p>
        </p:txBody>
      </p:sp>
      <p:sp>
        <p:nvSpPr>
          <p:cNvPr id="3" name="Content Placeholder 2"/>
          <p:cNvSpPr>
            <a:spLocks noGrp="1"/>
          </p:cNvSpPr>
          <p:nvPr>
            <p:ph sz="quarter" idx="1"/>
          </p:nvPr>
        </p:nvSpPr>
        <p:spPr>
          <a:xfrm>
            <a:off x="914400" y="1447800"/>
            <a:ext cx="7772400" cy="973088"/>
          </a:xfrm>
        </p:spPr>
        <p:txBody>
          <a:bodyPr/>
          <a:lstStyle/>
          <a:p>
            <a:pPr marL="0" indent="0">
              <a:buNone/>
            </a:pPr>
            <a:r>
              <a:rPr lang="en-IN" dirty="0" smtClean="0"/>
              <a:t>We know that number of malware attacks have increased in the recent years.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8362950" cy="43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75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55576" y="1412776"/>
            <a:ext cx="7772400" cy="4608512"/>
          </a:xfrm>
        </p:spPr>
        <p:txBody>
          <a:bodyPr/>
          <a:lstStyle/>
          <a:p>
            <a:pPr marL="0" indent="0">
              <a:buNone/>
            </a:pPr>
            <a:r>
              <a:rPr lang="en-IN" dirty="0" smtClean="0"/>
              <a:t>It is a tough to detect a malware by using conventional software and mostly it is too late by the time the type of malware is detected so that the required steps can be taken to counter the attack.</a:t>
            </a:r>
          </a:p>
          <a:p>
            <a:pPr marL="0" indent="0">
              <a:buNone/>
            </a:pPr>
            <a:r>
              <a:rPr lang="en-IN" dirty="0" smtClean="0"/>
              <a:t>With our study we will be able to predict the type of malware on basis of some attributes of the malware that can be detected quickly. Once we have identified the type of malware we can take required steps to counter the malware. This makes the counter attack process quick and hence reduces the damage done by the malware.</a:t>
            </a:r>
            <a:endParaRPr lang="en-IN" dirty="0"/>
          </a:p>
        </p:txBody>
      </p:sp>
    </p:spTree>
    <p:extLst>
      <p:ext uri="{BB962C8B-B14F-4D97-AF65-F5344CB8AC3E}">
        <p14:creationId xmlns:p14="http://schemas.microsoft.com/office/powerpoint/2010/main" val="1257550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 And Library Used</a:t>
            </a:r>
            <a:endParaRPr lang="en-IN" dirty="0"/>
          </a:p>
        </p:txBody>
      </p:sp>
      <p:sp>
        <p:nvSpPr>
          <p:cNvPr id="3" name="Content Placeholder 2"/>
          <p:cNvSpPr>
            <a:spLocks noGrp="1"/>
          </p:cNvSpPr>
          <p:nvPr>
            <p:ph sz="quarter" idx="1"/>
          </p:nvPr>
        </p:nvSpPr>
        <p:spPr>
          <a:xfrm>
            <a:off x="899592" y="1700808"/>
            <a:ext cx="7772400" cy="4572000"/>
          </a:xfrm>
        </p:spPr>
        <p:txBody>
          <a:bodyPr/>
          <a:lstStyle/>
          <a:p>
            <a:pPr marL="514350" indent="-514350">
              <a:buAutoNum type="arabicPeriod"/>
            </a:pPr>
            <a:r>
              <a:rPr lang="en-IN" dirty="0" smtClean="0">
                <a:solidFill>
                  <a:schemeClr val="accent2">
                    <a:lumMod val="60000"/>
                    <a:lumOff val="40000"/>
                  </a:schemeClr>
                </a:solidFill>
              </a:rPr>
              <a:t>Python:</a:t>
            </a:r>
          </a:p>
          <a:p>
            <a:pPr marL="0" indent="0">
              <a:buNone/>
            </a:pPr>
            <a:r>
              <a:rPr lang="en-IN" dirty="0"/>
              <a:t>	</a:t>
            </a:r>
            <a:r>
              <a:rPr lang="en-IN" dirty="0" smtClean="0"/>
              <a:t>Python is one of the most popular programming 	language when it comes to implementing machine 	learning algorithms.</a:t>
            </a:r>
          </a:p>
          <a:p>
            <a:pPr marL="514350" indent="-514350">
              <a:buAutoNum type="arabicPeriod" startAt="2"/>
            </a:pPr>
            <a:r>
              <a:rPr lang="en-IN" dirty="0" smtClean="0">
                <a:solidFill>
                  <a:schemeClr val="accent2">
                    <a:lumMod val="60000"/>
                    <a:lumOff val="40000"/>
                  </a:schemeClr>
                </a:solidFill>
              </a:rPr>
              <a:t>Pandas:</a:t>
            </a:r>
          </a:p>
          <a:p>
            <a:pPr marL="548640" lvl="2" indent="0">
              <a:buNone/>
            </a:pPr>
            <a:r>
              <a:rPr lang="en-IN" dirty="0">
                <a:solidFill>
                  <a:schemeClr val="accent2">
                    <a:lumMod val="60000"/>
                    <a:lumOff val="40000"/>
                  </a:schemeClr>
                </a:solidFill>
              </a:rPr>
              <a:t> </a:t>
            </a:r>
            <a:r>
              <a:rPr lang="en-IN" dirty="0" smtClean="0">
                <a:solidFill>
                  <a:schemeClr val="accent2">
                    <a:lumMod val="60000"/>
                    <a:lumOff val="40000"/>
                  </a:schemeClr>
                </a:solidFill>
              </a:rPr>
              <a:t>      </a:t>
            </a:r>
            <a:r>
              <a:rPr lang="en-IN" sz="2600" dirty="0"/>
              <a:t>In </a:t>
            </a:r>
            <a:r>
              <a:rPr lang="en-IN" sz="2600" dirty="0" smtClean="0"/>
              <a:t>computer programming,</a:t>
            </a:r>
            <a:r>
              <a:rPr lang="en-IN" sz="2600" dirty="0"/>
              <a:t> pandas is a software </a:t>
            </a:r>
            <a:r>
              <a:rPr lang="en-IN" sz="2600" dirty="0" smtClean="0"/>
              <a:t>	library</a:t>
            </a:r>
            <a:r>
              <a:rPr lang="en-IN" sz="2600" dirty="0"/>
              <a:t> written for the Python programming </a:t>
            </a:r>
            <a:r>
              <a:rPr lang="en-IN" sz="2600" dirty="0" smtClean="0"/>
              <a:t>	language</a:t>
            </a:r>
            <a:r>
              <a:rPr lang="en-IN" sz="2600" dirty="0"/>
              <a:t> for data manipulation and </a:t>
            </a:r>
            <a:r>
              <a:rPr lang="en-IN" sz="2600" dirty="0" smtClean="0"/>
              <a:t>analysis.</a:t>
            </a:r>
          </a:p>
          <a:p>
            <a:pPr marL="0" indent="0">
              <a:buNone/>
            </a:pPr>
            <a:r>
              <a:rPr lang="en-IN" dirty="0" smtClean="0"/>
              <a:t>    </a:t>
            </a:r>
          </a:p>
        </p:txBody>
      </p:sp>
    </p:spTree>
    <p:extLst>
      <p:ext uri="{BB962C8B-B14F-4D97-AF65-F5344CB8AC3E}">
        <p14:creationId xmlns:p14="http://schemas.microsoft.com/office/powerpoint/2010/main" val="139237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908720"/>
            <a:ext cx="7772400" cy="5688632"/>
          </a:xfrm>
        </p:spPr>
        <p:txBody>
          <a:bodyPr>
            <a:normAutofit/>
          </a:bodyPr>
          <a:lstStyle/>
          <a:p>
            <a:pPr marL="514350" indent="-514350">
              <a:buAutoNum type="arabicPeriod" startAt="3"/>
            </a:pPr>
            <a:r>
              <a:rPr lang="en-IN" dirty="0" err="1" smtClean="0">
                <a:solidFill>
                  <a:schemeClr val="accent2">
                    <a:lumMod val="60000"/>
                    <a:lumOff val="40000"/>
                  </a:schemeClr>
                </a:solidFill>
              </a:rPr>
              <a:t>NumPy</a:t>
            </a:r>
            <a:r>
              <a:rPr lang="en-IN" dirty="0" smtClean="0">
                <a:solidFill>
                  <a:schemeClr val="accent2">
                    <a:lumMod val="60000"/>
                    <a:lumOff val="40000"/>
                  </a:schemeClr>
                </a:solidFill>
              </a:rPr>
              <a:t>:</a:t>
            </a:r>
          </a:p>
          <a:p>
            <a:pPr marL="0" indent="0">
              <a:buNone/>
            </a:pPr>
            <a:r>
              <a:rPr lang="en-IN" dirty="0">
                <a:solidFill>
                  <a:schemeClr val="accent2">
                    <a:lumMod val="60000"/>
                    <a:lumOff val="40000"/>
                  </a:schemeClr>
                </a:solidFill>
              </a:rPr>
              <a:t>	</a:t>
            </a:r>
            <a:r>
              <a:rPr lang="en-IN" dirty="0" err="1"/>
              <a:t>NumPy</a:t>
            </a:r>
            <a:r>
              <a:rPr lang="en-IN" dirty="0"/>
              <a:t> </a:t>
            </a:r>
            <a:r>
              <a:rPr lang="en-IN" dirty="0" smtClean="0"/>
              <a:t>is </a:t>
            </a:r>
            <a:r>
              <a:rPr lang="en-IN" dirty="0"/>
              <a:t>a library for the Python programming </a:t>
            </a:r>
            <a:r>
              <a:rPr lang="en-IN" dirty="0" smtClean="0"/>
              <a:t>	language</a:t>
            </a:r>
            <a:r>
              <a:rPr lang="en-IN" dirty="0"/>
              <a:t>, adding support for large, </a:t>
            </a:r>
            <a:r>
              <a:rPr lang="en-IN" dirty="0" smtClean="0"/>
              <a:t>multi-	dimensional</a:t>
            </a:r>
            <a:r>
              <a:rPr lang="en-IN" dirty="0"/>
              <a:t> arrays and matrices, along with a large </a:t>
            </a:r>
            <a:r>
              <a:rPr lang="en-IN" dirty="0" smtClean="0"/>
              <a:t>	collection </a:t>
            </a:r>
            <a:r>
              <a:rPr lang="en-IN" dirty="0"/>
              <a:t>of high-level mathematical functions to </a:t>
            </a:r>
            <a:r>
              <a:rPr lang="en-IN" dirty="0" smtClean="0"/>
              <a:t>	operate </a:t>
            </a:r>
            <a:r>
              <a:rPr lang="en-IN" dirty="0"/>
              <a:t>on these arrays</a:t>
            </a:r>
            <a:r>
              <a:rPr lang="en-IN" dirty="0" smtClean="0"/>
              <a:t>.</a:t>
            </a:r>
          </a:p>
          <a:p>
            <a:pPr marL="514350" indent="-514350">
              <a:buAutoNum type="arabicPeriod" startAt="4"/>
            </a:pPr>
            <a:r>
              <a:rPr lang="en-IN" dirty="0" err="1" smtClean="0">
                <a:solidFill>
                  <a:schemeClr val="accent2">
                    <a:lumMod val="60000"/>
                    <a:lumOff val="40000"/>
                  </a:schemeClr>
                </a:solidFill>
              </a:rPr>
              <a:t>SkLearn</a:t>
            </a:r>
            <a:r>
              <a:rPr lang="en-IN" dirty="0" smtClean="0">
                <a:solidFill>
                  <a:schemeClr val="accent2">
                    <a:lumMod val="60000"/>
                    <a:lumOff val="40000"/>
                  </a:schemeClr>
                </a:solidFill>
              </a:rPr>
              <a:t>:</a:t>
            </a:r>
          </a:p>
          <a:p>
            <a:pPr marL="0" indent="0">
              <a:buNone/>
            </a:pPr>
            <a:r>
              <a:rPr lang="en-IN" dirty="0">
                <a:solidFill>
                  <a:schemeClr val="accent2">
                    <a:lumMod val="60000"/>
                    <a:lumOff val="40000"/>
                  </a:schemeClr>
                </a:solidFill>
              </a:rPr>
              <a:t>	</a:t>
            </a:r>
            <a:r>
              <a:rPr lang="en-IN" dirty="0" err="1" smtClean="0"/>
              <a:t>Scikit</a:t>
            </a:r>
            <a:r>
              <a:rPr lang="en-IN" dirty="0" smtClean="0"/>
              <a:t>-learn </a:t>
            </a:r>
            <a:r>
              <a:rPr lang="en-IN" dirty="0"/>
              <a:t>is a free software machine </a:t>
            </a:r>
            <a:r>
              <a:rPr lang="en-IN" dirty="0" smtClean="0"/>
              <a:t>	learning</a:t>
            </a:r>
            <a:r>
              <a:rPr lang="en-IN" dirty="0"/>
              <a:t> library for the Python programming </a:t>
            </a:r>
            <a:r>
              <a:rPr lang="en-IN" dirty="0" smtClean="0"/>
              <a:t>	language.</a:t>
            </a:r>
            <a:r>
              <a:rPr lang="en-IN" dirty="0"/>
              <a:t> </a:t>
            </a:r>
            <a:endParaRPr lang="en-IN" dirty="0" smtClean="0"/>
          </a:p>
          <a:p>
            <a:pPr marL="0" indent="0">
              <a:buNone/>
            </a:pPr>
            <a:r>
              <a:rPr lang="en-IN" dirty="0"/>
              <a:t>	 </a:t>
            </a:r>
            <a:r>
              <a:rPr lang="en-IN" dirty="0" smtClean="0"/>
              <a:t>It features various classification, regression and 	clustering algorithm including support vector machine, 	random forest, gradient boosting, k-means and 	DBSCAN.</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3071651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a:t>
            </a:r>
            <a:endParaRPr lang="en-IN" dirty="0"/>
          </a:p>
        </p:txBody>
      </p:sp>
      <p:sp>
        <p:nvSpPr>
          <p:cNvPr id="3" name="Content Placeholder 2"/>
          <p:cNvSpPr>
            <a:spLocks noGrp="1"/>
          </p:cNvSpPr>
          <p:nvPr>
            <p:ph sz="quarter" idx="1"/>
          </p:nvPr>
        </p:nvSpPr>
        <p:spPr/>
        <p:txBody>
          <a:bodyPr/>
          <a:lstStyle/>
          <a:p>
            <a:pPr marL="514350" indent="-514350">
              <a:buAutoNum type="arabicPeriod"/>
            </a:pPr>
            <a:r>
              <a:rPr lang="en-IN" dirty="0" smtClean="0">
                <a:solidFill>
                  <a:schemeClr val="accent2">
                    <a:lumMod val="60000"/>
                    <a:lumOff val="40000"/>
                  </a:schemeClr>
                </a:solidFill>
              </a:rPr>
              <a:t>Data Collection:</a:t>
            </a:r>
          </a:p>
          <a:p>
            <a:pPr marL="0" indent="0">
              <a:buNone/>
            </a:pPr>
            <a:r>
              <a:rPr lang="en-IN" dirty="0">
                <a:solidFill>
                  <a:schemeClr val="accent2">
                    <a:lumMod val="60000"/>
                    <a:lumOff val="40000"/>
                  </a:schemeClr>
                </a:solidFill>
              </a:rPr>
              <a:t>	</a:t>
            </a:r>
            <a:r>
              <a:rPr lang="en-IN" sz="2400" dirty="0" smtClean="0"/>
              <a:t>First we collected the  data for the process. We downloaded 	the data from the internet.</a:t>
            </a:r>
            <a:endParaRPr lang="en-IN" dirty="0" smtClean="0"/>
          </a:p>
          <a:p>
            <a:pPr marL="514350" indent="-514350">
              <a:buAutoNum type="arabicPeriod" startAt="2"/>
            </a:pPr>
            <a:r>
              <a:rPr lang="en-IN" dirty="0" smtClean="0">
                <a:solidFill>
                  <a:schemeClr val="accent2">
                    <a:lumMod val="60000"/>
                    <a:lumOff val="40000"/>
                  </a:schemeClr>
                </a:solidFill>
              </a:rPr>
              <a:t>Data Pre-processing:</a:t>
            </a:r>
          </a:p>
          <a:p>
            <a:pPr marL="0" indent="0">
              <a:buNone/>
            </a:pPr>
            <a:r>
              <a:rPr lang="en-IN" dirty="0">
                <a:solidFill>
                  <a:schemeClr val="accent2">
                    <a:lumMod val="60000"/>
                    <a:lumOff val="40000"/>
                  </a:schemeClr>
                </a:solidFill>
              </a:rPr>
              <a:t>	</a:t>
            </a:r>
            <a:r>
              <a:rPr lang="en-IN" sz="2400" dirty="0" smtClean="0"/>
              <a:t>Then we process the data to make it ready for the 	implementation of the algorithms. For example, splitting the 	data into training and testing data.</a:t>
            </a:r>
          </a:p>
          <a:p>
            <a:pPr marL="514350" indent="-514350">
              <a:buAutoNum type="arabicPeriod" startAt="3"/>
            </a:pPr>
            <a:r>
              <a:rPr lang="en-IN" dirty="0" smtClean="0">
                <a:solidFill>
                  <a:schemeClr val="accent2">
                    <a:lumMod val="60000"/>
                    <a:lumOff val="40000"/>
                  </a:schemeClr>
                </a:solidFill>
              </a:rPr>
              <a:t>Algorithm Implementation:</a:t>
            </a:r>
          </a:p>
          <a:p>
            <a:pPr marL="0" indent="0">
              <a:buNone/>
            </a:pPr>
            <a:r>
              <a:rPr lang="en-IN" sz="2400" dirty="0" smtClean="0"/>
              <a:t>	Now we implement machine learning algorithm on the data 	to train a model which is then later used for prediction.</a:t>
            </a:r>
          </a:p>
          <a:p>
            <a:pPr marL="514350" indent="-514350">
              <a:buAutoNum type="arabicPeriod"/>
            </a:pPr>
            <a:endParaRPr lang="en-IN" dirty="0"/>
          </a:p>
        </p:txBody>
      </p:sp>
    </p:spTree>
    <p:extLst>
      <p:ext uri="{BB962C8B-B14F-4D97-AF65-F5344CB8AC3E}">
        <p14:creationId xmlns:p14="http://schemas.microsoft.com/office/powerpoint/2010/main" val="834107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514350" indent="-514350">
              <a:buAutoNum type="arabicPeriod" startAt="4"/>
            </a:pPr>
            <a:r>
              <a:rPr lang="en-IN" dirty="0" smtClean="0">
                <a:solidFill>
                  <a:schemeClr val="accent2">
                    <a:lumMod val="60000"/>
                    <a:lumOff val="40000"/>
                  </a:schemeClr>
                </a:solidFill>
              </a:rPr>
              <a:t>Prediction:</a:t>
            </a:r>
          </a:p>
          <a:p>
            <a:pPr marL="0" indent="0">
              <a:buNone/>
            </a:pPr>
            <a:r>
              <a:rPr lang="en-IN" sz="2400" dirty="0" smtClean="0"/>
              <a:t>	Now the trained models are used to predict the output for 	the testing data set and these predictions are then compared 	with actual values to calculate the accuracy of the model.</a:t>
            </a:r>
            <a:endParaRPr lang="en-IN" sz="2400" dirty="0"/>
          </a:p>
          <a:p>
            <a:pPr marL="514350" indent="-514350">
              <a:buAutoNum type="arabicPeriod" startAt="5"/>
            </a:pPr>
            <a:r>
              <a:rPr lang="en-IN" dirty="0" smtClean="0">
                <a:solidFill>
                  <a:schemeClr val="accent2">
                    <a:lumMod val="60000"/>
                    <a:lumOff val="40000"/>
                  </a:schemeClr>
                </a:solidFill>
              </a:rPr>
              <a:t>Comparison:</a:t>
            </a:r>
          </a:p>
          <a:p>
            <a:pPr marL="0" indent="0">
              <a:buNone/>
            </a:pPr>
            <a:r>
              <a:rPr lang="en-IN" sz="2400" dirty="0" smtClean="0"/>
              <a:t>	Once we have calculated the accuracy for each prediction 	model we compare them and find out the best algorithm for 	purpose.</a:t>
            </a:r>
            <a:endParaRPr lang="en-IN" sz="2400" dirty="0"/>
          </a:p>
          <a:p>
            <a:pPr marL="0" indent="0">
              <a:buNone/>
            </a:pPr>
            <a:endParaRPr lang="en-IN" dirty="0"/>
          </a:p>
        </p:txBody>
      </p:sp>
    </p:spTree>
    <p:extLst>
      <p:ext uri="{BB962C8B-B14F-4D97-AF65-F5344CB8AC3E}">
        <p14:creationId xmlns:p14="http://schemas.microsoft.com/office/powerpoint/2010/main" val="376767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 Used</a:t>
            </a:r>
            <a:endParaRPr lang="en-IN" dirty="0"/>
          </a:p>
        </p:txBody>
      </p:sp>
      <p:sp>
        <p:nvSpPr>
          <p:cNvPr id="3" name="Content Placeholder 2"/>
          <p:cNvSpPr>
            <a:spLocks noGrp="1"/>
          </p:cNvSpPr>
          <p:nvPr>
            <p:ph sz="quarter" idx="1"/>
          </p:nvPr>
        </p:nvSpPr>
        <p:spPr/>
        <p:txBody>
          <a:bodyPr/>
          <a:lstStyle/>
          <a:p>
            <a:r>
              <a:rPr lang="en-IN" b="1" dirty="0" smtClean="0">
                <a:solidFill>
                  <a:schemeClr val="accent1"/>
                </a:solidFill>
              </a:rPr>
              <a:t>Logistic Regression:</a:t>
            </a:r>
          </a:p>
          <a:p>
            <a:pPr marL="0" indent="0">
              <a:buNone/>
            </a:pPr>
            <a:r>
              <a:rPr lang="en-IN" dirty="0"/>
              <a:t>Logistic regression is a machine learning algorithm for classification. In this algorithm, the probabilities describing the possible outcomes of a single trial are modelled using a logistic function</a:t>
            </a:r>
            <a:r>
              <a:rPr lang="en-IN" dirty="0" smtClean="0"/>
              <a:t>.</a:t>
            </a:r>
          </a:p>
          <a:p>
            <a:r>
              <a:rPr lang="en-IN" b="1" dirty="0" smtClean="0">
                <a:solidFill>
                  <a:schemeClr val="accent1"/>
                </a:solidFill>
              </a:rPr>
              <a:t>Naïve Bayes:</a:t>
            </a:r>
          </a:p>
          <a:p>
            <a:pPr marL="0" indent="0">
              <a:buNone/>
            </a:pPr>
            <a:r>
              <a:rPr lang="en-IN" dirty="0"/>
              <a:t>Naive Bayes algorithm based on Bayes’ theorem with the assumption of independence between every pair of features. Naive Bayes classifiers work well in many real-world situations such as document classification and spam filtering.</a:t>
            </a:r>
            <a:endParaRPr lang="en-IN" dirty="0">
              <a:solidFill>
                <a:schemeClr val="accent1"/>
              </a:solidFill>
            </a:endParaRPr>
          </a:p>
        </p:txBody>
      </p:sp>
    </p:spTree>
    <p:extLst>
      <p:ext uri="{BB962C8B-B14F-4D97-AF65-F5344CB8AC3E}">
        <p14:creationId xmlns:p14="http://schemas.microsoft.com/office/powerpoint/2010/main" val="1671364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137</TotalTime>
  <Words>993</Words>
  <Application>Microsoft Office PowerPoint</Application>
  <PresentationFormat>On-screen Show (4:3)</PresentationFormat>
  <Paragraphs>107</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Equity</vt:lpstr>
      <vt:lpstr>Visualization and Analysis of Different Machine Learning Algorithm for Malware Identification</vt:lpstr>
      <vt:lpstr>Description</vt:lpstr>
      <vt:lpstr>Why this project ?</vt:lpstr>
      <vt:lpstr>PowerPoint Presentation</vt:lpstr>
      <vt:lpstr>Language And Library Used</vt:lpstr>
      <vt:lpstr>PowerPoint Presentation</vt:lpstr>
      <vt:lpstr>Modules </vt:lpstr>
      <vt:lpstr>PowerPoint Presentation</vt:lpstr>
      <vt:lpstr>Algorithms Used</vt:lpstr>
      <vt:lpstr>PowerPoint Presentation</vt:lpstr>
      <vt:lpstr>PowerPoint Presentation</vt:lpstr>
      <vt:lpstr>PowerPoint Presentation</vt:lpstr>
      <vt:lpstr>Procedure Followed</vt:lpstr>
      <vt:lpstr>First Database</vt:lpstr>
      <vt:lpstr>PowerPoint Presentation</vt:lpstr>
      <vt:lpstr>PowerPoint Presentation</vt:lpstr>
      <vt:lpstr>PowerPoint Presentation</vt:lpstr>
      <vt:lpstr>PowerPoint Presentation</vt:lpstr>
      <vt:lpstr>PowerPoint Presentation</vt:lpstr>
      <vt:lpstr>PowerPoint Presentation</vt:lpstr>
      <vt:lpstr>Second Database</vt:lpstr>
      <vt:lpstr>PowerPoint Presentation</vt:lpstr>
      <vt:lpstr>PowerPoint Presentation</vt:lpstr>
      <vt:lpstr>PowerPoint Presentation</vt:lpstr>
      <vt:lpstr>PowerPoint Presentation</vt:lpstr>
      <vt:lpstr>Conclusion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Singh</dc:creator>
  <cp:lastModifiedBy>Gaurav Singh</cp:lastModifiedBy>
  <cp:revision>25</cp:revision>
  <dcterms:created xsi:type="dcterms:W3CDTF">2019-04-07T14:22:32Z</dcterms:created>
  <dcterms:modified xsi:type="dcterms:W3CDTF">2019-04-07T16:46:40Z</dcterms:modified>
</cp:coreProperties>
</file>