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77" r:id="rId7"/>
    <p:sldId id="259" r:id="rId8"/>
    <p:sldId id="260" r:id="rId9"/>
    <p:sldId id="261" r:id="rId10"/>
    <p:sldId id="265" r:id="rId11"/>
    <p:sldId id="264" r:id="rId12"/>
    <p:sldId id="263" r:id="rId13"/>
    <p:sldId id="262" r:id="rId14"/>
    <p:sldId id="266" r:id="rId15"/>
    <p:sldId id="267" r:id="rId16"/>
    <p:sldId id="268" r:id="rId17"/>
    <p:sldId id="269" r:id="rId18"/>
    <p:sldId id="271" r:id="rId19"/>
    <p:sldId id="270" r:id="rId20"/>
    <p:sldId id="272" r:id="rId21"/>
    <p:sldId id="273" r:id="rId22"/>
    <p:sldId id="274"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49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E8B5FB7-0EC7-4746-B2E7-C63A6C9A885D}" type="datetimeFigureOut">
              <a:rPr lang="ru-RU" smtClean="0"/>
              <a:t>15.03.2016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8B5FB7-0EC7-4746-B2E7-C63A6C9A885D}" type="datetimeFigureOut">
              <a:rPr lang="ru-RU" smtClean="0"/>
              <a:t>15.03.2016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8B5FB7-0EC7-4746-B2E7-C63A6C9A885D}" type="datetimeFigureOut">
              <a:rPr lang="ru-RU" smtClean="0"/>
              <a:t>15.03.2016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8B5FB7-0EC7-4746-B2E7-C63A6C9A885D}" type="datetimeFigureOut">
              <a:rPr lang="ru-RU" smtClean="0"/>
              <a:t>15.03.2016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E8B5FB7-0EC7-4746-B2E7-C63A6C9A885D}" type="datetimeFigureOut">
              <a:rPr lang="ru-RU" smtClean="0"/>
              <a:t>15.03.2016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E8B5FB7-0EC7-4746-B2E7-C63A6C9A885D}" type="datetimeFigureOut">
              <a:rPr lang="ru-RU" smtClean="0"/>
              <a:t>15.03.2016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E8B5FB7-0EC7-4746-B2E7-C63A6C9A885D}" type="datetimeFigureOut">
              <a:rPr lang="ru-RU" smtClean="0"/>
              <a:t>15.03.2016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E8B5FB7-0EC7-4746-B2E7-C63A6C9A885D}" type="datetimeFigureOut">
              <a:rPr lang="ru-RU" smtClean="0"/>
              <a:t>15.03.2016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E8B5FB7-0EC7-4746-B2E7-C63A6C9A885D}" type="datetimeFigureOut">
              <a:rPr lang="ru-RU" smtClean="0"/>
              <a:t>15.03.2016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E8B5FB7-0EC7-4746-B2E7-C63A6C9A885D}" type="datetimeFigureOut">
              <a:rPr lang="ru-RU" smtClean="0"/>
              <a:t>15.03.2016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E8B5FB7-0EC7-4746-B2E7-C63A6C9A885D}" type="datetimeFigureOut">
              <a:rPr lang="ru-RU" smtClean="0"/>
              <a:t>15.03.2016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353228-0075-4B2F-85D8-0F76547D2BAC}"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B5FB7-0EC7-4746-B2E7-C63A6C9A885D}" type="datetimeFigureOut">
              <a:rPr lang="ru-RU" smtClean="0"/>
              <a:t>15.03.2016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53228-0075-4B2F-85D8-0F76547D2BAC}"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332657"/>
            <a:ext cx="7772400" cy="1080120"/>
          </a:xfrm>
        </p:spPr>
        <p:txBody>
          <a:bodyPr/>
          <a:lstStyle/>
          <a:p>
            <a:r>
              <a:rPr lang="en-US" dirty="0" smtClean="0"/>
              <a:t>Test automation course</a:t>
            </a:r>
            <a:endParaRPr lang="ru-RU" dirty="0"/>
          </a:p>
        </p:txBody>
      </p:sp>
      <p:sp>
        <p:nvSpPr>
          <p:cNvPr id="3" name="Подзаголовок 2"/>
          <p:cNvSpPr>
            <a:spLocks noGrp="1"/>
          </p:cNvSpPr>
          <p:nvPr>
            <p:ph type="subTitle" idx="1"/>
          </p:nvPr>
        </p:nvSpPr>
        <p:spPr>
          <a:xfrm>
            <a:off x="1371600" y="5013176"/>
            <a:ext cx="6400800" cy="625624"/>
          </a:xfrm>
        </p:spPr>
        <p:txBody>
          <a:bodyPr/>
          <a:lstStyle/>
          <a:p>
            <a:r>
              <a:rPr lang="en-US" dirty="0" smtClean="0"/>
              <a:t>Lesson 2</a:t>
            </a:r>
            <a:endParaRPr lang="ru-RU" dirty="0"/>
          </a:p>
        </p:txBody>
      </p:sp>
      <p:pic>
        <p:nvPicPr>
          <p:cNvPr id="1026" name="Picture 2"/>
          <p:cNvPicPr>
            <a:picLocks noChangeAspect="1" noChangeArrowheads="1"/>
          </p:cNvPicPr>
          <p:nvPr/>
        </p:nvPicPr>
        <p:blipFill>
          <a:blip r:embed="rId2" cstate="print"/>
          <a:srcRect/>
          <a:stretch>
            <a:fillRect/>
          </a:stretch>
        </p:blipFill>
        <p:spPr bwMode="auto">
          <a:xfrm>
            <a:off x="1907704" y="1268760"/>
            <a:ext cx="5802982" cy="3630584"/>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Access modifiers</a:t>
            </a:r>
          </a:p>
        </p:txBody>
      </p:sp>
      <p:sp>
        <p:nvSpPr>
          <p:cNvPr id="3" name="Объект 2"/>
          <p:cNvSpPr>
            <a:spLocks noGrp="1"/>
          </p:cNvSpPr>
          <p:nvPr>
            <p:ph idx="1"/>
          </p:nvPr>
        </p:nvSpPr>
        <p:spPr>
          <a:xfrm>
            <a:off x="457200" y="1052736"/>
            <a:ext cx="8229600" cy="3672407"/>
          </a:xfrm>
        </p:spPr>
        <p:txBody>
          <a:bodyPr>
            <a:normAutofit fontScale="85000" lnSpcReduction="10000"/>
          </a:bodyPr>
          <a:lstStyle/>
          <a:p>
            <a:pPr marL="0" indent="0">
              <a:buNone/>
            </a:pPr>
            <a:r>
              <a:rPr lang="en-US" b="1" dirty="0" smtClean="0"/>
              <a:t>	Default </a:t>
            </a:r>
            <a:r>
              <a:rPr lang="en-US" b="1" dirty="0"/>
              <a:t>Access Modifier - No keyword:</a:t>
            </a:r>
          </a:p>
          <a:p>
            <a:pPr marL="0" indent="0">
              <a:buNone/>
            </a:pPr>
            <a:r>
              <a:rPr lang="en-US" dirty="0"/>
              <a:t>Default access modifier means we do not explicitly declare an access modifier for a class, field, method, etc</a:t>
            </a:r>
            <a:r>
              <a:rPr lang="en-US" dirty="0" smtClean="0"/>
              <a:t>.</a:t>
            </a:r>
          </a:p>
          <a:p>
            <a:pPr marL="0" indent="0">
              <a:buNone/>
            </a:pPr>
            <a:r>
              <a:rPr lang="en-US" dirty="0"/>
              <a:t>A variable or method declared without any access control modifier is available to any other class in the same package. The fields in an interface are implicitly public static final and the methods in an interface are by default public.</a:t>
            </a:r>
            <a:endParaRPr lang="en-US" dirty="0" smtClean="0"/>
          </a:p>
          <a:p>
            <a:pPr marL="0" indent="0">
              <a:buNone/>
            </a:pPr>
            <a:r>
              <a:rPr lang="en-US" b="1" dirty="0"/>
              <a:t>Example:</a:t>
            </a:r>
          </a:p>
          <a:p>
            <a:pPr marL="0" indent="0">
              <a:buNone/>
            </a:pPr>
            <a:endParaRPr lang="ru-RU" dirty="0"/>
          </a:p>
        </p:txBody>
      </p:sp>
      <p:pic>
        <p:nvPicPr>
          <p:cNvPr id="6" name="Рисунок 5"/>
          <p:cNvPicPr>
            <a:picLocks noChangeAspect="1"/>
          </p:cNvPicPr>
          <p:nvPr/>
        </p:nvPicPr>
        <p:blipFill>
          <a:blip r:embed="rId2"/>
          <a:stretch>
            <a:fillRect/>
          </a:stretch>
        </p:blipFill>
        <p:spPr>
          <a:xfrm>
            <a:off x="474752" y="4797151"/>
            <a:ext cx="3132684" cy="1368152"/>
          </a:xfrm>
          <a:prstGeom prst="rect">
            <a:avLst/>
          </a:prstGeom>
        </p:spPr>
      </p:pic>
    </p:spTree>
    <p:extLst>
      <p:ext uri="{BB962C8B-B14F-4D97-AF65-F5344CB8AC3E}">
        <p14:creationId xmlns:p14="http://schemas.microsoft.com/office/powerpoint/2010/main" val="369099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Access modifiers</a:t>
            </a:r>
          </a:p>
        </p:txBody>
      </p:sp>
      <p:sp>
        <p:nvSpPr>
          <p:cNvPr id="3" name="Объект 2"/>
          <p:cNvSpPr>
            <a:spLocks noGrp="1"/>
          </p:cNvSpPr>
          <p:nvPr>
            <p:ph idx="1"/>
          </p:nvPr>
        </p:nvSpPr>
        <p:spPr>
          <a:xfrm>
            <a:off x="457200" y="1052737"/>
            <a:ext cx="8229600" cy="4320479"/>
          </a:xfrm>
        </p:spPr>
        <p:txBody>
          <a:bodyPr>
            <a:normAutofit fontScale="92500" lnSpcReduction="20000"/>
          </a:bodyPr>
          <a:lstStyle/>
          <a:p>
            <a:pPr marL="0" indent="0">
              <a:buNone/>
            </a:pPr>
            <a:r>
              <a:rPr lang="en-US" b="1" dirty="0" smtClean="0"/>
              <a:t>	Private </a:t>
            </a:r>
            <a:r>
              <a:rPr lang="en-US" b="1" dirty="0"/>
              <a:t>Access Modifier - private:</a:t>
            </a:r>
          </a:p>
          <a:p>
            <a:pPr marL="0" indent="0">
              <a:buNone/>
            </a:pPr>
            <a:r>
              <a:rPr lang="en-US" dirty="0"/>
              <a:t>Methods, Variables and Constructors that are declared private can only be accessed within the declared class itself.</a:t>
            </a:r>
          </a:p>
          <a:p>
            <a:pPr marL="0" indent="0">
              <a:buNone/>
            </a:pPr>
            <a:r>
              <a:rPr lang="en-US" dirty="0"/>
              <a:t>Private access modifier is the most restrictive access level. Class and interfaces cannot be private.</a:t>
            </a:r>
          </a:p>
          <a:p>
            <a:pPr marL="0" indent="0">
              <a:buNone/>
            </a:pPr>
            <a:r>
              <a:rPr lang="en-US" dirty="0"/>
              <a:t>Variables that are declared private can be accessed outside the class if public getter methods are present in the class.</a:t>
            </a:r>
          </a:p>
          <a:p>
            <a:pPr marL="0" indent="0">
              <a:buNone/>
            </a:pPr>
            <a:r>
              <a:rPr lang="en-US" b="1" dirty="0" smtClean="0"/>
              <a:t>Example</a:t>
            </a:r>
            <a:r>
              <a:rPr lang="en-US" b="1" dirty="0"/>
              <a:t>:</a:t>
            </a:r>
          </a:p>
          <a:p>
            <a:pPr marL="0" indent="0">
              <a:buNone/>
            </a:pPr>
            <a:endParaRPr lang="en-US" dirty="0"/>
          </a:p>
          <a:p>
            <a:pPr marL="0" indent="0">
              <a:buNone/>
            </a:pPr>
            <a:endParaRPr lang="ru-RU" dirty="0"/>
          </a:p>
        </p:txBody>
      </p:sp>
      <p:pic>
        <p:nvPicPr>
          <p:cNvPr id="4" name="Рисунок 3"/>
          <p:cNvPicPr>
            <a:picLocks noChangeAspect="1"/>
          </p:cNvPicPr>
          <p:nvPr/>
        </p:nvPicPr>
        <p:blipFill>
          <a:blip r:embed="rId2"/>
          <a:stretch>
            <a:fillRect/>
          </a:stretch>
        </p:blipFill>
        <p:spPr>
          <a:xfrm>
            <a:off x="2411760" y="4725144"/>
            <a:ext cx="3228975" cy="1685925"/>
          </a:xfrm>
          <a:prstGeom prst="rect">
            <a:avLst/>
          </a:prstGeom>
        </p:spPr>
      </p:pic>
    </p:spTree>
    <p:extLst>
      <p:ext uri="{BB962C8B-B14F-4D97-AF65-F5344CB8AC3E}">
        <p14:creationId xmlns:p14="http://schemas.microsoft.com/office/powerpoint/2010/main" val="314210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Access modifiers</a:t>
            </a:r>
          </a:p>
        </p:txBody>
      </p:sp>
      <p:sp>
        <p:nvSpPr>
          <p:cNvPr id="3" name="Объект 2"/>
          <p:cNvSpPr>
            <a:spLocks noGrp="1"/>
          </p:cNvSpPr>
          <p:nvPr>
            <p:ph idx="1"/>
          </p:nvPr>
        </p:nvSpPr>
        <p:spPr>
          <a:xfrm>
            <a:off x="457200" y="1052736"/>
            <a:ext cx="8229600" cy="5073427"/>
          </a:xfrm>
        </p:spPr>
        <p:txBody>
          <a:bodyPr>
            <a:normAutofit/>
          </a:bodyPr>
          <a:lstStyle/>
          <a:p>
            <a:pPr marL="0" indent="0">
              <a:buNone/>
            </a:pPr>
            <a:r>
              <a:rPr lang="en-US" b="1" dirty="0" smtClean="0"/>
              <a:t>	Public </a:t>
            </a:r>
            <a:r>
              <a:rPr lang="en-US" b="1" dirty="0"/>
              <a:t>Access Modifier - public:</a:t>
            </a:r>
          </a:p>
          <a:p>
            <a:pPr marL="0" indent="0">
              <a:buNone/>
            </a:pPr>
            <a:r>
              <a:rPr lang="en-US" dirty="0"/>
              <a:t>A class, method, constructor, interface </a:t>
            </a:r>
            <a:r>
              <a:rPr lang="en-US" dirty="0" err="1"/>
              <a:t>etc</a:t>
            </a:r>
            <a:r>
              <a:rPr lang="en-US" dirty="0"/>
              <a:t> declared public can be accessed from any other class. Therefore fields, methods, blocks declared inside a public class can be accessed from any class belonging to the Java Universe</a:t>
            </a:r>
            <a:r>
              <a:rPr lang="en-US" dirty="0" smtClean="0"/>
              <a:t>.</a:t>
            </a:r>
          </a:p>
          <a:p>
            <a:pPr marL="0" indent="0">
              <a:buNone/>
            </a:pPr>
            <a:r>
              <a:rPr lang="en-US" b="1" dirty="0"/>
              <a:t>Example:</a:t>
            </a:r>
          </a:p>
          <a:p>
            <a:pPr marL="0" indent="0">
              <a:buNone/>
            </a:pPr>
            <a:endParaRPr lang="ru-RU" dirty="0"/>
          </a:p>
        </p:txBody>
      </p:sp>
      <p:pic>
        <p:nvPicPr>
          <p:cNvPr id="4" name="Рисунок 3"/>
          <p:cNvPicPr>
            <a:picLocks noChangeAspect="1"/>
          </p:cNvPicPr>
          <p:nvPr/>
        </p:nvPicPr>
        <p:blipFill>
          <a:blip r:embed="rId2"/>
          <a:stretch>
            <a:fillRect/>
          </a:stretch>
        </p:blipFill>
        <p:spPr>
          <a:xfrm>
            <a:off x="457200" y="4941168"/>
            <a:ext cx="3571875" cy="590550"/>
          </a:xfrm>
          <a:prstGeom prst="rect">
            <a:avLst/>
          </a:prstGeom>
        </p:spPr>
      </p:pic>
    </p:spTree>
    <p:extLst>
      <p:ext uri="{BB962C8B-B14F-4D97-AF65-F5344CB8AC3E}">
        <p14:creationId xmlns:p14="http://schemas.microsoft.com/office/powerpoint/2010/main" val="314113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Access modifiers</a:t>
            </a:r>
          </a:p>
        </p:txBody>
      </p:sp>
      <p:sp>
        <p:nvSpPr>
          <p:cNvPr id="3" name="Объект 2"/>
          <p:cNvSpPr>
            <a:spLocks noGrp="1"/>
          </p:cNvSpPr>
          <p:nvPr>
            <p:ph idx="1"/>
          </p:nvPr>
        </p:nvSpPr>
        <p:spPr>
          <a:xfrm>
            <a:off x="448016" y="987178"/>
            <a:ext cx="8229600" cy="3881982"/>
          </a:xfrm>
        </p:spPr>
        <p:txBody>
          <a:bodyPr>
            <a:normAutofit fontScale="92500"/>
          </a:bodyPr>
          <a:lstStyle/>
          <a:p>
            <a:pPr marL="0" indent="0">
              <a:buNone/>
            </a:pPr>
            <a:r>
              <a:rPr lang="en-US" b="1" dirty="0" smtClean="0"/>
              <a:t>	Protected </a:t>
            </a:r>
            <a:r>
              <a:rPr lang="en-US" b="1" dirty="0"/>
              <a:t>Access Modifier - protected:</a:t>
            </a:r>
          </a:p>
          <a:p>
            <a:pPr marL="0" indent="0">
              <a:buNone/>
            </a:pPr>
            <a:r>
              <a:rPr lang="en-US" sz="2400" dirty="0"/>
              <a:t>Variables, methods and constructors which are declared protected in a superclass can be accessed only by the subclasses in other package or any class within the package of the protected members' class.</a:t>
            </a:r>
          </a:p>
          <a:p>
            <a:pPr marL="0" indent="0">
              <a:buNone/>
            </a:pPr>
            <a:r>
              <a:rPr lang="en-US" sz="2400" dirty="0"/>
              <a:t>The protected access modifier cannot be applied to class and interfaces. Methods, fields can be declared protected, however methods and fields in a interface cannot be declared protected. </a:t>
            </a:r>
          </a:p>
          <a:p>
            <a:pPr marL="0" indent="0">
              <a:buNone/>
            </a:pPr>
            <a:r>
              <a:rPr lang="en-US" sz="2400" dirty="0"/>
              <a:t>Protected access gives the subclass a chance to use the helper method or variable, while preventing a nonrelated class from trying to use it</a:t>
            </a:r>
            <a:r>
              <a:rPr lang="en-US" sz="2400" dirty="0" smtClean="0"/>
              <a:t>.</a:t>
            </a:r>
            <a:endParaRPr lang="en-US" sz="2400" dirty="0"/>
          </a:p>
        </p:txBody>
      </p:sp>
      <p:pic>
        <p:nvPicPr>
          <p:cNvPr id="4" name="Рисунок 3"/>
          <p:cNvPicPr>
            <a:picLocks noChangeAspect="1"/>
          </p:cNvPicPr>
          <p:nvPr/>
        </p:nvPicPr>
        <p:blipFill>
          <a:blip r:embed="rId2"/>
          <a:stretch>
            <a:fillRect/>
          </a:stretch>
        </p:blipFill>
        <p:spPr>
          <a:xfrm>
            <a:off x="1019516" y="4630687"/>
            <a:ext cx="3543300" cy="2009775"/>
          </a:xfrm>
          <a:prstGeom prst="rect">
            <a:avLst/>
          </a:prstGeom>
        </p:spPr>
      </p:pic>
      <p:sp>
        <p:nvSpPr>
          <p:cNvPr id="5" name="Объект 2"/>
          <p:cNvSpPr txBox="1">
            <a:spLocks/>
          </p:cNvSpPr>
          <p:nvPr/>
        </p:nvSpPr>
        <p:spPr>
          <a:xfrm>
            <a:off x="6156176" y="4653135"/>
            <a:ext cx="2987824" cy="19873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b="1" dirty="0"/>
          </a:p>
        </p:txBody>
      </p:sp>
      <p:sp>
        <p:nvSpPr>
          <p:cNvPr id="6" name="Прямоугольник 5"/>
          <p:cNvSpPr/>
          <p:nvPr/>
        </p:nvSpPr>
        <p:spPr>
          <a:xfrm>
            <a:off x="4589160" y="4492636"/>
            <a:ext cx="4572000" cy="2308324"/>
          </a:xfrm>
          <a:prstGeom prst="rect">
            <a:avLst/>
          </a:prstGeom>
        </p:spPr>
        <p:txBody>
          <a:bodyPr>
            <a:spAutoFit/>
          </a:bodyPr>
          <a:lstStyle/>
          <a:p>
            <a:r>
              <a:rPr lang="en-US" dirty="0"/>
              <a:t>Here, if we define </a:t>
            </a:r>
            <a:r>
              <a:rPr lang="en-US" i="1" dirty="0" err="1"/>
              <a:t>openSpeaker</a:t>
            </a:r>
            <a:r>
              <a:rPr lang="en-US" i="1" dirty="0"/>
              <a:t>()</a:t>
            </a:r>
            <a:r>
              <a:rPr lang="en-US" dirty="0"/>
              <a:t> method as private, then it would not be accessible from any other class other than </a:t>
            </a:r>
            <a:r>
              <a:rPr lang="en-US" i="1" dirty="0" err="1"/>
              <a:t>AudioPlayer</a:t>
            </a:r>
            <a:r>
              <a:rPr lang="en-US" dirty="0"/>
              <a:t>. If we define it as public, then it would become accessible to all the outside world. But our intension is to expose this method to its subclass only, </a:t>
            </a:r>
            <a:r>
              <a:rPr lang="en-US" dirty="0" err="1"/>
              <a:t>thats</a:t>
            </a:r>
            <a:r>
              <a:rPr lang="en-US" dirty="0"/>
              <a:t> why we used </a:t>
            </a:r>
            <a:r>
              <a:rPr lang="en-US" i="1" dirty="0"/>
              <a:t>protected</a:t>
            </a:r>
            <a:r>
              <a:rPr lang="en-US" dirty="0"/>
              <a:t> modifier.</a:t>
            </a:r>
            <a:endParaRPr lang="ru-RU" dirty="0"/>
          </a:p>
        </p:txBody>
      </p:sp>
      <p:sp>
        <p:nvSpPr>
          <p:cNvPr id="7" name="Прямоугольник 6"/>
          <p:cNvSpPr/>
          <p:nvPr/>
        </p:nvSpPr>
        <p:spPr>
          <a:xfrm>
            <a:off x="395536" y="4307970"/>
            <a:ext cx="1059521" cy="369332"/>
          </a:xfrm>
          <a:prstGeom prst="rect">
            <a:avLst/>
          </a:prstGeom>
        </p:spPr>
        <p:txBody>
          <a:bodyPr wrap="none">
            <a:spAutoFit/>
          </a:bodyPr>
          <a:lstStyle/>
          <a:p>
            <a:r>
              <a:rPr lang="en-US" b="1" dirty="0"/>
              <a:t>Example:</a:t>
            </a:r>
            <a:endParaRPr lang="en-US" b="1" dirty="0"/>
          </a:p>
        </p:txBody>
      </p:sp>
    </p:spTree>
    <p:extLst>
      <p:ext uri="{BB962C8B-B14F-4D97-AF65-F5344CB8AC3E}">
        <p14:creationId xmlns:p14="http://schemas.microsoft.com/office/powerpoint/2010/main" val="103506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b="1" dirty="0"/>
              <a:t>Java Non Access Modifiers</a:t>
            </a:r>
          </a:p>
        </p:txBody>
      </p:sp>
      <p:sp>
        <p:nvSpPr>
          <p:cNvPr id="3" name="Объект 2"/>
          <p:cNvSpPr>
            <a:spLocks noGrp="1"/>
          </p:cNvSpPr>
          <p:nvPr>
            <p:ph idx="1"/>
          </p:nvPr>
        </p:nvSpPr>
        <p:spPr>
          <a:xfrm>
            <a:off x="457200" y="1124744"/>
            <a:ext cx="8229600" cy="5001419"/>
          </a:xfrm>
        </p:spPr>
        <p:txBody>
          <a:bodyPr>
            <a:normAutofit fontScale="92500" lnSpcReduction="10000"/>
          </a:bodyPr>
          <a:lstStyle/>
          <a:p>
            <a:pPr marL="0" indent="0">
              <a:buNone/>
            </a:pPr>
            <a:r>
              <a:rPr lang="en-US" dirty="0"/>
              <a:t>Java provides a number of non-access modifiers to achieve many other functionality.</a:t>
            </a:r>
          </a:p>
          <a:p>
            <a:pPr>
              <a:buFont typeface="Wingdings" panose="05000000000000000000" pitchFamily="2" charset="2"/>
              <a:buChar char="Ø"/>
            </a:pPr>
            <a:r>
              <a:rPr lang="en-US" sz="2600" dirty="0"/>
              <a:t>The </a:t>
            </a:r>
            <a:r>
              <a:rPr lang="en-US" sz="2600" i="1" dirty="0"/>
              <a:t>static</a:t>
            </a:r>
            <a:r>
              <a:rPr lang="en-US" sz="2600" dirty="0"/>
              <a:t> modifier for creating class methods and variables</a:t>
            </a:r>
          </a:p>
          <a:p>
            <a:pPr>
              <a:buFont typeface="Wingdings" panose="05000000000000000000" pitchFamily="2" charset="2"/>
              <a:buChar char="Ø"/>
            </a:pPr>
            <a:r>
              <a:rPr lang="en-US" sz="2600" dirty="0"/>
              <a:t>The </a:t>
            </a:r>
            <a:r>
              <a:rPr lang="en-US" sz="2600" i="1" dirty="0"/>
              <a:t>final</a:t>
            </a:r>
            <a:r>
              <a:rPr lang="en-US" sz="2600" dirty="0"/>
              <a:t> modifier for finalizing the implementations of classes, methods, and variables.</a:t>
            </a:r>
          </a:p>
          <a:p>
            <a:pPr>
              <a:buFont typeface="Wingdings" panose="05000000000000000000" pitchFamily="2" charset="2"/>
              <a:buChar char="Ø"/>
            </a:pPr>
            <a:r>
              <a:rPr lang="en-US" sz="2600" dirty="0"/>
              <a:t>The </a:t>
            </a:r>
            <a:r>
              <a:rPr lang="en-US" sz="2600" i="1" dirty="0"/>
              <a:t>abstract</a:t>
            </a:r>
            <a:r>
              <a:rPr lang="en-US" sz="2600" dirty="0"/>
              <a:t> modifier for creating abstract classes and methods.</a:t>
            </a:r>
          </a:p>
          <a:p>
            <a:pPr>
              <a:buFont typeface="Wingdings" panose="05000000000000000000" pitchFamily="2" charset="2"/>
              <a:buChar char="Ø"/>
            </a:pPr>
            <a:r>
              <a:rPr lang="en-US" sz="2600" dirty="0"/>
              <a:t>The </a:t>
            </a:r>
            <a:r>
              <a:rPr lang="en-US" sz="2600" i="1" dirty="0"/>
              <a:t>synchronized</a:t>
            </a:r>
            <a:r>
              <a:rPr lang="en-US" sz="2600" dirty="0"/>
              <a:t> and </a:t>
            </a:r>
            <a:r>
              <a:rPr lang="en-US" sz="2600" i="1" dirty="0"/>
              <a:t>volatile</a:t>
            </a:r>
            <a:r>
              <a:rPr lang="en-US" sz="2600" dirty="0"/>
              <a:t> modifiers, which are used for threads</a:t>
            </a:r>
            <a:r>
              <a:rPr lang="en-US" sz="2600" dirty="0" smtClean="0"/>
              <a:t>.</a:t>
            </a:r>
          </a:p>
          <a:p>
            <a:pPr marL="0" indent="0">
              <a:buNone/>
            </a:pPr>
            <a:r>
              <a:rPr lang="en-US" sz="2600" dirty="0"/>
              <a:t>More info: http://www.tutorialspoint.com/java/java_nonaccess_modifiers.htm</a:t>
            </a:r>
          </a:p>
          <a:p>
            <a:pPr marL="0" indent="0">
              <a:buNone/>
            </a:pPr>
            <a:endParaRPr lang="ru-RU" dirty="0"/>
          </a:p>
        </p:txBody>
      </p:sp>
    </p:spTree>
    <p:extLst>
      <p:ext uri="{BB962C8B-B14F-4D97-AF65-F5344CB8AC3E}">
        <p14:creationId xmlns:p14="http://schemas.microsoft.com/office/powerpoint/2010/main" val="367275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Java constructor</a:t>
            </a:r>
            <a:endParaRPr lang="ru-RU" dirty="0"/>
          </a:p>
        </p:txBody>
      </p:sp>
      <p:sp>
        <p:nvSpPr>
          <p:cNvPr id="3" name="Объект 2"/>
          <p:cNvSpPr>
            <a:spLocks noGrp="1"/>
          </p:cNvSpPr>
          <p:nvPr>
            <p:ph idx="1"/>
          </p:nvPr>
        </p:nvSpPr>
        <p:spPr>
          <a:xfrm>
            <a:off x="457200" y="1124745"/>
            <a:ext cx="8229600" cy="4608512"/>
          </a:xfrm>
        </p:spPr>
        <p:txBody>
          <a:bodyPr>
            <a:normAutofit fontScale="62500" lnSpcReduction="20000"/>
          </a:bodyPr>
          <a:lstStyle/>
          <a:p>
            <a:pPr marL="0" indent="0">
              <a:buNone/>
            </a:pPr>
            <a:r>
              <a:rPr lang="en-US" b="1" dirty="0"/>
              <a:t>Constructor</a:t>
            </a:r>
            <a:r>
              <a:rPr lang="en-US" dirty="0"/>
              <a:t> in a class is a special type of subroutine called to create an object. </a:t>
            </a:r>
            <a:r>
              <a:rPr lang="en-US" dirty="0"/>
              <a:t>It prepares the new object for use, often accepting arguments that the constructor uses to set required member variables</a:t>
            </a:r>
            <a:r>
              <a:rPr lang="en-US" dirty="0" smtClean="0"/>
              <a:t>.</a:t>
            </a:r>
          </a:p>
          <a:p>
            <a:r>
              <a:rPr lang="en-US" dirty="0"/>
              <a:t>A </a:t>
            </a:r>
            <a:r>
              <a:rPr lang="en-US" b="1" dirty="0"/>
              <a:t>java constructor</a:t>
            </a:r>
            <a:r>
              <a:rPr lang="en-US" dirty="0"/>
              <a:t> has the same name as the name of the class to which it belongs. Constructor’s syntax does not include a return type, since constructors never return a value.</a:t>
            </a:r>
          </a:p>
          <a:p>
            <a:r>
              <a:rPr lang="en-US" dirty="0"/>
              <a:t>Constructors may include parameters of various types. When the constructor is invoked using the new operator, the types must match those that are specified in the constructor definition.</a:t>
            </a:r>
          </a:p>
          <a:p>
            <a:r>
              <a:rPr lang="en-US" dirty="0"/>
              <a:t>Java provides a default constructor which takes no arguments and performs no special actions or initializations, when no explicit constructors are provided.</a:t>
            </a:r>
          </a:p>
          <a:p>
            <a:r>
              <a:rPr lang="en-US" dirty="0"/>
              <a:t>The only action taken by the implicit default constructor is to call the superclass constructor using the super() call. Constructor arguments provide you with a way to provide parameters for the initialization of an object.</a:t>
            </a:r>
          </a:p>
          <a:p>
            <a:pPr marL="0" indent="0">
              <a:buNone/>
            </a:pPr>
            <a:endParaRPr lang="ru-RU" dirty="0"/>
          </a:p>
        </p:txBody>
      </p:sp>
      <p:sp>
        <p:nvSpPr>
          <p:cNvPr id="4" name="Прямоугольник 3"/>
          <p:cNvSpPr/>
          <p:nvPr/>
        </p:nvSpPr>
        <p:spPr>
          <a:xfrm>
            <a:off x="5724128" y="4941168"/>
            <a:ext cx="4572000" cy="2031325"/>
          </a:xfrm>
          <a:prstGeom prst="rect">
            <a:avLst/>
          </a:prstGeom>
        </p:spPr>
        <p:txBody>
          <a:bodyPr>
            <a:spAutoFit/>
          </a:bodyPr>
          <a:lstStyle/>
          <a:p>
            <a:r>
              <a:rPr lang="ru-RU" dirty="0"/>
              <a:t>public </a:t>
            </a:r>
            <a:r>
              <a:rPr lang="ru-RU" dirty="0" err="1"/>
              <a:t>class</a:t>
            </a:r>
            <a:r>
              <a:rPr lang="ru-RU" dirty="0"/>
              <a:t> </a:t>
            </a:r>
            <a:r>
              <a:rPr lang="ru-RU" dirty="0" err="1"/>
              <a:t>Animals</a:t>
            </a:r>
            <a:r>
              <a:rPr lang="ru-RU" dirty="0"/>
              <a:t> {</a:t>
            </a:r>
          </a:p>
          <a:p>
            <a:r>
              <a:rPr lang="ru-RU" dirty="0" err="1"/>
              <a:t>private</a:t>
            </a:r>
            <a:r>
              <a:rPr lang="ru-RU" dirty="0"/>
              <a:t> </a:t>
            </a:r>
            <a:r>
              <a:rPr lang="ru-RU" dirty="0" err="1"/>
              <a:t>int</a:t>
            </a:r>
            <a:r>
              <a:rPr lang="ru-RU" dirty="0"/>
              <a:t> </a:t>
            </a:r>
            <a:r>
              <a:rPr lang="ru-RU" dirty="0" err="1"/>
              <a:t>age</a:t>
            </a:r>
            <a:r>
              <a:rPr lang="ru-RU" dirty="0"/>
              <a:t>;</a:t>
            </a:r>
          </a:p>
          <a:p>
            <a:r>
              <a:rPr lang="ru-RU" dirty="0" smtClean="0"/>
              <a:t>public </a:t>
            </a:r>
            <a:r>
              <a:rPr lang="ru-RU" dirty="0" err="1"/>
              <a:t>String</a:t>
            </a:r>
            <a:r>
              <a:rPr lang="ru-RU" dirty="0"/>
              <a:t> </a:t>
            </a:r>
            <a:r>
              <a:rPr lang="ru-RU" dirty="0" err="1"/>
              <a:t>name</a:t>
            </a:r>
            <a:r>
              <a:rPr lang="ru-RU" dirty="0"/>
              <a:t>;</a:t>
            </a:r>
          </a:p>
          <a:p>
            <a:endParaRPr lang="en-US" dirty="0" smtClean="0"/>
          </a:p>
          <a:p>
            <a:r>
              <a:rPr lang="ru-RU" dirty="0" err="1" smtClean="0"/>
              <a:t>Animals</a:t>
            </a:r>
            <a:r>
              <a:rPr lang="en-US" dirty="0" smtClean="0"/>
              <a:t>() {}</a:t>
            </a:r>
            <a:endParaRPr lang="ru-RU" dirty="0"/>
          </a:p>
          <a:p>
            <a:r>
              <a:rPr lang="ru-RU" dirty="0" err="1"/>
              <a:t>private</a:t>
            </a:r>
            <a:r>
              <a:rPr lang="ru-RU" dirty="0"/>
              <a:t> </a:t>
            </a:r>
            <a:r>
              <a:rPr lang="ru-RU" dirty="0" err="1"/>
              <a:t>void</a:t>
            </a:r>
            <a:r>
              <a:rPr lang="ru-RU" dirty="0"/>
              <a:t> </a:t>
            </a:r>
            <a:r>
              <a:rPr lang="ru-RU" dirty="0" err="1"/>
              <a:t>sleep</a:t>
            </a:r>
            <a:r>
              <a:rPr lang="ru-RU" dirty="0"/>
              <a:t>() {}</a:t>
            </a:r>
          </a:p>
          <a:p>
            <a:r>
              <a:rPr lang="ru-RU" dirty="0" smtClean="0"/>
              <a:t>}</a:t>
            </a:r>
            <a:endParaRPr lang="ru-RU" dirty="0"/>
          </a:p>
        </p:txBody>
      </p:sp>
    </p:spTree>
    <p:extLst>
      <p:ext uri="{BB962C8B-B14F-4D97-AF65-F5344CB8AC3E}">
        <p14:creationId xmlns:p14="http://schemas.microsoft.com/office/powerpoint/2010/main" val="332229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052736"/>
            <a:ext cx="8229600" cy="5073427"/>
          </a:xfrm>
        </p:spPr>
        <p:txBody>
          <a:bodyPr/>
          <a:lstStyle/>
          <a:p>
            <a:pPr marL="0" indent="0">
              <a:buNone/>
            </a:pPr>
            <a:r>
              <a:rPr lang="en-US" b="1" dirty="0" smtClean="0"/>
              <a:t>	JAVA </a:t>
            </a:r>
            <a:r>
              <a:rPr lang="en-US" b="1" dirty="0"/>
              <a:t>OVERLOADED CONSTRUCTOR</a:t>
            </a:r>
            <a:endParaRPr lang="en-US" b="1" dirty="0"/>
          </a:p>
          <a:p>
            <a:pPr marL="0" indent="0">
              <a:buNone/>
            </a:pPr>
            <a:r>
              <a:rPr lang="en-US" dirty="0"/>
              <a:t>Like methods, constructors can also be overloaded. Constructor overloading is way of having more than one constructor which does different-2 tasks. </a:t>
            </a:r>
            <a:endParaRPr lang="ru-RU" dirty="0"/>
          </a:p>
        </p:txBody>
      </p:sp>
      <p:sp>
        <p:nvSpPr>
          <p:cNvPr id="4" name="Заголовок 1"/>
          <p:cNvSpPr>
            <a:spLocks noGrp="1"/>
          </p:cNvSpPr>
          <p:nvPr>
            <p:ph type="title"/>
          </p:nvPr>
        </p:nvSpPr>
        <p:spPr>
          <a:xfrm>
            <a:off x="483120" y="188640"/>
            <a:ext cx="8229600" cy="706090"/>
          </a:xfrm>
        </p:spPr>
        <p:txBody>
          <a:bodyPr>
            <a:normAutofit fontScale="90000"/>
          </a:bodyPr>
          <a:lstStyle/>
          <a:p>
            <a:r>
              <a:rPr lang="en-US" dirty="0"/>
              <a:t>Java constructor</a:t>
            </a:r>
            <a:endParaRPr lang="ru-RU" dirty="0"/>
          </a:p>
        </p:txBody>
      </p:sp>
      <p:sp>
        <p:nvSpPr>
          <p:cNvPr id="5" name="Прямоугольник 4"/>
          <p:cNvSpPr/>
          <p:nvPr/>
        </p:nvSpPr>
        <p:spPr>
          <a:xfrm>
            <a:off x="3995936" y="3284984"/>
            <a:ext cx="4572000" cy="2308324"/>
          </a:xfrm>
          <a:prstGeom prst="rect">
            <a:avLst/>
          </a:prstGeom>
        </p:spPr>
        <p:txBody>
          <a:bodyPr>
            <a:spAutoFit/>
          </a:bodyPr>
          <a:lstStyle/>
          <a:p>
            <a:r>
              <a:rPr lang="ru-RU" dirty="0"/>
              <a:t>public </a:t>
            </a:r>
            <a:r>
              <a:rPr lang="ru-RU" dirty="0" err="1"/>
              <a:t>class</a:t>
            </a:r>
            <a:r>
              <a:rPr lang="ru-RU" dirty="0"/>
              <a:t> </a:t>
            </a:r>
            <a:r>
              <a:rPr lang="ru-RU" dirty="0" err="1"/>
              <a:t>Animals</a:t>
            </a:r>
            <a:r>
              <a:rPr lang="ru-RU" dirty="0"/>
              <a:t> {</a:t>
            </a:r>
          </a:p>
          <a:p>
            <a:r>
              <a:rPr lang="ru-RU" dirty="0" err="1"/>
              <a:t>private</a:t>
            </a:r>
            <a:r>
              <a:rPr lang="ru-RU" dirty="0"/>
              <a:t> </a:t>
            </a:r>
            <a:r>
              <a:rPr lang="ru-RU" dirty="0" err="1"/>
              <a:t>int</a:t>
            </a:r>
            <a:r>
              <a:rPr lang="ru-RU" dirty="0"/>
              <a:t> </a:t>
            </a:r>
            <a:r>
              <a:rPr lang="ru-RU" dirty="0" err="1"/>
              <a:t>age</a:t>
            </a:r>
            <a:r>
              <a:rPr lang="ru-RU" dirty="0"/>
              <a:t>;</a:t>
            </a:r>
          </a:p>
          <a:p>
            <a:r>
              <a:rPr lang="ru-RU" dirty="0" smtClean="0"/>
              <a:t>public </a:t>
            </a:r>
            <a:r>
              <a:rPr lang="ru-RU" dirty="0" err="1"/>
              <a:t>String</a:t>
            </a:r>
            <a:r>
              <a:rPr lang="ru-RU" dirty="0"/>
              <a:t> </a:t>
            </a:r>
            <a:r>
              <a:rPr lang="ru-RU" dirty="0" err="1"/>
              <a:t>name</a:t>
            </a:r>
            <a:r>
              <a:rPr lang="ru-RU" dirty="0"/>
              <a:t>;</a:t>
            </a:r>
          </a:p>
          <a:p>
            <a:endParaRPr lang="en-US" dirty="0" smtClean="0"/>
          </a:p>
          <a:p>
            <a:r>
              <a:rPr lang="ru-RU" dirty="0" err="1" smtClean="0"/>
              <a:t>Animals</a:t>
            </a:r>
            <a:r>
              <a:rPr lang="en-US" dirty="0" smtClean="0"/>
              <a:t>() {}</a:t>
            </a:r>
          </a:p>
          <a:p>
            <a:r>
              <a:rPr lang="ru-RU" dirty="0" err="1"/>
              <a:t>Animals</a:t>
            </a:r>
            <a:r>
              <a:rPr lang="en-US" dirty="0" smtClean="0"/>
              <a:t>(</a:t>
            </a:r>
            <a:r>
              <a:rPr lang="en-US" dirty="0" err="1" smtClean="0"/>
              <a:t>int</a:t>
            </a:r>
            <a:r>
              <a:rPr lang="en-US" dirty="0" smtClean="0"/>
              <a:t> legs, </a:t>
            </a:r>
            <a:r>
              <a:rPr lang="ru-RU" dirty="0" err="1"/>
              <a:t>String</a:t>
            </a:r>
            <a:r>
              <a:rPr lang="ru-RU" dirty="0"/>
              <a:t> </a:t>
            </a:r>
            <a:r>
              <a:rPr lang="ru-RU" dirty="0" err="1"/>
              <a:t>name</a:t>
            </a:r>
            <a:r>
              <a:rPr lang="en-US" dirty="0" smtClean="0"/>
              <a:t>) {}</a:t>
            </a:r>
            <a:endParaRPr lang="ru-RU" dirty="0"/>
          </a:p>
          <a:p>
            <a:r>
              <a:rPr lang="ru-RU" dirty="0" err="1"/>
              <a:t>private</a:t>
            </a:r>
            <a:r>
              <a:rPr lang="ru-RU" dirty="0"/>
              <a:t> </a:t>
            </a:r>
            <a:r>
              <a:rPr lang="ru-RU" dirty="0" err="1"/>
              <a:t>void</a:t>
            </a:r>
            <a:r>
              <a:rPr lang="ru-RU" dirty="0"/>
              <a:t> </a:t>
            </a:r>
            <a:r>
              <a:rPr lang="ru-RU" dirty="0" err="1"/>
              <a:t>sleep</a:t>
            </a:r>
            <a:r>
              <a:rPr lang="ru-RU" dirty="0"/>
              <a:t>() {}</a:t>
            </a:r>
          </a:p>
          <a:p>
            <a:r>
              <a:rPr lang="ru-RU" dirty="0" smtClean="0"/>
              <a:t>}</a:t>
            </a:r>
            <a:endParaRPr lang="ru-RU" dirty="0"/>
          </a:p>
        </p:txBody>
      </p:sp>
    </p:spTree>
    <p:extLst>
      <p:ext uri="{BB962C8B-B14F-4D97-AF65-F5344CB8AC3E}">
        <p14:creationId xmlns:p14="http://schemas.microsoft.com/office/powerpoint/2010/main" val="1767822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dirty="0"/>
              <a:t>“this” keyword in Java</a:t>
            </a:r>
            <a:endParaRPr lang="ru-RU" dirty="0"/>
          </a:p>
        </p:txBody>
      </p:sp>
      <p:sp>
        <p:nvSpPr>
          <p:cNvPr id="5" name="Rectangle 2"/>
          <p:cNvSpPr>
            <a:spLocks noGrp="1" noChangeArrowheads="1"/>
          </p:cNvSpPr>
          <p:nvPr>
            <p:ph idx="1"/>
          </p:nvPr>
        </p:nvSpPr>
        <p:spPr bwMode="auto">
          <a:xfrm>
            <a:off x="179512" y="939648"/>
            <a:ext cx="8579295"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b="1" dirty="0" err="1"/>
              <a:t>Using</a:t>
            </a:r>
            <a:r>
              <a:rPr lang="ru-RU" altLang="ru-RU" b="1" dirty="0"/>
              <a:t> </a:t>
            </a:r>
            <a:r>
              <a:rPr lang="ru-RU" altLang="ru-RU" b="1" dirty="0" err="1"/>
              <a:t>this</a:t>
            </a:r>
            <a:r>
              <a:rPr lang="ru-RU" altLang="ru-RU" b="1" dirty="0"/>
              <a:t> </a:t>
            </a:r>
            <a:r>
              <a:rPr lang="ru-RU" altLang="ru-RU" b="1" dirty="0" err="1"/>
              <a:t>with</a:t>
            </a:r>
            <a:r>
              <a:rPr lang="ru-RU" altLang="ru-RU" b="1" dirty="0"/>
              <a:t> a </a:t>
            </a:r>
            <a:r>
              <a:rPr lang="ru-RU" altLang="ru-RU" b="1" dirty="0" err="1"/>
              <a:t>Field</a:t>
            </a:r>
            <a:r>
              <a:rPr lang="en-US" altLang="ru-RU" b="1" dirty="0"/>
              <a:t>:</a:t>
            </a:r>
          </a:p>
          <a:p>
            <a:pPr marL="0" indent="0" eaLnBrk="0" fontAlgn="base" hangingPunct="0">
              <a:spcBef>
                <a:spcPct val="0"/>
              </a:spcBef>
              <a:spcAft>
                <a:spcPct val="0"/>
              </a:spcAft>
              <a:buNone/>
            </a:pPr>
            <a:r>
              <a:rPr lang="ru-RU" altLang="ru-RU" dirty="0" err="1"/>
              <a:t>The</a:t>
            </a:r>
            <a:r>
              <a:rPr lang="ru-RU" altLang="ru-RU" dirty="0"/>
              <a:t> </a:t>
            </a:r>
            <a:r>
              <a:rPr lang="ru-RU" altLang="ru-RU" dirty="0" err="1"/>
              <a:t>most</a:t>
            </a:r>
            <a:r>
              <a:rPr lang="ru-RU" altLang="ru-RU" dirty="0"/>
              <a:t> </a:t>
            </a:r>
            <a:r>
              <a:rPr lang="ru-RU" altLang="ru-RU" dirty="0" err="1"/>
              <a:t>common</a:t>
            </a:r>
            <a:r>
              <a:rPr lang="ru-RU" altLang="ru-RU" dirty="0"/>
              <a:t> </a:t>
            </a:r>
            <a:r>
              <a:rPr lang="ru-RU" altLang="ru-RU" dirty="0" err="1"/>
              <a:t>reason</a:t>
            </a:r>
            <a:r>
              <a:rPr lang="ru-RU" altLang="ru-RU" dirty="0"/>
              <a:t> </a:t>
            </a:r>
            <a:r>
              <a:rPr lang="ru-RU" altLang="ru-RU" dirty="0" err="1"/>
              <a:t>for</a:t>
            </a:r>
            <a:r>
              <a:rPr lang="ru-RU" altLang="ru-RU" dirty="0"/>
              <a:t> </a:t>
            </a:r>
            <a:r>
              <a:rPr lang="ru-RU" altLang="ru-RU" dirty="0" err="1"/>
              <a:t>using</a:t>
            </a:r>
            <a:r>
              <a:rPr lang="ru-RU" altLang="ru-RU" dirty="0"/>
              <a:t> </a:t>
            </a:r>
            <a:r>
              <a:rPr lang="ru-RU" altLang="ru-RU" dirty="0" err="1"/>
              <a:t>the</a:t>
            </a:r>
            <a:r>
              <a:rPr lang="ru-RU" altLang="ru-RU" dirty="0"/>
              <a:t> </a:t>
            </a:r>
            <a:r>
              <a:rPr lang="ru-RU" altLang="ru-RU" dirty="0" err="1"/>
              <a:t>this</a:t>
            </a:r>
            <a:r>
              <a:rPr lang="ru-RU" altLang="ru-RU" dirty="0"/>
              <a:t> </a:t>
            </a:r>
            <a:r>
              <a:rPr lang="ru-RU" altLang="ru-RU" dirty="0" err="1"/>
              <a:t>keyword</a:t>
            </a:r>
            <a:r>
              <a:rPr lang="ru-RU" altLang="ru-RU" dirty="0"/>
              <a:t> </a:t>
            </a:r>
            <a:r>
              <a:rPr lang="ru-RU" altLang="ru-RU" dirty="0" err="1"/>
              <a:t>is</a:t>
            </a:r>
            <a:r>
              <a:rPr lang="ru-RU" altLang="ru-RU" dirty="0"/>
              <a:t> </a:t>
            </a:r>
            <a:r>
              <a:rPr lang="ru-RU" altLang="ru-RU" dirty="0" err="1"/>
              <a:t>because</a:t>
            </a:r>
            <a:r>
              <a:rPr lang="ru-RU" altLang="ru-RU" dirty="0"/>
              <a:t> a </a:t>
            </a:r>
            <a:r>
              <a:rPr lang="ru-RU" altLang="ru-RU" dirty="0" err="1"/>
              <a:t>field</a:t>
            </a:r>
            <a:r>
              <a:rPr lang="ru-RU" altLang="ru-RU" dirty="0"/>
              <a:t> </a:t>
            </a:r>
            <a:r>
              <a:rPr lang="ru-RU" altLang="ru-RU" dirty="0" err="1"/>
              <a:t>is</a:t>
            </a:r>
            <a:r>
              <a:rPr lang="ru-RU" altLang="ru-RU" dirty="0"/>
              <a:t> </a:t>
            </a:r>
            <a:r>
              <a:rPr lang="ru-RU" altLang="ru-RU" dirty="0" err="1"/>
              <a:t>shadowed</a:t>
            </a:r>
            <a:r>
              <a:rPr lang="ru-RU" altLang="ru-RU" dirty="0"/>
              <a:t> </a:t>
            </a:r>
            <a:r>
              <a:rPr lang="ru-RU" altLang="ru-RU" dirty="0" err="1"/>
              <a:t>by</a:t>
            </a:r>
            <a:r>
              <a:rPr lang="ru-RU" altLang="ru-RU" dirty="0"/>
              <a:t> a </a:t>
            </a:r>
            <a:r>
              <a:rPr lang="ru-RU" altLang="ru-RU" dirty="0" err="1"/>
              <a:t>method</a:t>
            </a:r>
            <a:r>
              <a:rPr lang="ru-RU" altLang="ru-RU" dirty="0"/>
              <a:t> </a:t>
            </a:r>
            <a:r>
              <a:rPr lang="ru-RU" altLang="ru-RU" dirty="0" err="1"/>
              <a:t>or</a:t>
            </a:r>
            <a:r>
              <a:rPr lang="ru-RU" altLang="ru-RU" dirty="0"/>
              <a:t> </a:t>
            </a:r>
            <a:r>
              <a:rPr lang="ru-RU" altLang="ru-RU" dirty="0" err="1"/>
              <a:t>constructor</a:t>
            </a:r>
            <a:r>
              <a:rPr lang="ru-RU" altLang="ru-RU" dirty="0"/>
              <a:t> </a:t>
            </a:r>
            <a:r>
              <a:rPr lang="ru-RU" altLang="ru-RU" dirty="0" err="1"/>
              <a:t>parameter</a:t>
            </a:r>
            <a:r>
              <a:rPr lang="ru-RU" altLang="ru-RU" dirty="0"/>
              <a:t>. </a:t>
            </a:r>
            <a:endParaRPr lang="en-US" altLang="ru-RU" dirty="0" smtClean="0"/>
          </a:p>
          <a:p>
            <a:pPr marL="0" lvl="0" indent="0" eaLnBrk="0" fontAlgn="base" hangingPunct="0">
              <a:spcBef>
                <a:spcPct val="0"/>
              </a:spcBef>
              <a:spcAft>
                <a:spcPct val="0"/>
              </a:spcAft>
              <a:buNone/>
            </a:pPr>
            <a:r>
              <a:rPr lang="ru-RU" altLang="ru-RU" b="1" dirty="0" err="1"/>
              <a:t>Using</a:t>
            </a:r>
            <a:r>
              <a:rPr lang="ru-RU" altLang="ru-RU" b="1" dirty="0"/>
              <a:t> </a:t>
            </a:r>
            <a:r>
              <a:rPr lang="ru-RU" altLang="ru-RU" b="1" dirty="0" err="1"/>
              <a:t>this</a:t>
            </a:r>
            <a:r>
              <a:rPr lang="ru-RU" altLang="ru-RU" b="1" dirty="0"/>
              <a:t> </a:t>
            </a:r>
            <a:r>
              <a:rPr lang="ru-RU" altLang="ru-RU" b="1" dirty="0" err="1"/>
              <a:t>with</a:t>
            </a:r>
            <a:r>
              <a:rPr lang="ru-RU" altLang="ru-RU" b="1" dirty="0"/>
              <a:t> a </a:t>
            </a:r>
            <a:r>
              <a:rPr lang="ru-RU" altLang="ru-RU" b="1" dirty="0" err="1" smtClean="0"/>
              <a:t>Constructor</a:t>
            </a:r>
            <a:r>
              <a:rPr lang="en-US" altLang="ru-RU" b="1" dirty="0" smtClean="0"/>
              <a:t>:</a:t>
            </a:r>
          </a:p>
          <a:p>
            <a:pPr marL="0" indent="0" eaLnBrk="0" fontAlgn="base" hangingPunct="0">
              <a:spcBef>
                <a:spcPct val="0"/>
              </a:spcBef>
              <a:spcAft>
                <a:spcPct val="0"/>
              </a:spcAft>
              <a:buNone/>
            </a:pPr>
            <a:r>
              <a:rPr lang="ru-RU" altLang="ru-RU" dirty="0" err="1"/>
              <a:t>From</a:t>
            </a:r>
            <a:r>
              <a:rPr lang="ru-RU" altLang="ru-RU" dirty="0"/>
              <a:t> </a:t>
            </a:r>
            <a:r>
              <a:rPr lang="ru-RU" altLang="ru-RU" dirty="0" err="1"/>
              <a:t>within</a:t>
            </a:r>
            <a:r>
              <a:rPr lang="ru-RU" altLang="ru-RU" dirty="0"/>
              <a:t> a </a:t>
            </a:r>
            <a:r>
              <a:rPr lang="ru-RU" altLang="ru-RU" dirty="0" err="1"/>
              <a:t>constructor</a:t>
            </a:r>
            <a:r>
              <a:rPr lang="ru-RU" altLang="ru-RU" dirty="0"/>
              <a:t>, </a:t>
            </a:r>
            <a:r>
              <a:rPr lang="ru-RU" altLang="ru-RU" dirty="0" err="1"/>
              <a:t>you</a:t>
            </a:r>
            <a:r>
              <a:rPr lang="ru-RU" altLang="ru-RU" dirty="0"/>
              <a:t> </a:t>
            </a:r>
            <a:r>
              <a:rPr lang="ru-RU" altLang="ru-RU" dirty="0" err="1"/>
              <a:t>can</a:t>
            </a:r>
            <a:r>
              <a:rPr lang="ru-RU" altLang="ru-RU" dirty="0"/>
              <a:t> </a:t>
            </a:r>
            <a:r>
              <a:rPr lang="ru-RU" altLang="ru-RU" dirty="0" err="1"/>
              <a:t>also</a:t>
            </a:r>
            <a:r>
              <a:rPr lang="ru-RU" altLang="ru-RU" dirty="0"/>
              <a:t> </a:t>
            </a:r>
            <a:r>
              <a:rPr lang="ru-RU" altLang="ru-RU" dirty="0" err="1"/>
              <a:t>use</a:t>
            </a:r>
            <a:r>
              <a:rPr lang="ru-RU" altLang="ru-RU" dirty="0"/>
              <a:t> </a:t>
            </a:r>
            <a:r>
              <a:rPr lang="ru-RU" altLang="ru-RU" dirty="0" err="1"/>
              <a:t>the</a:t>
            </a:r>
            <a:r>
              <a:rPr lang="ru-RU" altLang="ru-RU" dirty="0"/>
              <a:t> </a:t>
            </a:r>
            <a:r>
              <a:rPr lang="ru-RU" altLang="ru-RU" dirty="0" err="1"/>
              <a:t>this</a:t>
            </a:r>
            <a:r>
              <a:rPr lang="ru-RU" altLang="ru-RU" dirty="0"/>
              <a:t> </a:t>
            </a:r>
            <a:r>
              <a:rPr lang="ru-RU" altLang="ru-RU" dirty="0" err="1"/>
              <a:t>keyword</a:t>
            </a:r>
            <a:r>
              <a:rPr lang="ru-RU" altLang="ru-RU" dirty="0"/>
              <a:t> </a:t>
            </a:r>
            <a:r>
              <a:rPr lang="ru-RU" altLang="ru-RU" dirty="0" err="1"/>
              <a:t>to</a:t>
            </a:r>
            <a:r>
              <a:rPr lang="ru-RU" altLang="ru-RU" dirty="0"/>
              <a:t> </a:t>
            </a:r>
            <a:r>
              <a:rPr lang="ru-RU" altLang="ru-RU" dirty="0" err="1"/>
              <a:t>call</a:t>
            </a:r>
            <a:r>
              <a:rPr lang="ru-RU" altLang="ru-RU" dirty="0"/>
              <a:t> </a:t>
            </a:r>
            <a:r>
              <a:rPr lang="ru-RU" altLang="ru-RU" dirty="0" err="1"/>
              <a:t>another</a:t>
            </a:r>
            <a:r>
              <a:rPr lang="ru-RU" altLang="ru-RU" dirty="0"/>
              <a:t> </a:t>
            </a:r>
            <a:r>
              <a:rPr lang="ru-RU" altLang="ru-RU" dirty="0" err="1"/>
              <a:t>constructor</a:t>
            </a:r>
            <a:r>
              <a:rPr lang="ru-RU" altLang="ru-RU" dirty="0"/>
              <a:t> </a:t>
            </a:r>
            <a:r>
              <a:rPr lang="ru-RU" altLang="ru-RU" dirty="0" err="1"/>
              <a:t>in</a:t>
            </a:r>
            <a:r>
              <a:rPr lang="ru-RU" altLang="ru-RU" dirty="0"/>
              <a:t> </a:t>
            </a:r>
            <a:r>
              <a:rPr lang="ru-RU" altLang="ru-RU" dirty="0" err="1"/>
              <a:t>the</a:t>
            </a:r>
            <a:r>
              <a:rPr lang="ru-RU" altLang="ru-RU" dirty="0"/>
              <a:t> </a:t>
            </a:r>
            <a:r>
              <a:rPr lang="ru-RU" altLang="ru-RU" dirty="0" err="1"/>
              <a:t>same</a:t>
            </a:r>
            <a:r>
              <a:rPr lang="ru-RU" altLang="ru-RU" dirty="0"/>
              <a:t> </a:t>
            </a:r>
            <a:r>
              <a:rPr lang="ru-RU" altLang="ru-RU" dirty="0" err="1"/>
              <a:t>class</a:t>
            </a:r>
            <a:r>
              <a:rPr lang="ru-RU" altLang="ru-RU" dirty="0"/>
              <a:t>. </a:t>
            </a:r>
            <a:r>
              <a:rPr lang="ru-RU" altLang="ru-RU" dirty="0" err="1"/>
              <a:t>Doing</a:t>
            </a:r>
            <a:r>
              <a:rPr lang="ru-RU" altLang="ru-RU" dirty="0"/>
              <a:t> </a:t>
            </a:r>
            <a:r>
              <a:rPr lang="ru-RU" altLang="ru-RU" dirty="0" err="1"/>
              <a:t>so</a:t>
            </a:r>
            <a:r>
              <a:rPr lang="ru-RU" altLang="ru-RU" dirty="0"/>
              <a:t> </a:t>
            </a:r>
            <a:r>
              <a:rPr lang="ru-RU" altLang="ru-RU" dirty="0" err="1"/>
              <a:t>is</a:t>
            </a:r>
            <a:r>
              <a:rPr lang="ru-RU" altLang="ru-RU" dirty="0"/>
              <a:t> </a:t>
            </a:r>
            <a:r>
              <a:rPr lang="ru-RU" altLang="ru-RU" dirty="0" err="1"/>
              <a:t>called</a:t>
            </a:r>
            <a:r>
              <a:rPr lang="ru-RU" altLang="ru-RU" dirty="0"/>
              <a:t> </a:t>
            </a:r>
            <a:r>
              <a:rPr lang="ru-RU" altLang="ru-RU" dirty="0" err="1"/>
              <a:t>an</a:t>
            </a:r>
            <a:r>
              <a:rPr lang="ru-RU" altLang="ru-RU" dirty="0"/>
              <a:t> </a:t>
            </a:r>
            <a:r>
              <a:rPr lang="ru-RU" altLang="ru-RU" dirty="0" err="1"/>
              <a:t>explicit</a:t>
            </a:r>
            <a:r>
              <a:rPr lang="ru-RU" altLang="ru-RU" dirty="0"/>
              <a:t> </a:t>
            </a:r>
            <a:r>
              <a:rPr lang="ru-RU" altLang="ru-RU" dirty="0" err="1"/>
              <a:t>constructor</a:t>
            </a:r>
            <a:r>
              <a:rPr lang="ru-RU" altLang="ru-RU" dirty="0"/>
              <a:t> </a:t>
            </a:r>
            <a:r>
              <a:rPr lang="ru-RU" altLang="ru-RU" dirty="0" err="1"/>
              <a:t>invocation</a:t>
            </a:r>
            <a:r>
              <a:rPr lang="ru-RU" altLang="ru-RU" dirty="0"/>
              <a:t>. </a:t>
            </a:r>
            <a:r>
              <a:rPr lang="ru-RU" altLang="ru-RU" dirty="0" err="1"/>
              <a:t>Here's</a:t>
            </a:r>
            <a:r>
              <a:rPr lang="ru-RU" altLang="ru-RU" dirty="0"/>
              <a:t> </a:t>
            </a:r>
            <a:r>
              <a:rPr lang="ru-RU" altLang="ru-RU" dirty="0" err="1"/>
              <a:t>another</a:t>
            </a:r>
            <a:r>
              <a:rPr lang="ru-RU" altLang="ru-RU" dirty="0"/>
              <a:t> </a:t>
            </a:r>
            <a:r>
              <a:rPr lang="ru-RU" altLang="ru-RU" dirty="0" err="1"/>
              <a:t>Rectangle</a:t>
            </a:r>
            <a:r>
              <a:rPr lang="ru-RU" altLang="ru-RU" dirty="0"/>
              <a:t> </a:t>
            </a:r>
            <a:r>
              <a:rPr lang="ru-RU" altLang="ru-RU" dirty="0" err="1"/>
              <a:t>class</a:t>
            </a:r>
            <a:r>
              <a:rPr lang="ru-RU" altLang="ru-RU" dirty="0"/>
              <a:t>, </a:t>
            </a:r>
            <a:r>
              <a:rPr lang="ru-RU" altLang="ru-RU" dirty="0" err="1"/>
              <a:t>with</a:t>
            </a:r>
            <a:r>
              <a:rPr lang="ru-RU" altLang="ru-RU" dirty="0"/>
              <a:t> a </a:t>
            </a:r>
            <a:r>
              <a:rPr lang="ru-RU" altLang="ru-RU" dirty="0" err="1"/>
              <a:t>different</a:t>
            </a:r>
            <a:r>
              <a:rPr lang="ru-RU" altLang="ru-RU" dirty="0"/>
              <a:t> </a:t>
            </a:r>
            <a:r>
              <a:rPr lang="ru-RU" altLang="ru-RU" dirty="0" err="1"/>
              <a:t>implementation</a:t>
            </a:r>
            <a:r>
              <a:rPr lang="ru-RU" altLang="ru-RU" dirty="0"/>
              <a:t> </a:t>
            </a:r>
            <a:r>
              <a:rPr lang="ru-RU" altLang="ru-RU" dirty="0" err="1"/>
              <a:t>from</a:t>
            </a:r>
            <a:r>
              <a:rPr lang="ru-RU" altLang="ru-RU" dirty="0"/>
              <a:t> </a:t>
            </a:r>
            <a:r>
              <a:rPr lang="ru-RU" altLang="ru-RU" dirty="0" err="1"/>
              <a:t>the</a:t>
            </a:r>
            <a:r>
              <a:rPr lang="ru-RU" altLang="ru-RU" dirty="0"/>
              <a:t> </a:t>
            </a:r>
            <a:r>
              <a:rPr lang="ru-RU" altLang="ru-RU" dirty="0" err="1"/>
              <a:t>one</a:t>
            </a:r>
            <a:r>
              <a:rPr lang="ru-RU" altLang="ru-RU" dirty="0"/>
              <a:t> </a:t>
            </a:r>
            <a:r>
              <a:rPr lang="ru-RU" altLang="ru-RU" dirty="0" err="1"/>
              <a:t>in</a:t>
            </a:r>
            <a:r>
              <a:rPr lang="ru-RU" altLang="ru-RU" dirty="0"/>
              <a:t> </a:t>
            </a:r>
            <a:r>
              <a:rPr lang="ru-RU" altLang="ru-RU" dirty="0" err="1"/>
              <a:t>the</a:t>
            </a:r>
            <a:r>
              <a:rPr lang="ru-RU" altLang="ru-RU" dirty="0"/>
              <a:t> Objects </a:t>
            </a:r>
            <a:r>
              <a:rPr lang="ru-RU" altLang="ru-RU" dirty="0" err="1"/>
              <a:t>section</a:t>
            </a:r>
            <a:r>
              <a:rPr lang="ru-RU" altLang="ru-RU" dirty="0"/>
              <a:t>. </a:t>
            </a:r>
          </a:p>
          <a:p>
            <a:pPr marL="0" lvl="0" indent="0" eaLnBrk="0" fontAlgn="base" hangingPunct="0">
              <a:spcBef>
                <a:spcPct val="0"/>
              </a:spcBef>
              <a:spcAft>
                <a:spcPct val="0"/>
              </a:spcAft>
              <a:buNone/>
            </a:pPr>
            <a:endParaRPr lang="ru-RU" altLang="ru-RU" dirty="0"/>
          </a:p>
          <a:p>
            <a:pPr marL="0" indent="0" eaLnBrk="0" fontAlgn="base" hangingPunct="0">
              <a:spcBef>
                <a:spcPct val="0"/>
              </a:spcBef>
              <a:spcAft>
                <a:spcPct val="0"/>
              </a:spcAft>
              <a:buNone/>
            </a:pPr>
            <a:endParaRPr lang="ru-RU" altLang="ru-RU" dirty="0"/>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dirty="0"/>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dirty="0"/>
          </a:p>
        </p:txBody>
      </p:sp>
    </p:spTree>
    <p:extLst>
      <p:ext uri="{BB962C8B-B14F-4D97-AF65-F5344CB8AC3E}">
        <p14:creationId xmlns:p14="http://schemas.microsoft.com/office/powerpoint/2010/main" val="92804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“void” keyword in Java</a:t>
            </a:r>
            <a:endParaRPr lang="ru-RU" dirty="0"/>
          </a:p>
        </p:txBody>
      </p:sp>
      <p:sp>
        <p:nvSpPr>
          <p:cNvPr id="3" name="Объект 2"/>
          <p:cNvSpPr>
            <a:spLocks noGrp="1"/>
          </p:cNvSpPr>
          <p:nvPr>
            <p:ph idx="1"/>
          </p:nvPr>
        </p:nvSpPr>
        <p:spPr>
          <a:xfrm>
            <a:off x="457200" y="1124744"/>
            <a:ext cx="8229600" cy="5001419"/>
          </a:xfrm>
        </p:spPr>
        <p:txBody>
          <a:bodyPr>
            <a:normAutofit lnSpcReduction="10000"/>
          </a:bodyPr>
          <a:lstStyle/>
          <a:p>
            <a:pPr marL="0" indent="0">
              <a:buNone/>
            </a:pPr>
            <a:r>
              <a:rPr lang="en-US" dirty="0"/>
              <a:t>The </a:t>
            </a:r>
            <a:r>
              <a:rPr lang="en-US" b="1" dirty="0"/>
              <a:t>void </a:t>
            </a:r>
            <a:r>
              <a:rPr lang="en-US" b="1" dirty="0" smtClean="0"/>
              <a:t>type</a:t>
            </a:r>
            <a:r>
              <a:rPr lang="en-US" dirty="0" smtClean="0"/>
              <a:t> is </a:t>
            </a:r>
            <a:r>
              <a:rPr lang="en-US" dirty="0"/>
              <a:t>the type for the result of a function that returns normally, but does not provide a result value to its caller. Usually such functions are called for their side effects, such as performing some task or writing to their output parameters. </a:t>
            </a:r>
            <a:r>
              <a:rPr lang="en-US" dirty="0" smtClean="0"/>
              <a:t>It </a:t>
            </a:r>
            <a:r>
              <a:rPr lang="en-US" dirty="0"/>
              <a:t>is also similar to the unit type used in functional programming languages and type theory; however, there are some differences in allowable usage, in that the void type is taken to be an empty type with no values. </a:t>
            </a:r>
            <a:endParaRPr lang="ru-RU" dirty="0"/>
          </a:p>
        </p:txBody>
      </p:sp>
    </p:spTree>
    <p:extLst>
      <p:ext uri="{BB962C8B-B14F-4D97-AF65-F5344CB8AC3E}">
        <p14:creationId xmlns:p14="http://schemas.microsoft.com/office/powerpoint/2010/main" val="3567943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dirty="0"/>
              <a:t>“return” keyword in Java</a:t>
            </a:r>
            <a:endParaRPr lang="ru-RU" dirty="0"/>
          </a:p>
        </p:txBody>
      </p:sp>
      <p:sp>
        <p:nvSpPr>
          <p:cNvPr id="3" name="Объект 2"/>
          <p:cNvSpPr>
            <a:spLocks noGrp="1"/>
          </p:cNvSpPr>
          <p:nvPr>
            <p:ph idx="1"/>
          </p:nvPr>
        </p:nvSpPr>
        <p:spPr/>
        <p:txBody>
          <a:bodyPr>
            <a:normAutofit fontScale="85000" lnSpcReduction="20000"/>
          </a:bodyPr>
          <a:lstStyle/>
          <a:p>
            <a:r>
              <a:rPr lang="en-US" b="1" dirty="0" smtClean="0"/>
              <a:t>Return </a:t>
            </a:r>
            <a:r>
              <a:rPr lang="en-US" b="1" dirty="0"/>
              <a:t>statement</a:t>
            </a:r>
            <a:r>
              <a:rPr lang="en-US" dirty="0"/>
              <a:t> causes execution to leave the current subroutine and resume at the point in the code immediately after where the subroutine was called, known as its </a:t>
            </a:r>
            <a:r>
              <a:rPr lang="en-US" b="1" dirty="0"/>
              <a:t>return address</a:t>
            </a:r>
            <a:r>
              <a:rPr lang="en-US" dirty="0"/>
              <a:t>. The return address is saved, usually on the process's call stack, as part of the operation of making the subroutine call. Return statements in many languages allow a function to specify a </a:t>
            </a:r>
            <a:r>
              <a:rPr lang="en-US" b="1" dirty="0"/>
              <a:t>return value</a:t>
            </a:r>
            <a:r>
              <a:rPr lang="en-US" dirty="0"/>
              <a:t> to be passed back to the code that called the function</a:t>
            </a:r>
            <a:r>
              <a:rPr lang="en-US" dirty="0" smtClean="0"/>
              <a:t>.</a:t>
            </a:r>
          </a:p>
          <a:p>
            <a:r>
              <a:rPr lang="en-US" dirty="0" smtClean="0"/>
              <a:t>The </a:t>
            </a:r>
            <a:r>
              <a:rPr lang="en-US" b="1" dirty="0" smtClean="0"/>
              <a:t>return </a:t>
            </a:r>
            <a:r>
              <a:rPr lang="en-US" b="1" dirty="0"/>
              <a:t>type</a:t>
            </a:r>
            <a:r>
              <a:rPr lang="en-US" dirty="0"/>
              <a:t> (or </a:t>
            </a:r>
            <a:r>
              <a:rPr lang="en-US" b="1" dirty="0"/>
              <a:t>result type</a:t>
            </a:r>
            <a:r>
              <a:rPr lang="en-US" dirty="0"/>
              <a:t>) defines and constrains the data type of the value returned from a subroutine or method</a:t>
            </a:r>
            <a:r>
              <a:rPr lang="en-US" dirty="0" smtClean="0"/>
              <a:t>. </a:t>
            </a:r>
            <a:r>
              <a:rPr lang="en-US" dirty="0"/>
              <a:t>In many </a:t>
            </a:r>
            <a:r>
              <a:rPr lang="en-US" dirty="0" smtClean="0"/>
              <a:t>Java </a:t>
            </a:r>
            <a:r>
              <a:rPr lang="en-US" dirty="0"/>
              <a:t>the return type must be explicitly specified when declaring a function</a:t>
            </a:r>
            <a:r>
              <a:rPr lang="en-US" dirty="0" smtClean="0"/>
              <a:t>.</a:t>
            </a:r>
          </a:p>
          <a:p>
            <a:endParaRPr lang="ru-RU" dirty="0"/>
          </a:p>
        </p:txBody>
      </p:sp>
      <p:pic>
        <p:nvPicPr>
          <p:cNvPr id="5" name="Рисунок 4"/>
          <p:cNvPicPr>
            <a:picLocks noChangeAspect="1"/>
          </p:cNvPicPr>
          <p:nvPr/>
        </p:nvPicPr>
        <p:blipFill>
          <a:blip r:embed="rId2"/>
          <a:stretch>
            <a:fillRect/>
          </a:stretch>
        </p:blipFill>
        <p:spPr>
          <a:xfrm>
            <a:off x="827584" y="5992813"/>
            <a:ext cx="1238250" cy="266700"/>
          </a:xfrm>
          <a:prstGeom prst="rect">
            <a:avLst/>
          </a:prstGeom>
        </p:spPr>
      </p:pic>
    </p:spTree>
    <p:extLst>
      <p:ext uri="{BB962C8B-B14F-4D97-AF65-F5344CB8AC3E}">
        <p14:creationId xmlns:p14="http://schemas.microsoft.com/office/powerpoint/2010/main" val="187455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dirty="0" smtClean="0"/>
              <a:t>Table of contents</a:t>
            </a:r>
            <a:endParaRPr lang="ru-RU" dirty="0"/>
          </a:p>
        </p:txBody>
      </p:sp>
      <p:sp>
        <p:nvSpPr>
          <p:cNvPr id="3" name="Содержимое 2"/>
          <p:cNvSpPr>
            <a:spLocks noGrp="1"/>
          </p:cNvSpPr>
          <p:nvPr>
            <p:ph idx="1"/>
          </p:nvPr>
        </p:nvSpPr>
        <p:spPr>
          <a:xfrm>
            <a:off x="457200" y="1124744"/>
            <a:ext cx="8229600" cy="5001419"/>
          </a:xfrm>
        </p:spPr>
        <p:txBody>
          <a:bodyPr>
            <a:normAutofit fontScale="55000" lnSpcReduction="20000"/>
          </a:bodyPr>
          <a:lstStyle/>
          <a:p>
            <a:r>
              <a:rPr lang="en-US" dirty="0" smtClean="0"/>
              <a:t>1. UML notations</a:t>
            </a:r>
          </a:p>
          <a:p>
            <a:endParaRPr lang="en-US" dirty="0" smtClean="0"/>
          </a:p>
          <a:p>
            <a:r>
              <a:rPr lang="en-US" dirty="0" smtClean="0"/>
              <a:t>2. Basic data types</a:t>
            </a:r>
          </a:p>
          <a:p>
            <a:endParaRPr lang="en-US" dirty="0" smtClean="0"/>
          </a:p>
          <a:p>
            <a:r>
              <a:rPr lang="en-US" dirty="0" smtClean="0"/>
              <a:t>3. Access modifiers</a:t>
            </a:r>
          </a:p>
          <a:p>
            <a:endParaRPr lang="en-US" dirty="0" smtClean="0"/>
          </a:p>
          <a:p>
            <a:r>
              <a:rPr lang="en-US" dirty="0" smtClean="0"/>
              <a:t>4. Non-access modifiers</a:t>
            </a:r>
          </a:p>
          <a:p>
            <a:endParaRPr lang="en-US" dirty="0" smtClean="0"/>
          </a:p>
          <a:p>
            <a:r>
              <a:rPr lang="en-US" dirty="0" smtClean="0"/>
              <a:t>5. Java constructor</a:t>
            </a:r>
          </a:p>
          <a:p>
            <a:endParaRPr lang="en-US" dirty="0" smtClean="0"/>
          </a:p>
          <a:p>
            <a:r>
              <a:rPr lang="en-US" dirty="0" smtClean="0"/>
              <a:t>6. “this” keyword in Java</a:t>
            </a:r>
          </a:p>
          <a:p>
            <a:endParaRPr lang="en-US" dirty="0" smtClean="0"/>
          </a:p>
          <a:p>
            <a:r>
              <a:rPr lang="en-US" dirty="0" smtClean="0"/>
              <a:t>7. “void” keyword in Java</a:t>
            </a:r>
          </a:p>
          <a:p>
            <a:endParaRPr lang="en-US" dirty="0" smtClean="0"/>
          </a:p>
          <a:p>
            <a:r>
              <a:rPr lang="en-US" dirty="0" smtClean="0"/>
              <a:t>8. “return” keyword in Java</a:t>
            </a:r>
          </a:p>
          <a:p>
            <a:endParaRPr lang="en-US" dirty="0" smtClean="0"/>
          </a:p>
          <a:p>
            <a:r>
              <a:rPr lang="en-US" dirty="0" smtClean="0"/>
              <a:t>9. Creation of class instances (objects)</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Creation of class instances (objects)</a:t>
            </a:r>
            <a:endParaRPr lang="ru-RU" dirty="0"/>
          </a:p>
        </p:txBody>
      </p:sp>
      <p:sp>
        <p:nvSpPr>
          <p:cNvPr id="3" name="Объект 2"/>
          <p:cNvSpPr>
            <a:spLocks noGrp="1"/>
          </p:cNvSpPr>
          <p:nvPr>
            <p:ph idx="1"/>
          </p:nvPr>
        </p:nvSpPr>
        <p:spPr>
          <a:xfrm>
            <a:off x="457200" y="1124744"/>
            <a:ext cx="8229600" cy="5001419"/>
          </a:xfrm>
        </p:spPr>
        <p:txBody>
          <a:bodyPr/>
          <a:lstStyle/>
          <a:p>
            <a:r>
              <a:rPr lang="en-US" b="1" dirty="0"/>
              <a:t>Object -</a:t>
            </a:r>
            <a:r>
              <a:rPr lang="en-US" dirty="0"/>
              <a:t> Objects have states and behaviors. Example: A dog has states - color, name, breed as well as behaviors -wagging, barking, eating. An object is an instance of a class. </a:t>
            </a:r>
            <a:endParaRPr lang="en-US" dirty="0" smtClean="0"/>
          </a:p>
          <a:p>
            <a:r>
              <a:rPr lang="en-US" b="1" dirty="0"/>
              <a:t>Class -</a:t>
            </a:r>
            <a:r>
              <a:rPr lang="en-US" dirty="0"/>
              <a:t> A class can be defined as a template/blue print that describes the behaviors/states that object of its type support.</a:t>
            </a:r>
            <a:endParaRPr lang="ru-RU" dirty="0"/>
          </a:p>
        </p:txBody>
      </p:sp>
    </p:spTree>
    <p:extLst>
      <p:ext uri="{BB962C8B-B14F-4D97-AF65-F5344CB8AC3E}">
        <p14:creationId xmlns:p14="http://schemas.microsoft.com/office/powerpoint/2010/main" val="3661549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Creation of class instances (objects)</a:t>
            </a:r>
            <a:endParaRPr lang="ru-RU" dirty="0"/>
          </a:p>
        </p:txBody>
      </p:sp>
      <p:sp>
        <p:nvSpPr>
          <p:cNvPr id="3" name="Объект 2"/>
          <p:cNvSpPr>
            <a:spLocks noGrp="1"/>
          </p:cNvSpPr>
          <p:nvPr>
            <p:ph idx="1"/>
          </p:nvPr>
        </p:nvSpPr>
        <p:spPr>
          <a:xfrm>
            <a:off x="457200" y="1124744"/>
            <a:ext cx="8229600" cy="5001419"/>
          </a:xfrm>
        </p:spPr>
        <p:txBody>
          <a:bodyPr>
            <a:normAutofit lnSpcReduction="10000"/>
          </a:bodyPr>
          <a:lstStyle/>
          <a:p>
            <a:pPr marL="0" indent="0">
              <a:buNone/>
            </a:pPr>
            <a:r>
              <a:rPr lang="en-US" b="1" dirty="0"/>
              <a:t>Creating an Object:</a:t>
            </a:r>
          </a:p>
          <a:p>
            <a:r>
              <a:rPr lang="en-US" dirty="0"/>
              <a:t>There are three steps when creating an object from a class:</a:t>
            </a:r>
          </a:p>
          <a:p>
            <a:r>
              <a:rPr lang="en-US" b="1" dirty="0"/>
              <a:t>Declaration: </a:t>
            </a:r>
            <a:r>
              <a:rPr lang="en-US" dirty="0"/>
              <a:t>A variable declaration with a variable name with an object type.</a:t>
            </a:r>
          </a:p>
          <a:p>
            <a:r>
              <a:rPr lang="en-US" b="1" dirty="0"/>
              <a:t>Instantiation: </a:t>
            </a:r>
            <a:r>
              <a:rPr lang="en-US" dirty="0"/>
              <a:t>The 'new' key word is used to create the object.</a:t>
            </a:r>
          </a:p>
          <a:p>
            <a:r>
              <a:rPr lang="en-US" b="1" dirty="0"/>
              <a:t>Initialization: </a:t>
            </a:r>
            <a:r>
              <a:rPr lang="en-US" dirty="0"/>
              <a:t>The 'new' keyword is followed by a call to a constructor. This call initializes the new object.</a:t>
            </a:r>
          </a:p>
          <a:p>
            <a:pPr marL="0" indent="0">
              <a:buNone/>
            </a:pPr>
            <a:endParaRPr lang="ru-RU" dirty="0"/>
          </a:p>
        </p:txBody>
      </p:sp>
    </p:spTree>
    <p:extLst>
      <p:ext uri="{BB962C8B-B14F-4D97-AF65-F5344CB8AC3E}">
        <p14:creationId xmlns:p14="http://schemas.microsoft.com/office/powerpoint/2010/main" val="2938779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Creation of class instances (objects)</a:t>
            </a:r>
            <a:endParaRPr lang="ru-RU" dirty="0"/>
          </a:p>
        </p:txBody>
      </p:sp>
      <p:sp>
        <p:nvSpPr>
          <p:cNvPr id="3" name="Объект 2"/>
          <p:cNvSpPr>
            <a:spLocks noGrp="1"/>
          </p:cNvSpPr>
          <p:nvPr>
            <p:ph idx="1"/>
          </p:nvPr>
        </p:nvSpPr>
        <p:spPr>
          <a:xfrm>
            <a:off x="457200" y="1124744"/>
            <a:ext cx="8229600" cy="5001419"/>
          </a:xfrm>
        </p:spPr>
        <p:txBody>
          <a:bodyPr>
            <a:normAutofit/>
          </a:bodyPr>
          <a:lstStyle/>
          <a:p>
            <a:pPr marL="0" indent="0">
              <a:buNone/>
            </a:pPr>
            <a:r>
              <a:rPr lang="en-US" b="1" dirty="0"/>
              <a:t>Example of creating an </a:t>
            </a:r>
            <a:r>
              <a:rPr lang="en-US" b="1" dirty="0" smtClean="0"/>
              <a:t>object:</a:t>
            </a:r>
          </a:p>
          <a:p>
            <a:pPr marL="0" indent="0">
              <a:buNone/>
            </a:pPr>
            <a:endParaRPr lang="ru-RU" dirty="0"/>
          </a:p>
        </p:txBody>
      </p:sp>
      <p:pic>
        <p:nvPicPr>
          <p:cNvPr id="4" name="Рисунок 3"/>
          <p:cNvPicPr>
            <a:picLocks noChangeAspect="1"/>
          </p:cNvPicPr>
          <p:nvPr/>
        </p:nvPicPr>
        <p:blipFill>
          <a:blip r:embed="rId2"/>
          <a:stretch>
            <a:fillRect/>
          </a:stretch>
        </p:blipFill>
        <p:spPr>
          <a:xfrm>
            <a:off x="457200" y="1844824"/>
            <a:ext cx="7677161" cy="3727086"/>
          </a:xfrm>
          <a:prstGeom prst="rect">
            <a:avLst/>
          </a:prstGeom>
        </p:spPr>
      </p:pic>
    </p:spTree>
    <p:extLst>
      <p:ext uri="{BB962C8B-B14F-4D97-AF65-F5344CB8AC3E}">
        <p14:creationId xmlns:p14="http://schemas.microsoft.com/office/powerpoint/2010/main" val="372827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en-US" dirty="0"/>
              <a:t>UML notations</a:t>
            </a:r>
            <a:endParaRPr lang="ru-RU" dirty="0"/>
          </a:p>
        </p:txBody>
      </p:sp>
      <p:sp>
        <p:nvSpPr>
          <p:cNvPr id="3" name="Содержимое 2"/>
          <p:cNvSpPr>
            <a:spLocks noGrp="1"/>
          </p:cNvSpPr>
          <p:nvPr>
            <p:ph idx="1"/>
          </p:nvPr>
        </p:nvSpPr>
        <p:spPr>
          <a:xfrm>
            <a:off x="457200" y="1124744"/>
            <a:ext cx="8229600" cy="5001419"/>
          </a:xfrm>
        </p:spPr>
        <p:txBody>
          <a:bodyPr>
            <a:normAutofit fontScale="85000" lnSpcReduction="20000"/>
          </a:bodyPr>
          <a:lstStyle/>
          <a:p>
            <a:r>
              <a:rPr lang="en-US" dirty="0"/>
              <a:t>The class diagram is a static diagram. It represents the static view of an application. Class diagram is not only used for visualizing, describing and documenting different aspects of a system but also for constructing executable code of the software application.</a:t>
            </a:r>
          </a:p>
          <a:p>
            <a:r>
              <a:rPr lang="en-US" dirty="0"/>
              <a:t>The class diagram describes the attributes and operations of a class and also the constraints imposed on the system. The class diagrams are widely used in the modelling of object oriented systems because they are the only UML diagrams which can be mapped directly with object oriented languages. </a:t>
            </a:r>
          </a:p>
          <a:p>
            <a:r>
              <a:rPr lang="en-US" dirty="0"/>
              <a:t>The class diagram shows a collection of classes, interfaces, associations, collaborations and constraints. It is also known as a </a:t>
            </a:r>
            <a:r>
              <a:rPr lang="en-US" i="1" dirty="0"/>
              <a:t>structural diagram</a:t>
            </a:r>
            <a:r>
              <a:rPr lang="en-US" dirty="0"/>
              <a:t>.</a:t>
            </a:r>
          </a:p>
          <a:p>
            <a:pPr marL="0" indent="0">
              <a:buNone/>
            </a:pP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en-US" dirty="0"/>
              <a:t>UML notations</a:t>
            </a:r>
            <a:endParaRPr lang="ru-RU" dirty="0"/>
          </a:p>
        </p:txBody>
      </p:sp>
      <p:sp>
        <p:nvSpPr>
          <p:cNvPr id="3" name="Содержимое 2"/>
          <p:cNvSpPr>
            <a:spLocks noGrp="1"/>
          </p:cNvSpPr>
          <p:nvPr>
            <p:ph idx="1"/>
          </p:nvPr>
        </p:nvSpPr>
        <p:spPr>
          <a:xfrm>
            <a:off x="457200" y="1124744"/>
            <a:ext cx="8229600" cy="5001419"/>
          </a:xfrm>
        </p:spPr>
        <p:txBody>
          <a:bodyPr>
            <a:normAutofit/>
          </a:bodyPr>
          <a:lstStyle/>
          <a:p>
            <a:pPr marL="0" indent="0">
              <a:buNone/>
            </a:pPr>
            <a:r>
              <a:rPr lang="en-US" b="1" dirty="0"/>
              <a:t>Purpose:</a:t>
            </a:r>
          </a:p>
          <a:p>
            <a:pPr>
              <a:buFont typeface="Wingdings" panose="05000000000000000000" pitchFamily="2" charset="2"/>
              <a:buChar char="q"/>
            </a:pPr>
            <a:r>
              <a:rPr lang="en-US" dirty="0"/>
              <a:t>Analysis and design of the static view of an application.</a:t>
            </a:r>
          </a:p>
          <a:p>
            <a:pPr>
              <a:buFont typeface="Wingdings" panose="05000000000000000000" pitchFamily="2" charset="2"/>
              <a:buChar char="q"/>
            </a:pPr>
            <a:r>
              <a:rPr lang="en-US" dirty="0"/>
              <a:t>Describe responsibilities of a system.</a:t>
            </a:r>
          </a:p>
          <a:p>
            <a:pPr>
              <a:buFont typeface="Wingdings" panose="05000000000000000000" pitchFamily="2" charset="2"/>
              <a:buChar char="q"/>
            </a:pPr>
            <a:r>
              <a:rPr lang="en-US" dirty="0"/>
              <a:t>Base for component and deployment diagrams.</a:t>
            </a:r>
          </a:p>
          <a:p>
            <a:pPr>
              <a:buFont typeface="Wingdings" panose="05000000000000000000" pitchFamily="2" charset="2"/>
              <a:buChar char="q"/>
            </a:pPr>
            <a:r>
              <a:rPr lang="en-US" dirty="0"/>
              <a:t>Forward and reverse engineering.</a:t>
            </a:r>
          </a:p>
          <a:p>
            <a:pPr marL="0" indent="0">
              <a:buNone/>
            </a:pPr>
            <a:endParaRPr lang="ru-RU" dirty="0"/>
          </a:p>
        </p:txBody>
      </p:sp>
    </p:spTree>
    <p:extLst>
      <p:ext uri="{BB962C8B-B14F-4D97-AF65-F5344CB8AC3E}">
        <p14:creationId xmlns:p14="http://schemas.microsoft.com/office/powerpoint/2010/main" val="191678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en-US" dirty="0"/>
              <a:t>UML notations</a:t>
            </a:r>
            <a:endParaRPr lang="ru-RU" dirty="0"/>
          </a:p>
        </p:txBody>
      </p:sp>
      <p:sp>
        <p:nvSpPr>
          <p:cNvPr id="3" name="Содержимое 2"/>
          <p:cNvSpPr>
            <a:spLocks noGrp="1"/>
          </p:cNvSpPr>
          <p:nvPr>
            <p:ph idx="1"/>
          </p:nvPr>
        </p:nvSpPr>
        <p:spPr>
          <a:xfrm>
            <a:off x="457200" y="1124744"/>
            <a:ext cx="8229600" cy="5001419"/>
          </a:xfrm>
        </p:spPr>
        <p:txBody>
          <a:bodyPr>
            <a:normAutofit fontScale="70000" lnSpcReduction="20000"/>
          </a:bodyPr>
          <a:lstStyle/>
          <a:p>
            <a:pPr marL="0" indent="0">
              <a:buNone/>
            </a:pPr>
            <a:r>
              <a:rPr lang="en-US" b="1" dirty="0" smtClean="0"/>
              <a:t>Drawing </a:t>
            </a:r>
            <a:r>
              <a:rPr lang="en-US" b="1" dirty="0"/>
              <a:t>Class </a:t>
            </a:r>
            <a:r>
              <a:rPr lang="en-US" b="1" dirty="0" smtClean="0"/>
              <a:t>Diagram:</a:t>
            </a:r>
          </a:p>
          <a:p>
            <a:pPr marL="514350" indent="-514350">
              <a:buFont typeface="+mj-lt"/>
              <a:buAutoNum type="arabicPeriod"/>
            </a:pPr>
            <a:r>
              <a:rPr lang="en-US" dirty="0"/>
              <a:t>The name of the class diagram should be meaningful to describe the aspect of the system.</a:t>
            </a:r>
          </a:p>
          <a:p>
            <a:pPr marL="514350" indent="-514350">
              <a:buFont typeface="+mj-lt"/>
              <a:buAutoNum type="arabicPeriod"/>
            </a:pPr>
            <a:r>
              <a:rPr lang="en-US" dirty="0"/>
              <a:t>Each element and their relationships should be identified in advance.</a:t>
            </a:r>
          </a:p>
          <a:p>
            <a:pPr marL="514350" indent="-514350">
              <a:buFont typeface="+mj-lt"/>
              <a:buAutoNum type="arabicPeriod"/>
            </a:pPr>
            <a:r>
              <a:rPr lang="en-US" dirty="0"/>
              <a:t>Responsibility (attributes and methods) of each class should be clearly identified.</a:t>
            </a:r>
          </a:p>
          <a:p>
            <a:pPr marL="514350" indent="-514350">
              <a:buFont typeface="+mj-lt"/>
              <a:buAutoNum type="arabicPeriod"/>
            </a:pPr>
            <a:r>
              <a:rPr lang="en-US" dirty="0"/>
              <a:t>For each class minimum number of properties should be specified. Because unnecessary properties will make the diagram complicated.</a:t>
            </a:r>
          </a:p>
          <a:p>
            <a:pPr marL="514350" indent="-514350">
              <a:buFont typeface="+mj-lt"/>
              <a:buAutoNum type="arabicPeriod"/>
            </a:pPr>
            <a:r>
              <a:rPr lang="en-US" dirty="0"/>
              <a:t>Use notes when ever required to describe some aspect of the diagram. Because at the end of the drawing it should be understandable to the developer/coder.</a:t>
            </a:r>
          </a:p>
          <a:p>
            <a:pPr marL="514350" indent="-514350">
              <a:buFont typeface="+mj-lt"/>
              <a:buAutoNum type="arabicPeriod"/>
            </a:pPr>
            <a:r>
              <a:rPr lang="en-US" dirty="0"/>
              <a:t>Finally, before making the final version, the diagram should be drawn on plain paper and rework as many times as possible to make it correct.</a:t>
            </a:r>
          </a:p>
          <a:p>
            <a:pPr marL="0" indent="0">
              <a:buNone/>
            </a:pPr>
            <a:endParaRPr lang="ru-RU" dirty="0"/>
          </a:p>
        </p:txBody>
      </p:sp>
    </p:spTree>
    <p:extLst>
      <p:ext uri="{BB962C8B-B14F-4D97-AF65-F5344CB8AC3E}">
        <p14:creationId xmlns:p14="http://schemas.microsoft.com/office/powerpoint/2010/main" val="130147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en-US" dirty="0"/>
              <a:t>UML notations</a:t>
            </a:r>
            <a:endParaRPr lang="ru-RU" dirty="0"/>
          </a:p>
        </p:txBody>
      </p:sp>
      <p:sp>
        <p:nvSpPr>
          <p:cNvPr id="4" name="Объект 3"/>
          <p:cNvSpPr>
            <a:spLocks noGrp="1"/>
          </p:cNvSpPr>
          <p:nvPr>
            <p:ph idx="1"/>
          </p:nvPr>
        </p:nvSpPr>
        <p:spPr>
          <a:xfrm>
            <a:off x="457200" y="1124744"/>
            <a:ext cx="8229600" cy="2448273"/>
          </a:xfrm>
        </p:spPr>
        <p:txBody>
          <a:bodyPr>
            <a:normAutofit fontScale="47500" lnSpcReduction="20000"/>
          </a:bodyPr>
          <a:lstStyle/>
          <a:p>
            <a:pPr marL="0" indent="0">
              <a:buNone/>
            </a:pPr>
            <a:r>
              <a:rPr lang="en-US" sz="4200" dirty="0"/>
              <a:t>Now the following diagram is an example of an </a:t>
            </a:r>
            <a:r>
              <a:rPr lang="en-US" sz="4200" i="1" dirty="0"/>
              <a:t>Order System</a:t>
            </a:r>
            <a:r>
              <a:rPr lang="en-US" sz="4200" dirty="0"/>
              <a:t> of an application. So it describes a particular aspect of the entire application.</a:t>
            </a:r>
          </a:p>
          <a:p>
            <a:r>
              <a:rPr lang="en-US" dirty="0" smtClean="0"/>
              <a:t>First </a:t>
            </a:r>
            <a:r>
              <a:rPr lang="en-US" dirty="0"/>
              <a:t>of all </a:t>
            </a:r>
            <a:r>
              <a:rPr lang="en-US" i="1" dirty="0"/>
              <a:t>Order</a:t>
            </a:r>
            <a:r>
              <a:rPr lang="en-US" dirty="0"/>
              <a:t> and </a:t>
            </a:r>
            <a:r>
              <a:rPr lang="en-US" i="1" dirty="0"/>
              <a:t>Customer</a:t>
            </a:r>
            <a:r>
              <a:rPr lang="en-US" dirty="0"/>
              <a:t> are identified as the two elements of the system and they have a </a:t>
            </a:r>
            <a:r>
              <a:rPr lang="en-US" i="1" dirty="0"/>
              <a:t>one to many</a:t>
            </a:r>
            <a:r>
              <a:rPr lang="en-US" dirty="0"/>
              <a:t> relationship because a customer can have multiple orders. </a:t>
            </a:r>
          </a:p>
          <a:p>
            <a:r>
              <a:rPr lang="en-US" dirty="0"/>
              <a:t>We would keep </a:t>
            </a:r>
            <a:r>
              <a:rPr lang="en-US" i="1" dirty="0"/>
              <a:t>Order</a:t>
            </a:r>
            <a:r>
              <a:rPr lang="en-US" dirty="0"/>
              <a:t> class is an abstract class and it has two concrete classes (inheritance relationship) </a:t>
            </a:r>
            <a:r>
              <a:rPr lang="en-US" i="1" dirty="0" err="1"/>
              <a:t>SpecialOrder</a:t>
            </a:r>
            <a:r>
              <a:rPr lang="en-US" dirty="0"/>
              <a:t> and </a:t>
            </a:r>
            <a:r>
              <a:rPr lang="en-US" i="1" dirty="0" err="1"/>
              <a:t>NormalOrder</a:t>
            </a:r>
            <a:r>
              <a:rPr lang="en-US" dirty="0"/>
              <a:t>.</a:t>
            </a:r>
          </a:p>
          <a:p>
            <a:r>
              <a:rPr lang="en-US" dirty="0"/>
              <a:t>The two inherited classes have all the properties as the </a:t>
            </a:r>
            <a:r>
              <a:rPr lang="en-US" i="1" dirty="0"/>
              <a:t>Order</a:t>
            </a:r>
            <a:r>
              <a:rPr lang="en-US" dirty="0"/>
              <a:t> class. In addition they have additional functions like </a:t>
            </a:r>
            <a:r>
              <a:rPr lang="en-US" i="1" dirty="0"/>
              <a:t>dispatch ()</a:t>
            </a:r>
            <a:r>
              <a:rPr lang="en-US" dirty="0"/>
              <a:t> and </a:t>
            </a:r>
            <a:r>
              <a:rPr lang="en-US" i="1" dirty="0"/>
              <a:t>receive ()</a:t>
            </a:r>
            <a:r>
              <a:rPr lang="en-US" dirty="0"/>
              <a:t>.</a:t>
            </a:r>
          </a:p>
          <a:p>
            <a:endParaRPr lang="ru-RU" dirty="0"/>
          </a:p>
        </p:txBody>
      </p:sp>
      <p:pic>
        <p:nvPicPr>
          <p:cNvPr id="5" name="Рисунок 4"/>
          <p:cNvPicPr>
            <a:picLocks noChangeAspect="1"/>
          </p:cNvPicPr>
          <p:nvPr/>
        </p:nvPicPr>
        <p:blipFill>
          <a:blip r:embed="rId2"/>
          <a:stretch>
            <a:fillRect/>
          </a:stretch>
        </p:blipFill>
        <p:spPr>
          <a:xfrm>
            <a:off x="3905990" y="2780928"/>
            <a:ext cx="4810522" cy="3880693"/>
          </a:xfrm>
          <a:prstGeom prst="rect">
            <a:avLst/>
          </a:prstGeom>
        </p:spPr>
      </p:pic>
    </p:spTree>
    <p:extLst>
      <p:ext uri="{BB962C8B-B14F-4D97-AF65-F5344CB8AC3E}">
        <p14:creationId xmlns:p14="http://schemas.microsoft.com/office/powerpoint/2010/main" val="153646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en-US" dirty="0" smtClean="0"/>
              <a:t>Basic data types</a:t>
            </a:r>
            <a:endParaRPr lang="ru-RU" dirty="0"/>
          </a:p>
        </p:txBody>
      </p:sp>
      <p:sp>
        <p:nvSpPr>
          <p:cNvPr id="3" name="Содержимое 2"/>
          <p:cNvSpPr>
            <a:spLocks noGrp="1"/>
          </p:cNvSpPr>
          <p:nvPr>
            <p:ph idx="1"/>
          </p:nvPr>
        </p:nvSpPr>
        <p:spPr>
          <a:xfrm>
            <a:off x="457200" y="908720"/>
            <a:ext cx="8229600" cy="5217443"/>
          </a:xfrm>
        </p:spPr>
        <p:txBody>
          <a:bodyPr>
            <a:normAutofit fontScale="92500" lnSpcReduction="10000"/>
          </a:bodyPr>
          <a:lstStyle/>
          <a:p>
            <a:pPr marL="0" indent="0">
              <a:buNone/>
            </a:pPr>
            <a:r>
              <a:rPr lang="en-US" dirty="0"/>
              <a:t>There are eight primitive data types supported by </a:t>
            </a:r>
            <a:r>
              <a:rPr lang="en-US" dirty="0" smtClean="0"/>
              <a:t>Java:</a:t>
            </a:r>
          </a:p>
          <a:p>
            <a:pPr>
              <a:buFont typeface="Wingdings" panose="05000000000000000000" pitchFamily="2" charset="2"/>
              <a:buChar char="§"/>
            </a:pPr>
            <a:r>
              <a:rPr lang="en-US" dirty="0"/>
              <a:t>byte</a:t>
            </a:r>
            <a:r>
              <a:rPr lang="en-US" dirty="0" smtClean="0"/>
              <a:t>: (</a:t>
            </a:r>
            <a:r>
              <a:rPr lang="ru-RU" dirty="0" smtClean="0"/>
              <a:t>1</a:t>
            </a:r>
            <a:r>
              <a:rPr lang="en-US" dirty="0" smtClean="0"/>
              <a:t> byte) /</a:t>
            </a:r>
            <a:r>
              <a:rPr lang="ru-RU" dirty="0" smtClean="0"/>
              <a:t>-</a:t>
            </a:r>
            <a:r>
              <a:rPr lang="ru-RU" dirty="0"/>
              <a:t>128;127</a:t>
            </a:r>
            <a:endParaRPr lang="en-US" dirty="0" smtClean="0"/>
          </a:p>
          <a:p>
            <a:pPr>
              <a:buFont typeface="Wingdings" panose="05000000000000000000" pitchFamily="2" charset="2"/>
              <a:buChar char="§"/>
            </a:pPr>
            <a:r>
              <a:rPr lang="en-US" dirty="0" smtClean="0"/>
              <a:t>short: (2 </a:t>
            </a:r>
            <a:r>
              <a:rPr lang="en-US" dirty="0"/>
              <a:t>bytes</a:t>
            </a:r>
            <a:r>
              <a:rPr lang="en-US" dirty="0" smtClean="0"/>
              <a:t>) /</a:t>
            </a:r>
            <a:r>
              <a:rPr lang="ru-RU" dirty="0"/>
              <a:t> -2</a:t>
            </a:r>
            <a:r>
              <a:rPr lang="ru-RU" baseline="30000" dirty="0"/>
              <a:t>15</a:t>
            </a:r>
            <a:r>
              <a:rPr lang="ru-RU" dirty="0"/>
              <a:t>;2</a:t>
            </a:r>
            <a:r>
              <a:rPr lang="ru-RU" baseline="30000" dirty="0"/>
              <a:t>15 </a:t>
            </a:r>
            <a:endParaRPr lang="en-US" baseline="30000" dirty="0" smtClean="0"/>
          </a:p>
          <a:p>
            <a:pPr>
              <a:buFont typeface="Wingdings" panose="05000000000000000000" pitchFamily="2" charset="2"/>
              <a:buChar char="§"/>
            </a:pPr>
            <a:r>
              <a:rPr lang="en-US" dirty="0" err="1" smtClean="0"/>
              <a:t>int</a:t>
            </a:r>
            <a:r>
              <a:rPr lang="en-US" dirty="0" smtClean="0"/>
              <a:t>:</a:t>
            </a:r>
            <a:r>
              <a:rPr lang="en-US" dirty="0"/>
              <a:t> </a:t>
            </a:r>
            <a:r>
              <a:rPr lang="en-US" dirty="0" smtClean="0"/>
              <a:t>(4 </a:t>
            </a:r>
            <a:r>
              <a:rPr lang="en-US" dirty="0"/>
              <a:t>bytes</a:t>
            </a:r>
            <a:r>
              <a:rPr lang="en-US" dirty="0" smtClean="0"/>
              <a:t>) /</a:t>
            </a:r>
            <a:r>
              <a:rPr lang="ru-RU" dirty="0"/>
              <a:t> -2</a:t>
            </a:r>
            <a:r>
              <a:rPr lang="ru-RU" baseline="30000" dirty="0"/>
              <a:t>31</a:t>
            </a:r>
            <a:r>
              <a:rPr lang="ru-RU" dirty="0"/>
              <a:t>;2</a:t>
            </a:r>
            <a:r>
              <a:rPr lang="ru-RU" baseline="30000" dirty="0"/>
              <a:t>31</a:t>
            </a:r>
            <a:endParaRPr lang="en-US" dirty="0"/>
          </a:p>
          <a:p>
            <a:pPr>
              <a:buFont typeface="Wingdings" panose="05000000000000000000" pitchFamily="2" charset="2"/>
              <a:buChar char="§"/>
            </a:pPr>
            <a:r>
              <a:rPr lang="en-US" dirty="0"/>
              <a:t>long</a:t>
            </a:r>
            <a:r>
              <a:rPr lang="en-US" dirty="0" smtClean="0"/>
              <a:t>:</a:t>
            </a:r>
            <a:r>
              <a:rPr lang="en-US" dirty="0"/>
              <a:t> </a:t>
            </a:r>
            <a:r>
              <a:rPr lang="en-US" dirty="0" smtClean="0"/>
              <a:t>(8 </a:t>
            </a:r>
            <a:r>
              <a:rPr lang="en-US" dirty="0"/>
              <a:t>bytes</a:t>
            </a:r>
            <a:r>
              <a:rPr lang="en-US" dirty="0" smtClean="0"/>
              <a:t>) /</a:t>
            </a:r>
            <a:r>
              <a:rPr lang="ru-RU" dirty="0"/>
              <a:t> -2</a:t>
            </a:r>
            <a:r>
              <a:rPr lang="ru-RU" baseline="30000" dirty="0"/>
              <a:t>63</a:t>
            </a:r>
            <a:r>
              <a:rPr lang="ru-RU" dirty="0"/>
              <a:t>;2</a:t>
            </a:r>
            <a:r>
              <a:rPr lang="ru-RU" baseline="30000" dirty="0"/>
              <a:t>63</a:t>
            </a:r>
            <a:endParaRPr lang="en-US" dirty="0"/>
          </a:p>
          <a:p>
            <a:pPr>
              <a:buFont typeface="Wingdings" panose="05000000000000000000" pitchFamily="2" charset="2"/>
              <a:buChar char="§"/>
            </a:pPr>
            <a:r>
              <a:rPr lang="en-US" dirty="0"/>
              <a:t>float</a:t>
            </a:r>
            <a:r>
              <a:rPr lang="en-US" dirty="0" smtClean="0"/>
              <a:t>:</a:t>
            </a:r>
            <a:r>
              <a:rPr lang="en-US" dirty="0"/>
              <a:t> </a:t>
            </a:r>
            <a:r>
              <a:rPr lang="en-US" dirty="0" smtClean="0"/>
              <a:t>(4 bytes) /</a:t>
            </a:r>
            <a:r>
              <a:rPr lang="ru-RU" dirty="0"/>
              <a:t> ~1,4*10</a:t>
            </a:r>
            <a:r>
              <a:rPr lang="ru-RU" baseline="30000" dirty="0"/>
              <a:t>-45</a:t>
            </a:r>
            <a:r>
              <a:rPr lang="ru-RU" dirty="0"/>
              <a:t>; ~3,4*10</a:t>
            </a:r>
            <a:r>
              <a:rPr lang="ru-RU" baseline="30000" dirty="0"/>
              <a:t>38 </a:t>
            </a:r>
            <a:endParaRPr lang="en-US" baseline="30000" dirty="0" smtClean="0"/>
          </a:p>
          <a:p>
            <a:pPr>
              <a:buFont typeface="Wingdings" panose="05000000000000000000" pitchFamily="2" charset="2"/>
              <a:buChar char="§"/>
            </a:pPr>
            <a:r>
              <a:rPr lang="en-US" dirty="0" smtClean="0"/>
              <a:t>double:</a:t>
            </a:r>
            <a:r>
              <a:rPr lang="en-US" dirty="0"/>
              <a:t> </a:t>
            </a:r>
            <a:r>
              <a:rPr lang="en-US" dirty="0" smtClean="0"/>
              <a:t>(8 bytes) /</a:t>
            </a:r>
            <a:r>
              <a:rPr lang="ru-RU" dirty="0"/>
              <a:t> ~4,9*10</a:t>
            </a:r>
            <a:r>
              <a:rPr lang="ru-RU" baseline="30000" dirty="0"/>
              <a:t>-324</a:t>
            </a:r>
            <a:r>
              <a:rPr lang="ru-RU" dirty="0"/>
              <a:t>; ~1,8*10</a:t>
            </a:r>
            <a:r>
              <a:rPr lang="ru-RU" baseline="30000" dirty="0"/>
              <a:t>308 </a:t>
            </a:r>
            <a:endParaRPr lang="en-US" baseline="30000" dirty="0" smtClean="0"/>
          </a:p>
          <a:p>
            <a:pPr>
              <a:buFont typeface="Wingdings" panose="05000000000000000000" pitchFamily="2" charset="2"/>
              <a:buChar char="§"/>
            </a:pPr>
            <a:r>
              <a:rPr lang="en-US" dirty="0" err="1" smtClean="0"/>
              <a:t>boolean</a:t>
            </a:r>
            <a:r>
              <a:rPr lang="en-US" dirty="0" smtClean="0"/>
              <a:t>:</a:t>
            </a:r>
            <a:r>
              <a:rPr lang="en-US" dirty="0"/>
              <a:t> </a:t>
            </a:r>
            <a:r>
              <a:rPr lang="en-US" dirty="0" smtClean="0"/>
              <a:t>(1 bit</a:t>
            </a:r>
            <a:r>
              <a:rPr lang="en-US" dirty="0"/>
              <a:t>) </a:t>
            </a:r>
            <a:r>
              <a:rPr lang="en-US" dirty="0" smtClean="0"/>
              <a:t>/false(0) ; true(1)</a:t>
            </a:r>
          </a:p>
          <a:p>
            <a:pPr>
              <a:buFont typeface="Wingdings" panose="05000000000000000000" pitchFamily="2" charset="2"/>
              <a:buChar char="§"/>
            </a:pPr>
            <a:r>
              <a:rPr lang="en-US" dirty="0" smtClean="0"/>
              <a:t>char:</a:t>
            </a:r>
            <a:r>
              <a:rPr lang="en-US" dirty="0"/>
              <a:t> </a:t>
            </a:r>
            <a:r>
              <a:rPr lang="en-US" dirty="0" smtClean="0"/>
              <a:t>(2 bytes) /</a:t>
            </a:r>
            <a:r>
              <a:rPr lang="ru-RU" dirty="0"/>
              <a:t> </a:t>
            </a:r>
            <a:r>
              <a:rPr lang="ru-RU" dirty="0" smtClean="0"/>
              <a:t>0;65535</a:t>
            </a:r>
            <a:r>
              <a:rPr lang="en-US" dirty="0"/>
              <a:t> Unicode</a:t>
            </a:r>
          </a:p>
          <a:p>
            <a:pPr marL="0" indent="0">
              <a:buNone/>
            </a:pP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24744"/>
            <a:ext cx="8229600" cy="5001419"/>
          </a:xfrm>
        </p:spPr>
        <p:txBody>
          <a:bodyPr>
            <a:normAutofit fontScale="85000" lnSpcReduction="10000"/>
          </a:bodyPr>
          <a:lstStyle/>
          <a:p>
            <a:pPr marL="0" indent="0">
              <a:buNone/>
            </a:pPr>
            <a:r>
              <a:rPr lang="en-US" dirty="0"/>
              <a:t>Reference Data Types:</a:t>
            </a:r>
          </a:p>
          <a:p>
            <a:r>
              <a:rPr lang="en-US" dirty="0"/>
              <a:t>Reference variables are created using defined constructors of the classes. They are used to access objects. These variables are declared to be of a specific type that cannot be changed. For example, Employee, Puppy etc.</a:t>
            </a:r>
          </a:p>
          <a:p>
            <a:r>
              <a:rPr lang="en-US" dirty="0"/>
              <a:t>Class objects, and various type of array variables come under reference data type.</a:t>
            </a:r>
          </a:p>
          <a:p>
            <a:r>
              <a:rPr lang="en-US" dirty="0"/>
              <a:t>Default value of any reference variable is null.</a:t>
            </a:r>
          </a:p>
          <a:p>
            <a:r>
              <a:rPr lang="en-US" dirty="0"/>
              <a:t>A reference variable can be used to refer to any object of the declared type or any compatible type.</a:t>
            </a:r>
          </a:p>
          <a:p>
            <a:r>
              <a:rPr lang="en-US" dirty="0"/>
              <a:t>Example: Animal </a:t>
            </a:r>
            <a:r>
              <a:rPr lang="en-US" dirty="0" err="1"/>
              <a:t>animal</a:t>
            </a:r>
            <a:r>
              <a:rPr lang="en-US" dirty="0"/>
              <a:t> = new Animal("giraffe</a:t>
            </a:r>
            <a:r>
              <a:rPr lang="en-US" dirty="0" smtClean="0"/>
              <a:t>");</a:t>
            </a:r>
            <a:endParaRPr lang="en-US" dirty="0"/>
          </a:p>
        </p:txBody>
      </p:sp>
      <p:sp>
        <p:nvSpPr>
          <p:cNvPr id="4" name="Заголовок 1"/>
          <p:cNvSpPr txBox="1">
            <a:spLocks/>
          </p:cNvSpPr>
          <p:nvPr/>
        </p:nvSpPr>
        <p:spPr>
          <a:xfrm>
            <a:off x="457200" y="274638"/>
            <a:ext cx="8229600" cy="77809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Basic data types</a:t>
            </a:r>
            <a:endParaRPr lang="ru-RU" dirty="0"/>
          </a:p>
        </p:txBody>
      </p:sp>
    </p:spTree>
    <p:extLst>
      <p:ext uri="{BB962C8B-B14F-4D97-AF65-F5344CB8AC3E}">
        <p14:creationId xmlns:p14="http://schemas.microsoft.com/office/powerpoint/2010/main" val="391149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a:t>Access modifiers</a:t>
            </a:r>
          </a:p>
        </p:txBody>
      </p:sp>
      <p:sp>
        <p:nvSpPr>
          <p:cNvPr id="3" name="Объект 2"/>
          <p:cNvSpPr>
            <a:spLocks noGrp="1"/>
          </p:cNvSpPr>
          <p:nvPr>
            <p:ph idx="1"/>
          </p:nvPr>
        </p:nvSpPr>
        <p:spPr>
          <a:xfrm>
            <a:off x="457200" y="1052736"/>
            <a:ext cx="8229600" cy="5073427"/>
          </a:xfrm>
        </p:spPr>
        <p:txBody>
          <a:bodyPr>
            <a:normAutofit/>
          </a:bodyPr>
          <a:lstStyle/>
          <a:p>
            <a:pPr marL="0" indent="0">
              <a:buNone/>
            </a:pPr>
            <a:r>
              <a:rPr lang="en-US" dirty="0"/>
              <a:t>Java provides a number of access modifiers to set access levels for classes, variables, methods and constructors. The four access levels are:</a:t>
            </a:r>
          </a:p>
          <a:p>
            <a:pPr>
              <a:buFont typeface="Courier New" panose="02070309020205020404" pitchFamily="49" charset="0"/>
              <a:buChar char="o"/>
            </a:pPr>
            <a:r>
              <a:rPr lang="en-US" dirty="0"/>
              <a:t>Visible to the package. the default. No modifiers are needed.</a:t>
            </a:r>
          </a:p>
          <a:p>
            <a:pPr>
              <a:buFont typeface="Courier New" panose="02070309020205020404" pitchFamily="49" charset="0"/>
              <a:buChar char="o"/>
            </a:pPr>
            <a:r>
              <a:rPr lang="en-US" dirty="0"/>
              <a:t>Visible to the class only (private).</a:t>
            </a:r>
          </a:p>
          <a:p>
            <a:pPr>
              <a:buFont typeface="Courier New" panose="02070309020205020404" pitchFamily="49" charset="0"/>
              <a:buChar char="o"/>
            </a:pPr>
            <a:r>
              <a:rPr lang="en-US" dirty="0"/>
              <a:t>Visible to the world (public).</a:t>
            </a:r>
          </a:p>
          <a:p>
            <a:pPr>
              <a:buFont typeface="Courier New" panose="02070309020205020404" pitchFamily="49" charset="0"/>
              <a:buChar char="o"/>
            </a:pPr>
            <a:r>
              <a:rPr lang="en-US" dirty="0"/>
              <a:t>Visible to the package and all subclasses (protected).</a:t>
            </a:r>
          </a:p>
          <a:p>
            <a:pPr marL="0" indent="0">
              <a:buNone/>
            </a:pPr>
            <a:endParaRPr lang="ru-RU" dirty="0"/>
          </a:p>
        </p:txBody>
      </p:sp>
    </p:spTree>
    <p:extLst>
      <p:ext uri="{BB962C8B-B14F-4D97-AF65-F5344CB8AC3E}">
        <p14:creationId xmlns:p14="http://schemas.microsoft.com/office/powerpoint/2010/main" val="20803316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1410</Words>
  <Application>Microsoft Office PowerPoint</Application>
  <PresentationFormat>Экран (4:3)</PresentationFormat>
  <Paragraphs>142</Paragraphs>
  <Slides>22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Calibri</vt:lpstr>
      <vt:lpstr>Courier New</vt:lpstr>
      <vt:lpstr>Wingdings</vt:lpstr>
      <vt:lpstr>Тема Office</vt:lpstr>
      <vt:lpstr>Test automation course</vt:lpstr>
      <vt:lpstr>Table of contents</vt:lpstr>
      <vt:lpstr>UML notations</vt:lpstr>
      <vt:lpstr>UML notations</vt:lpstr>
      <vt:lpstr>UML notations</vt:lpstr>
      <vt:lpstr>UML notations</vt:lpstr>
      <vt:lpstr>Basic data types</vt:lpstr>
      <vt:lpstr>Презентация PowerPoint</vt:lpstr>
      <vt:lpstr>Access modifiers</vt:lpstr>
      <vt:lpstr>Access modifiers</vt:lpstr>
      <vt:lpstr>Access modifiers</vt:lpstr>
      <vt:lpstr>Access modifiers</vt:lpstr>
      <vt:lpstr>Access modifiers</vt:lpstr>
      <vt:lpstr>Java Non Access Modifiers</vt:lpstr>
      <vt:lpstr>Java constructor</vt:lpstr>
      <vt:lpstr>Java constructor</vt:lpstr>
      <vt:lpstr>“this” keyword in Java</vt:lpstr>
      <vt:lpstr>“void” keyword in Java</vt:lpstr>
      <vt:lpstr>“return” keyword in Java</vt:lpstr>
      <vt:lpstr>Creation of class instances (objects)</vt:lpstr>
      <vt:lpstr>Creation of class instances (objects)</vt:lpstr>
      <vt:lpstr>Creation of class instances (objects)</vt:lpstr>
    </vt:vector>
  </TitlesOfParts>
  <Company>CWER.ws/portable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dc:creator>punsh</dc:creator>
  <cp:lastModifiedBy>Николай Грызов</cp:lastModifiedBy>
  <cp:revision>13</cp:revision>
  <dcterms:created xsi:type="dcterms:W3CDTF">2016-03-15T21:16:44Z</dcterms:created>
  <dcterms:modified xsi:type="dcterms:W3CDTF">2016-03-15T22:59:47Z</dcterms:modified>
</cp:coreProperties>
</file>