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handoutMasterIdLst>
    <p:handoutMasterId r:id="rId18"/>
  </p:handoutMasterIdLst>
  <p:sldIdLst>
    <p:sldId id="257" r:id="rId4"/>
    <p:sldId id="314" r:id="rId5"/>
    <p:sldId id="259" r:id="rId6"/>
    <p:sldId id="290" r:id="rId7"/>
    <p:sldId id="289" r:id="rId8"/>
    <p:sldId id="291" r:id="rId9"/>
    <p:sldId id="258" r:id="rId10"/>
    <p:sldId id="312" r:id="rId11"/>
    <p:sldId id="310" r:id="rId12"/>
    <p:sldId id="294" r:id="rId13"/>
    <p:sldId id="261" r:id="rId14"/>
    <p:sldId id="262" r:id="rId15"/>
    <p:sldId id="313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3408" autoAdjust="0"/>
  </p:normalViewPr>
  <p:slideViewPr>
    <p:cSldViewPr showGuides="1">
      <p:cViewPr varScale="1">
        <p:scale>
          <a:sx n="81" d="100"/>
          <a:sy n="81" d="100"/>
        </p:scale>
        <p:origin x="528" y="53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51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12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050"/>
              <a:buFont typeface="Ubuntu"/>
              <a:buChar char="●"/>
            </a:pPr>
            <a:r>
              <a:rPr lang="en-US" sz="1050">
                <a:solidFill>
                  <a:srgbClr val="1E1E1E"/>
                </a:solidFill>
                <a:latin typeface="Ubuntu"/>
                <a:ea typeface="Ubuntu"/>
                <a:cs typeface="Ubuntu"/>
                <a:sym typeface="Ubuntu"/>
              </a:rPr>
              <a:t>Define the core message or hypothesis of your project.</a:t>
            </a:r>
            <a:endParaRPr sz="1050">
              <a:solidFill>
                <a:srgbClr val="1E1E1E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2952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050"/>
              <a:buFont typeface="Ubuntu"/>
              <a:buChar char="●"/>
            </a:pPr>
            <a:r>
              <a:rPr lang="en-US" sz="1050">
                <a:solidFill>
                  <a:srgbClr val="1E1E1E"/>
                </a:solidFill>
                <a:latin typeface="Ubuntu"/>
                <a:ea typeface="Ubuntu"/>
                <a:cs typeface="Ubuntu"/>
                <a:sym typeface="Ubuntu"/>
              </a:rPr>
              <a:t>Describe the questions you asked, and </a:t>
            </a:r>
            <a:r>
              <a:rPr lang="en-US" sz="1050" i="1">
                <a:solidFill>
                  <a:srgbClr val="1E1E1E"/>
                </a:solidFill>
                <a:latin typeface="Ubuntu"/>
                <a:ea typeface="Ubuntu"/>
                <a:cs typeface="Ubuntu"/>
                <a:sym typeface="Ubuntu"/>
              </a:rPr>
              <a:t>why</a:t>
            </a:r>
            <a:r>
              <a:rPr lang="en-US" sz="1050">
                <a:solidFill>
                  <a:srgbClr val="1E1E1E"/>
                </a:solidFill>
                <a:latin typeface="Ubuntu"/>
                <a:ea typeface="Ubuntu"/>
                <a:cs typeface="Ubuntu"/>
                <a:sym typeface="Ubuntu"/>
              </a:rPr>
              <a:t> you asked them</a:t>
            </a:r>
            <a:endParaRPr sz="1050">
              <a:solidFill>
                <a:srgbClr val="1E1E1E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2952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050"/>
              <a:buFont typeface="Ubuntu"/>
              <a:buChar char="●"/>
            </a:pPr>
            <a:r>
              <a:rPr lang="en-US" sz="1050">
                <a:solidFill>
                  <a:srgbClr val="1E1E1E"/>
                </a:solidFill>
                <a:latin typeface="Ubuntu"/>
                <a:ea typeface="Ubuntu"/>
                <a:cs typeface="Ubuntu"/>
                <a:sym typeface="Ubuntu"/>
              </a:rPr>
              <a:t>Describe whether you were able to answer these questions to your satisfication, and briefly summarize your findings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287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050">
                <a:solidFill>
                  <a:srgbClr val="1E1E1E"/>
                </a:solidFill>
                <a:latin typeface="Ubuntu"/>
                <a:ea typeface="Ubuntu"/>
                <a:cs typeface="Ubuntu"/>
                <a:sym typeface="Ubuntu"/>
              </a:rPr>
              <a:t>Elaborate on the questions you asked, describing what kinds of data you needed to answer them, and where you found it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48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21E1EC-CE94-4513-BE07-CF2C39A83A17}"/>
              </a:ext>
            </a:extLst>
          </p:cNvPr>
          <p:cNvGrpSpPr/>
          <p:nvPr userDrawn="1"/>
        </p:nvGrpSpPr>
        <p:grpSpPr>
          <a:xfrm>
            <a:off x="-19172" y="5628479"/>
            <a:ext cx="1218884" cy="1219201"/>
            <a:chOff x="-19172" y="5628479"/>
            <a:chExt cx="1218884" cy="12192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FF5D0EA-4653-4DAC-B9DE-3080777ADA42}"/>
                </a:ext>
              </a:extLst>
            </p:cNvPr>
            <p:cNvPicPr/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19172" y="5638799"/>
              <a:ext cx="1218884" cy="1208881"/>
            </a:xfrm>
            <a:prstGeom prst="rect">
              <a:avLst/>
            </a:prstGeom>
            <a:noFill/>
            <a:ln w="254000" cap="rnd">
              <a:noFill/>
            </a:ln>
            <a:effectLst/>
          </p:spPr>
        </p:pic>
        <p:sp>
          <p:nvSpPr>
            <p:cNvPr id="14" name="Rectangle 13"/>
            <p:cNvSpPr/>
            <p:nvPr userDrawn="1"/>
          </p:nvSpPr>
          <p:spPr bwMode="black">
            <a:xfrm>
              <a:off x="-17806" y="5628479"/>
              <a:ext cx="1216152" cy="1214868"/>
            </a:xfrm>
            <a:prstGeom prst="rect">
              <a:avLst/>
            </a:prstGeom>
            <a:solidFill>
              <a:schemeClr val="accent1">
                <a:lumMod val="5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561E-2C5F-4822-BAA7-8795B4EA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51CED-FDCA-496E-9780-4FBC9C72A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3D83-9DBD-4613-8055-D5306E4A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9F153-B41C-44F3-BF0F-DFF55737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017C-A4C8-4E98-A33B-1EC34D30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12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93D2-27A0-4EA0-BCCD-91D82EB3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0D34-01A8-4E43-8170-DA05753B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52A91-A02F-460E-AAD1-B5717874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F05A-7531-440B-8A5F-D4957521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6DDD-2924-4C3D-B746-06C5868A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7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2938-173F-4A6A-A366-572D0455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0D1C-5CBD-42E6-AB77-CE701C13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779B-F96F-487D-AA4E-67EEEC33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A413-1DE8-4D8B-B8EB-1F6D1C7E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FD8D4-330E-4235-85C9-1D1F4560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20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FCF1-CDF2-4516-BE02-5834C6BC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2DD0-7C5E-4BCC-BF4B-13F50A847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FE9A7-0858-4F34-874A-1369E0D7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31A9D-E0C8-4AF1-B310-8722A547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A2EB2-E620-442D-B214-21537E0C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3B746-4077-4DBC-A324-4ABD815C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43F5-129F-40FA-95B2-C48A79D4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5B660-830E-4397-93E4-529E7D7B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793AD-F95B-48FF-8CA3-75463E09E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EBAF7-526E-42BC-942D-6F1F8274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E1C35-7303-45F6-970F-E6333C36F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980CE-A8B3-40DC-B53F-714F555B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88172-32CB-4192-9AFC-8066FF12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71AE3-D4EC-40E3-8CFC-3241DC82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7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7DC2-12B2-425B-80D1-DB63A940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7AB94-07A0-4FEF-A68F-2CED327D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BEC1E-6CE7-47D4-BFFB-CC87F49C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0598B-468E-4FE5-BB00-09CDF6EE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38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D70F3-BF14-41D4-BD1C-8B5E458B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C4C8A-2F90-46D9-8105-FCBA09FD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79F15-28A0-4431-9E1E-95F9F864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04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35CF-0B69-4F02-9CCE-82EAAC80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2153-0343-45D4-B4A3-6963E709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D47C9-3968-40E8-968A-3F478966A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66380-7BC0-449C-B499-76963C30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19C44-1A1F-410B-AFD2-365587BD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B7A92-89CD-45F2-9B42-A8F86403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2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4/21/2018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26238D-B30F-405A-84AB-0C0B6230CAD1}"/>
              </a:ext>
            </a:extLst>
          </p:cNvPr>
          <p:cNvGrpSpPr/>
          <p:nvPr userDrawn="1"/>
        </p:nvGrpSpPr>
        <p:grpSpPr>
          <a:xfrm>
            <a:off x="684212" y="762000"/>
            <a:ext cx="520334" cy="533400"/>
            <a:chOff x="-19172" y="5628479"/>
            <a:chExt cx="1218884" cy="1219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2325E6-DE92-4951-8E21-7D8DCF1272E1}"/>
                </a:ext>
              </a:extLst>
            </p:cNvPr>
            <p:cNvPicPr/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19172" y="5638799"/>
              <a:ext cx="1218884" cy="1208881"/>
            </a:xfrm>
            <a:prstGeom prst="rect">
              <a:avLst/>
            </a:prstGeom>
            <a:noFill/>
            <a:ln w="254000" cap="rnd">
              <a:noFill/>
            </a:ln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3C7D36-C51D-4230-ACA2-C35B4DE4D534}"/>
                </a:ext>
              </a:extLst>
            </p:cNvPr>
            <p:cNvSpPr/>
            <p:nvPr userDrawn="1"/>
          </p:nvSpPr>
          <p:spPr bwMode="black">
            <a:xfrm>
              <a:off x="-17806" y="5628479"/>
              <a:ext cx="1216152" cy="1214868"/>
            </a:xfrm>
            <a:prstGeom prst="rect">
              <a:avLst/>
            </a:prstGeom>
            <a:solidFill>
              <a:schemeClr val="accent1">
                <a:lumMod val="5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5766-9CC7-4FB8-97C3-92C74D0F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27A33-E5E3-4CF0-A4B7-1D027AC15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8037B-9145-4BEF-B3FA-537831193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7F8B4-8BB7-4DE8-83DA-D6BDB2F3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1C2B-76CF-48EA-928B-FEB28C3E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FF0B1-4630-4F4C-853C-1D9E0006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6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6C42-284A-45FB-AB0D-18E6B2BB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07D64-81C6-4873-884C-C4699DC7C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DF0FC-4EFB-4B4A-8150-51ED4E6A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00BDB-421F-4016-9BCC-663F248A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058A6-2D68-46CB-B895-411485B7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60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733B1-69DF-4B1C-8DA4-33D8DBF9D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D5CBF-66B3-43A0-8DF8-E0E5EB1D2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932B-834E-4FA5-BAA8-29CB41BE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56B9-5F54-4D79-B2AA-19B10405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FB79-60DD-4CF5-8720-07919D8B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63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415503" y="992767"/>
            <a:ext cx="11357700" cy="27369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415492" y="3778833"/>
            <a:ext cx="11357700" cy="10569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5101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15492" y="2867800"/>
            <a:ext cx="11357700" cy="11223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62815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7339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53319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6441522" y="1536633"/>
            <a:ext cx="53319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6235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42308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15492" y="740800"/>
            <a:ext cx="3743100" cy="10077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15492" y="1852800"/>
            <a:ext cx="3743100" cy="42393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839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53496" y="600200"/>
            <a:ext cx="8488200" cy="54543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78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6094413" y="-167"/>
            <a:ext cx="60945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53908" y="1644233"/>
            <a:ext cx="5392200" cy="19764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353908" y="3737433"/>
            <a:ext cx="5392200" cy="16467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584285" y="965433"/>
            <a:ext cx="5114700" cy="49269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9080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492" y="5640767"/>
            <a:ext cx="7996200" cy="806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184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 hasCustomPrompt="1"/>
          </p:nvPr>
        </p:nvSpPr>
        <p:spPr>
          <a:xfrm>
            <a:off x="415492" y="1474833"/>
            <a:ext cx="11357700" cy="26181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15492" y="4202967"/>
            <a:ext cx="11357700" cy="17343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9675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14862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93436" y="177800"/>
            <a:ext cx="9782700" cy="1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93436" y="1600200"/>
            <a:ext cx="97827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5180250" y="6356351"/>
            <a:ext cx="1218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6595933" y="6356351"/>
            <a:ext cx="397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766796" y="6356351"/>
            <a:ext cx="6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684212" y="762002"/>
            <a:ext cx="520342" cy="533400"/>
            <a:chOff x="-19172" y="5628479"/>
            <a:chExt cx="1218885" cy="1219201"/>
          </a:xfrm>
        </p:grpSpPr>
        <p:pic>
          <p:nvPicPr>
            <p:cNvPr id="61" name="Shape 6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-19172" y="5638799"/>
              <a:ext cx="1218885" cy="12088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Shape 62"/>
            <p:cNvSpPr/>
            <p:nvPr/>
          </p:nvSpPr>
          <p:spPr>
            <a:xfrm>
              <a:off x="-17806" y="5628479"/>
              <a:ext cx="1216200" cy="1215000"/>
            </a:xfrm>
            <a:prstGeom prst="rect">
              <a:avLst/>
            </a:prstGeom>
            <a:solidFill>
              <a:srgbClr val="465562">
                <a:alpha val="74900"/>
              </a:srgbClr>
            </a:solidFill>
            <a:ln>
              <a:noFill/>
            </a:ln>
          </p:spPr>
          <p:txBody>
            <a:bodyPr spcFirstLastPara="1" wrap="square" lIns="121875" tIns="60925" rIns="121875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83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5E577C-348E-45C9-B5BF-22651D91AFD5}"/>
              </a:ext>
            </a:extLst>
          </p:cNvPr>
          <p:cNvGrpSpPr/>
          <p:nvPr userDrawn="1"/>
        </p:nvGrpSpPr>
        <p:grpSpPr>
          <a:xfrm>
            <a:off x="684212" y="762000"/>
            <a:ext cx="520334" cy="533400"/>
            <a:chOff x="-19172" y="5628479"/>
            <a:chExt cx="1218884" cy="12192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7BF862-D42C-4CE3-8AD3-453C20178D95}"/>
                </a:ext>
              </a:extLst>
            </p:cNvPr>
            <p:cNvPicPr/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-19172" y="5638799"/>
              <a:ext cx="1218884" cy="1208881"/>
            </a:xfrm>
            <a:prstGeom prst="rect">
              <a:avLst/>
            </a:prstGeom>
            <a:noFill/>
            <a:ln w="254000" cap="rnd">
              <a:noFill/>
            </a:ln>
            <a:effectLst/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1B4BC5-FB83-4F38-B89D-20A54450BE90}"/>
                </a:ext>
              </a:extLst>
            </p:cNvPr>
            <p:cNvSpPr/>
            <p:nvPr userDrawn="1"/>
          </p:nvSpPr>
          <p:spPr bwMode="black">
            <a:xfrm>
              <a:off x="-17806" y="5628479"/>
              <a:ext cx="1216152" cy="1214868"/>
            </a:xfrm>
            <a:prstGeom prst="rect">
              <a:avLst/>
            </a:prstGeom>
            <a:solidFill>
              <a:schemeClr val="accent1">
                <a:lumMod val="5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8B801-EC90-4C53-BC36-DFA7C33F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B7923-1748-4C3A-A238-A2FBF812F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6F4C-F623-46D6-8C32-203D41377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C9D5-1486-4F1A-8A18-D2156D1F68B5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54D99-4AF2-4359-89EF-E2A3ECAAF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AF64-1864-44FD-9D18-6EA7968B0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8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57544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8.png"/><Relationship Id="rId7" Type="http://schemas.openxmlformats.org/officeDocument/2006/relationships/image" Target="../media/image20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3">
            <a:alphaModFix amt="20000"/>
          </a:blip>
          <a:srcRect t="15142" r="14864" b="30856"/>
          <a:stretch/>
        </p:blipFill>
        <p:spPr>
          <a:xfrm>
            <a:off x="-75" y="0"/>
            <a:ext cx="1218885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>
            <a:off x="0" y="1419950"/>
            <a:ext cx="8620500" cy="200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415500" y="1309175"/>
            <a:ext cx="8154600" cy="20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Washington Metro Area Transportation Analysis</a:t>
            </a:r>
            <a:endParaRPr sz="4800" b="0" i="0" u="none" strike="noStrike" cap="none">
              <a:solidFill>
                <a:srgbClr val="343F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415500" y="3778812"/>
            <a:ext cx="11357700" cy="26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u="sng">
              <a:solidFill>
                <a:srgbClr val="343F49"/>
              </a:solidFill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strike="noStrike" cap="non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r>
              <a:rPr lang="en-US" sz="1600" b="1">
                <a:solidFill>
                  <a:srgbClr val="343F49"/>
                </a:solidFill>
              </a:rPr>
              <a:t>:</a:t>
            </a:r>
            <a:endParaRPr>
              <a:solidFill>
                <a:srgbClr val="343F4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rgbClr val="343F49"/>
                </a:solidFill>
              </a:rPr>
              <a:t>Abubeker Mohammed</a:t>
            </a:r>
            <a:endParaRPr>
              <a:solidFill>
                <a:srgbClr val="343F4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rgbClr val="343F49"/>
                </a:solidFill>
              </a:rPr>
              <a:t>Yegor Kryukov</a:t>
            </a:r>
            <a:endParaRPr sz="1600" i="0" u="none" strike="noStrike" cap="none">
              <a:solidFill>
                <a:srgbClr val="343F4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rgbClr val="343F49"/>
                </a:solidFill>
              </a:rPr>
              <a:t>Sonya Smirnova</a:t>
            </a:r>
            <a:endParaRPr>
              <a:solidFill>
                <a:srgbClr val="343F4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rgbClr val="343F49"/>
                </a:solidFill>
              </a:rPr>
              <a:t>Marc Pitarys</a:t>
            </a:r>
            <a:endParaRPr>
              <a:solidFill>
                <a:srgbClr val="343F49"/>
              </a:solidFill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rgbClr val="343F49"/>
              </a:solidFill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rgbClr val="343F49"/>
                </a:solidFill>
              </a:rPr>
              <a:t>Presentation Date: 21 APR 2018</a:t>
            </a:r>
            <a:endParaRPr>
              <a:solidFill>
                <a:srgbClr val="343F49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1963750" y="5417925"/>
            <a:ext cx="2145000" cy="69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5770400" y="3084000"/>
            <a:ext cx="2850000" cy="60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6324275" y="3174875"/>
            <a:ext cx="2245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Ubuntu"/>
                <a:ea typeface="Ubuntu"/>
                <a:cs typeface="Ubuntu"/>
                <a:sym typeface="Ubuntu"/>
              </a:rPr>
              <a:t>project 3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5578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FBAB26-49CF-4285-8B3F-DFFF91CB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107" y="4869166"/>
            <a:ext cx="2898160" cy="19008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754702-AF2E-43D0-9D59-AA89B55B2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252" y="617233"/>
            <a:ext cx="2862346" cy="19008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91797-6B91-4E1A-8300-A773EFE25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9" y="2743200"/>
            <a:ext cx="2898160" cy="19008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0C72FDB-CC4F-4C2E-B29A-AEC00C058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8" y="4795733"/>
            <a:ext cx="2876121" cy="190088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15A765B-39FE-46A1-90C6-378D25C90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90667"/>
            <a:ext cx="2898160" cy="190088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F11E452-3067-4DDC-8780-3FAA0C8AE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6252" y="2743199"/>
            <a:ext cx="2898160" cy="19008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445593-4901-4206-9EE9-76C4872F5856}"/>
              </a:ext>
            </a:extLst>
          </p:cNvPr>
          <p:cNvSpPr/>
          <p:nvPr/>
        </p:nvSpPr>
        <p:spPr>
          <a:xfrm>
            <a:off x="15889" y="54415"/>
            <a:ext cx="624363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65760" lvl="1" fontAlgn="base"/>
            <a:r>
              <a:rPr lang="en-US" dirty="0"/>
              <a:t>Question #3:  Can one predict the availability of transportation resources based on metro past performance?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22F42-CD92-4C97-9B3F-2EFE4E354F42}"/>
              </a:ext>
            </a:extLst>
          </p:cNvPr>
          <p:cNvSpPr txBox="1"/>
          <p:nvPr/>
        </p:nvSpPr>
        <p:spPr>
          <a:xfrm>
            <a:off x="6856412" y="321335"/>
            <a:ext cx="501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strong relationships between KPIs and Ridership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4520DE1-E869-43AD-A6B0-17733BC31DD3}"/>
              </a:ext>
            </a:extLst>
          </p:cNvPr>
          <p:cNvSpPr/>
          <p:nvPr/>
        </p:nvSpPr>
        <p:spPr>
          <a:xfrm>
            <a:off x="6243637" y="270333"/>
            <a:ext cx="612775" cy="186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9667A-39E4-4651-AB6B-F92E9A4042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9681" y="1219200"/>
            <a:ext cx="5138778" cy="213963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4152A77-BF17-43B0-B164-1EB885C42FD6}"/>
              </a:ext>
            </a:extLst>
          </p:cNvPr>
          <p:cNvSpPr/>
          <p:nvPr/>
        </p:nvSpPr>
        <p:spPr>
          <a:xfrm>
            <a:off x="10590212" y="1076179"/>
            <a:ext cx="1143000" cy="24229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6B674B-0937-45CA-9981-98DC41A3C9E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1212" y="3538734"/>
            <a:ext cx="1268250" cy="30278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648E9F-8D1D-40B7-B9A0-9609972CE273}"/>
              </a:ext>
            </a:extLst>
          </p:cNvPr>
          <p:cNvSpPr txBox="1"/>
          <p:nvPr/>
        </p:nvSpPr>
        <p:spPr>
          <a:xfrm>
            <a:off x="8761412" y="4298082"/>
            <a:ext cx="2106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baseline="30000" dirty="0"/>
              <a:t>2</a:t>
            </a:r>
            <a:r>
              <a:rPr lang="en-US" sz="1600" dirty="0"/>
              <a:t> much less than 0.85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3539A-111F-44E0-8FA5-A90BB7664486}"/>
              </a:ext>
            </a:extLst>
          </p:cNvPr>
          <p:cNvSpPr txBox="1"/>
          <p:nvPr/>
        </p:nvSpPr>
        <p:spPr>
          <a:xfrm>
            <a:off x="8532812" y="4667530"/>
            <a:ext cx="27063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Uber most influenced by </a:t>
            </a:r>
          </a:p>
          <a:p>
            <a:pPr algn="ctr"/>
            <a:r>
              <a:rPr lang="en-US" dirty="0"/>
              <a:t>Rail on Time Performance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3333BF-ACFF-4CB3-A486-8F129959DCEB}"/>
              </a:ext>
            </a:extLst>
          </p:cNvPr>
          <p:cNvCxnSpPr/>
          <p:nvPr/>
        </p:nvCxnSpPr>
        <p:spPr>
          <a:xfrm flipH="1">
            <a:off x="8304212" y="5313861"/>
            <a:ext cx="914400" cy="5535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96FA30-FB62-491E-AE6A-55FE68F60D33}"/>
              </a:ext>
            </a:extLst>
          </p:cNvPr>
          <p:cNvSpPr txBox="1"/>
          <p:nvPr/>
        </p:nvSpPr>
        <p:spPr>
          <a:xfrm>
            <a:off x="8722566" y="-2654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(Uber)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5DCC99-58C3-4E84-8928-6F5913AC2A52}"/>
              </a:ext>
            </a:extLst>
          </p:cNvPr>
          <p:cNvSpPr txBox="1"/>
          <p:nvPr/>
        </p:nvSpPr>
        <p:spPr>
          <a:xfrm>
            <a:off x="10955566" y="70594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baseline="30000" dirty="0"/>
              <a:t>2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226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E0E3AD-2149-45F6-849C-B72AD78571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4296" y="1066800"/>
            <a:ext cx="6260297" cy="3955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C96D8C-73C6-4A82-A1D6-1700CF456ACF}"/>
              </a:ext>
            </a:extLst>
          </p:cNvPr>
          <p:cNvSpPr txBox="1"/>
          <p:nvPr/>
        </p:nvSpPr>
        <p:spPr>
          <a:xfrm>
            <a:off x="7413937" y="893"/>
            <a:ext cx="4763526" cy="584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Time series variable: Y describes the observations.</a:t>
            </a:r>
          </a:p>
          <a:p>
            <a:pPr algn="ctr"/>
            <a:r>
              <a:rPr lang="en-US" sz="1600" dirty="0"/>
              <a:t>Y = T x C x S x I = TCSI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28404-5C8A-4E4D-89B5-0A5D840983F7}"/>
              </a:ext>
            </a:extLst>
          </p:cNvPr>
          <p:cNvSpPr txBox="1"/>
          <p:nvPr/>
        </p:nvSpPr>
        <p:spPr>
          <a:xfrm>
            <a:off x="-10072" y="17452"/>
            <a:ext cx="6416232" cy="830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2399" b="1" dirty="0"/>
              <a:t>Implications from the findings:  There’s is an overall downward trend in ridership on metro?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E9DF09-A28D-427B-9398-7B2E698405EC}"/>
              </a:ext>
            </a:extLst>
          </p:cNvPr>
          <p:cNvSpPr txBox="1"/>
          <p:nvPr/>
        </p:nvSpPr>
        <p:spPr>
          <a:xfrm>
            <a:off x="491493" y="5213703"/>
            <a:ext cx="5618456" cy="1323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graph of the ridership data is characteristic of a time series.</a:t>
            </a:r>
          </a:p>
          <a:p>
            <a:pPr marL="228531" indent="-228531">
              <a:buAutoNum type="arabicPeriod"/>
            </a:pPr>
            <a:r>
              <a:rPr lang="en-US" sz="1600" dirty="0"/>
              <a:t>Long Term Trend or Movement</a:t>
            </a:r>
          </a:p>
          <a:p>
            <a:pPr marL="228531" indent="-228531">
              <a:buAutoNum type="arabicPeriod"/>
            </a:pPr>
            <a:r>
              <a:rPr lang="en-US" sz="1600" dirty="0"/>
              <a:t>Seasonal Movement</a:t>
            </a:r>
          </a:p>
          <a:p>
            <a:pPr marL="228531" indent="-228531">
              <a:buAutoNum type="arabicPeriod"/>
            </a:pPr>
            <a:r>
              <a:rPr lang="en-US" sz="1600" dirty="0"/>
              <a:t>Long-Term Cyclical Movement</a:t>
            </a:r>
          </a:p>
          <a:p>
            <a:pPr marL="228531" indent="-228531">
              <a:buAutoNum type="arabicPeriod"/>
            </a:pPr>
            <a:r>
              <a:rPr lang="en-US" sz="1600" dirty="0"/>
              <a:t>Irregular Movement: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75386-EA26-4796-A89B-8F08FF7E2376}"/>
              </a:ext>
            </a:extLst>
          </p:cNvPr>
          <p:cNvSpPr txBox="1"/>
          <p:nvPr/>
        </p:nvSpPr>
        <p:spPr>
          <a:xfrm>
            <a:off x="5183046" y="5966493"/>
            <a:ext cx="45707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99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B00801-FB01-47F2-8192-289112AA35C4}"/>
              </a:ext>
            </a:extLst>
          </p:cNvPr>
          <p:cNvSpPr/>
          <p:nvPr/>
        </p:nvSpPr>
        <p:spPr>
          <a:xfrm>
            <a:off x="8896021" y="318040"/>
            <a:ext cx="178503" cy="2054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660016-B5B3-47CD-A10C-279378BA91B4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6281718" y="493401"/>
            <a:ext cx="2640444" cy="11509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2116C75-C4A7-41AF-AE67-5BF96CF4B414}"/>
              </a:ext>
            </a:extLst>
          </p:cNvPr>
          <p:cNvSpPr txBox="1"/>
          <p:nvPr/>
        </p:nvSpPr>
        <p:spPr>
          <a:xfrm>
            <a:off x="9795700" y="696999"/>
            <a:ext cx="2405416" cy="1200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T : Trend</a:t>
            </a:r>
          </a:p>
          <a:p>
            <a:r>
              <a:rPr lang="en-US" sz="1799" dirty="0"/>
              <a:t>C : Cyclical Movement</a:t>
            </a:r>
          </a:p>
          <a:p>
            <a:r>
              <a:rPr lang="en-US" sz="1799" dirty="0"/>
              <a:t>S : Seasonal Variation</a:t>
            </a:r>
          </a:p>
          <a:p>
            <a:r>
              <a:rPr lang="en-US" sz="1799" dirty="0"/>
              <a:t>I  : Irregular Movement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AA0AF2-F952-4ABB-85E9-D9976EAD34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5564" y="3488056"/>
            <a:ext cx="5349071" cy="3369051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81B469B0-E360-4AD6-9670-E3BABB5B0603}"/>
              </a:ext>
            </a:extLst>
          </p:cNvPr>
          <p:cNvSpPr/>
          <p:nvPr/>
        </p:nvSpPr>
        <p:spPr>
          <a:xfrm>
            <a:off x="9180427" y="318040"/>
            <a:ext cx="178503" cy="2054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67CD27-D501-4B30-9882-C5FB45B71D54}"/>
              </a:ext>
            </a:extLst>
          </p:cNvPr>
          <p:cNvCxnSpPr>
            <a:cxnSpLocks/>
          </p:cNvCxnSpPr>
          <p:nvPr/>
        </p:nvCxnSpPr>
        <p:spPr>
          <a:xfrm>
            <a:off x="9269678" y="540071"/>
            <a:ext cx="0" cy="29479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7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84650CE-1FB8-4310-9BA3-2FEC68D14E02}"/>
              </a:ext>
            </a:extLst>
          </p:cNvPr>
          <p:cNvGrpSpPr/>
          <p:nvPr/>
        </p:nvGrpSpPr>
        <p:grpSpPr>
          <a:xfrm>
            <a:off x="107466" y="804465"/>
            <a:ext cx="6090382" cy="4173488"/>
            <a:chOff x="238125" y="123824"/>
            <a:chExt cx="5081297" cy="32003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C9AEA84-1815-4693-8FBC-BA6FE0CDF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8125" y="123824"/>
              <a:ext cx="5081297" cy="320039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006863-B5BF-436D-B254-A03D3CCF52E3}"/>
                </a:ext>
              </a:extLst>
            </p:cNvPr>
            <p:cNvSpPr txBox="1"/>
            <p:nvPr/>
          </p:nvSpPr>
          <p:spPr>
            <a:xfrm>
              <a:off x="3457875" y="704850"/>
              <a:ext cx="1397658" cy="283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dirty="0"/>
                <a:t>20.1% Decrease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831B33F-BEA7-42B3-90B6-BE78FDEA911E}"/>
              </a:ext>
            </a:extLst>
          </p:cNvPr>
          <p:cNvSpPr txBox="1"/>
          <p:nvPr/>
        </p:nvSpPr>
        <p:spPr>
          <a:xfrm>
            <a:off x="126571" y="0"/>
            <a:ext cx="7045448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Could Population or the Economy are not factors in the decline of ridership.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AB4672-39C9-4436-A651-298330294B32}"/>
              </a:ext>
            </a:extLst>
          </p:cNvPr>
          <p:cNvSpPr txBox="1"/>
          <p:nvPr/>
        </p:nvSpPr>
        <p:spPr>
          <a:xfrm>
            <a:off x="631758" y="4926612"/>
            <a:ext cx="5566090" cy="181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Population Increased during the interval ridership declined.</a:t>
            </a:r>
          </a:p>
          <a:p>
            <a:r>
              <a:rPr lang="en-US" sz="1400" u="sng" dirty="0"/>
              <a:t>Population is ruled out.</a:t>
            </a:r>
          </a:p>
          <a:p>
            <a:endParaRPr lang="en-US" sz="1400" dirty="0"/>
          </a:p>
          <a:p>
            <a:r>
              <a:rPr lang="en-US" sz="1400" dirty="0"/>
              <a:t>Economic conditions in terms of GDP per Capita declined during the interval ridership declined.  However, GDP per Capita increased from 2014 to 2017 by 2.25% while ridership experienced its greatest decline (15.5%) during this same time period. </a:t>
            </a:r>
          </a:p>
          <a:p>
            <a:r>
              <a:rPr lang="en-US" sz="1400" u="sng" dirty="0"/>
              <a:t>Economic Conditions ruled out.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A19C1-5501-4A7D-9773-464389F90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92" y="893"/>
            <a:ext cx="5363705" cy="3218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A8B0F0-7A93-48A8-98F0-A686D104876F}"/>
              </a:ext>
            </a:extLst>
          </p:cNvPr>
          <p:cNvSpPr txBox="1"/>
          <p:nvPr/>
        </p:nvSpPr>
        <p:spPr>
          <a:xfrm>
            <a:off x="7332927" y="408520"/>
            <a:ext cx="1422007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11% Increase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097D9-7025-418F-BF79-6008F3DCF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065" y="3116081"/>
            <a:ext cx="5435740" cy="32614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EB67C5-0449-4FF6-AF24-E06E37EC4DAF}"/>
              </a:ext>
            </a:extLst>
          </p:cNvPr>
          <p:cNvSpPr txBox="1"/>
          <p:nvPr/>
        </p:nvSpPr>
        <p:spPr>
          <a:xfrm>
            <a:off x="9969671" y="3638885"/>
            <a:ext cx="1611111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1.6 % Decrease</a:t>
            </a:r>
          </a:p>
        </p:txBody>
      </p:sp>
    </p:spTree>
    <p:extLst>
      <p:ext uri="{BB962C8B-B14F-4D97-AF65-F5344CB8AC3E}">
        <p14:creationId xmlns:p14="http://schemas.microsoft.com/office/powerpoint/2010/main" val="95694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C7C9-11D8-42BC-AC54-CB626171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73B2-8DFA-4E23-B9B5-E92AABE1E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of year impacts Metro demand</a:t>
            </a:r>
          </a:p>
          <a:p>
            <a:r>
              <a:rPr lang="en-US" dirty="0"/>
              <a:t>Metro ridership performance (decline) is the inverse of Uber Ridership (increase)</a:t>
            </a:r>
          </a:p>
          <a:p>
            <a:r>
              <a:rPr lang="en-US" dirty="0"/>
              <a:t>KPIs are not significant factors in ridership numbers, however the Rail On Time Performance KPI has the strongest impact on Metro Ridership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1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249550" y="17468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15492" y="288567"/>
            <a:ext cx="11357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343F49"/>
                </a:solidFill>
              </a:rPr>
              <a:t>Motivation &amp; Summary</a:t>
            </a:r>
            <a:endParaRPr b="1">
              <a:solidFill>
                <a:srgbClr val="343F49"/>
              </a:solidFill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20300" y="1201750"/>
            <a:ext cx="5160900" cy="38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343F4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What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343F4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43F4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Washington Metropolitan Transit Authority (WMATA) provides bus and rail transit to the Washington region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43F4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343F4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Why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43F4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43F4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Transporting over 300,000,000 passengers a year WMATA </a:t>
            </a:r>
            <a:r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is facing many challenges concerning safety, ridership, and funding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343F4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Bottomline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343F4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43F4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What factors impact Metro performance and does Metro impact other transportation resources?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43F4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1040738" y="5396300"/>
            <a:ext cx="10266300" cy="1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>
                <a:ln>
                  <a:noFill/>
                </a:ln>
                <a:solidFill>
                  <a:srgbClr val="343F4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Is metro getting better or other ways of transportation are taking over its customers?</a:t>
            </a:r>
            <a:endParaRPr kumimoji="0" sz="3000" b="1" i="0" u="none" strike="noStrike" kern="0" cap="none" spc="0" normalizeH="0" baseline="0" noProof="0">
              <a:ln>
                <a:noFill/>
              </a:ln>
              <a:solidFill>
                <a:srgbClr val="343F4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497" y="288575"/>
            <a:ext cx="5699326" cy="5090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243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15492" y="288567"/>
            <a:ext cx="11357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43F49"/>
                </a:solidFill>
              </a:rPr>
              <a:t>Questions &amp; Data</a:t>
            </a:r>
            <a:endParaRPr b="1">
              <a:solidFill>
                <a:srgbClr val="343F49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43F49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15500" y="1168175"/>
            <a:ext cx="6154500" cy="4075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43F49"/>
                </a:solidFill>
              </a:rPr>
              <a:t>Questions</a:t>
            </a:r>
            <a:endParaRPr sz="1800" b="1">
              <a:solidFill>
                <a:srgbClr val="343F49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AutoNum type="arabicPeriod"/>
            </a:pPr>
            <a:r>
              <a:rPr lang="en-US" sz="1800">
                <a:solidFill>
                  <a:srgbClr val="343F49"/>
                </a:solidFill>
              </a:rPr>
              <a:t>Does time of year impact demand for transportation resources?</a:t>
            </a:r>
            <a:endParaRPr sz="1800">
              <a:solidFill>
                <a:srgbClr val="343F49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AutoNum type="arabicPeriod"/>
            </a:pPr>
            <a:r>
              <a:rPr lang="en-US" sz="1800">
                <a:solidFill>
                  <a:srgbClr val="343F49"/>
                </a:solidFill>
              </a:rPr>
              <a:t>Does Metro performance impact the demand for other transportation resources? </a:t>
            </a:r>
            <a:endParaRPr sz="1800">
              <a:solidFill>
                <a:srgbClr val="343F49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AutoNum type="arabicPeriod"/>
            </a:pPr>
            <a:r>
              <a:rPr lang="en-US" sz="1800">
                <a:solidFill>
                  <a:srgbClr val="343F49"/>
                </a:solidFill>
              </a:rPr>
              <a:t>Can one predict the availability of transportation resources based on metro past performance?</a:t>
            </a:r>
            <a:endParaRPr sz="1800" b="1">
              <a:solidFill>
                <a:srgbClr val="343F49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43F49"/>
                </a:solidFill>
              </a:rPr>
              <a:t>Data</a:t>
            </a:r>
            <a:endParaRPr sz="1800" b="1">
              <a:solidFill>
                <a:srgbClr val="343F49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43F49"/>
                </a:solidFill>
              </a:rPr>
              <a:t>Use DC area transportation data from WMATA, Taxi and Uber to understand relationships between metro performance and the use of other modes of transportation</a:t>
            </a:r>
            <a:endParaRPr sz="1800">
              <a:solidFill>
                <a:srgbClr val="343F49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43F49"/>
                </a:solidFill>
              </a:rPr>
              <a:t>Gather monthly ridership data for determining time of year impacts</a:t>
            </a:r>
            <a:endParaRPr sz="1800">
              <a:solidFill>
                <a:srgbClr val="343F49"/>
              </a:solidFill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778" y="56550"/>
            <a:ext cx="5433650" cy="5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415500" y="5243675"/>
            <a:ext cx="114291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343F4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Sources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43F4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</a:t>
            </a: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343F4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Metro and US Government Data: 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43F4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Various reports for years 2012-2017: Vital Signs, Metro’s Key Performance Indicators (KPI), annual and Metro Performance Reports, Federal Transit Administration Monthly Module Raw Data Release, Bureau of Economic Analysis, Census Bureau, </a:t>
            </a: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343F4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DC Government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43F4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Department of For-Hire Vehicles, </a:t>
            </a: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343F4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Uber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28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7360D-4006-476C-ABDA-D9E484C14B75}"/>
              </a:ext>
            </a:extLst>
          </p:cNvPr>
          <p:cNvSpPr txBox="1"/>
          <p:nvPr/>
        </p:nvSpPr>
        <p:spPr>
          <a:xfrm>
            <a:off x="989020" y="666564"/>
            <a:ext cx="1208886" cy="64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Reports (PDF Files)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8EC69-A3BB-4A63-88DA-95DD2AF01A07}"/>
              </a:ext>
            </a:extLst>
          </p:cNvPr>
          <p:cNvSpPr txBox="1"/>
          <p:nvPr/>
        </p:nvSpPr>
        <p:spPr>
          <a:xfrm>
            <a:off x="-79124" y="120802"/>
            <a:ext cx="2556727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26"/>
            <a:r>
              <a:rPr lang="en-US" sz="1799" u="sng" dirty="0">
                <a:solidFill>
                  <a:prstClr val="black"/>
                </a:solidFill>
                <a:latin typeface="Calibri" panose="020F0502020204030204"/>
              </a:rPr>
              <a:t>Raw Data from Web Sites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61C8AE-24B4-412E-A225-D11139FE52D7}"/>
              </a:ext>
            </a:extLst>
          </p:cNvPr>
          <p:cNvCxnSpPr>
            <a:cxnSpLocks/>
          </p:cNvCxnSpPr>
          <p:nvPr/>
        </p:nvCxnSpPr>
        <p:spPr>
          <a:xfrm>
            <a:off x="2208212" y="990644"/>
            <a:ext cx="5426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5E74DF-D58D-4B3D-8595-AF779E27D527}"/>
              </a:ext>
            </a:extLst>
          </p:cNvPr>
          <p:cNvSpPr txBox="1"/>
          <p:nvPr/>
        </p:nvSpPr>
        <p:spPr>
          <a:xfrm>
            <a:off x="1026630" y="1825788"/>
            <a:ext cx="1181582" cy="36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CSV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5013B-530A-4A6D-87FC-42DD8EE94C24}"/>
              </a:ext>
            </a:extLst>
          </p:cNvPr>
          <p:cNvSpPr txBox="1"/>
          <p:nvPr/>
        </p:nvSpPr>
        <p:spPr>
          <a:xfrm>
            <a:off x="2750873" y="806026"/>
            <a:ext cx="2351378" cy="36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Paste into CSV Files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CE3309-8AA3-4327-A726-8B0F1BE8808C}"/>
              </a:ext>
            </a:extLst>
          </p:cNvPr>
          <p:cNvCxnSpPr>
            <a:cxnSpLocks/>
          </p:cNvCxnSpPr>
          <p:nvPr/>
        </p:nvCxnSpPr>
        <p:spPr>
          <a:xfrm flipV="1">
            <a:off x="2208212" y="2014029"/>
            <a:ext cx="542661" cy="6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0F6C54-9177-449A-9268-1B76A45E2E5D}"/>
              </a:ext>
            </a:extLst>
          </p:cNvPr>
          <p:cNvSpPr txBox="1"/>
          <p:nvPr/>
        </p:nvSpPr>
        <p:spPr>
          <a:xfrm>
            <a:off x="2743200" y="2218537"/>
            <a:ext cx="2359050" cy="646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Read CSV Files into Pandas </a:t>
            </a:r>
            <a:r>
              <a:rPr lang="en-US" sz="1799" dirty="0" err="1">
                <a:solidFill>
                  <a:prstClr val="black"/>
                </a:solidFill>
                <a:latin typeface="Calibri" panose="020F0502020204030204"/>
              </a:rPr>
              <a:t>DataFrame</a:t>
            </a:r>
            <a:endParaRPr lang="en-US" sz="1799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0C1A54-A1C5-4464-90E0-48AA11B021C5}"/>
              </a:ext>
            </a:extLst>
          </p:cNvPr>
          <p:cNvCxnSpPr>
            <a:cxnSpLocks/>
          </p:cNvCxnSpPr>
          <p:nvPr/>
        </p:nvCxnSpPr>
        <p:spPr>
          <a:xfrm>
            <a:off x="3838744" y="1175262"/>
            <a:ext cx="0" cy="522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5DBB7E-0200-4133-A76A-0EDAE8DCED8A}"/>
              </a:ext>
            </a:extLst>
          </p:cNvPr>
          <p:cNvCxnSpPr>
            <a:cxnSpLocks/>
          </p:cNvCxnSpPr>
          <p:nvPr/>
        </p:nvCxnSpPr>
        <p:spPr>
          <a:xfrm>
            <a:off x="3838744" y="2881028"/>
            <a:ext cx="0" cy="663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B8060C-AF00-494D-A182-E85274FA28F2}"/>
              </a:ext>
            </a:extLst>
          </p:cNvPr>
          <p:cNvSpPr txBox="1"/>
          <p:nvPr/>
        </p:nvSpPr>
        <p:spPr>
          <a:xfrm>
            <a:off x="2490808" y="3541588"/>
            <a:ext cx="2713562" cy="92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 defTabSz="914126"/>
            <a:r>
              <a:rPr lang="en-US" sz="1799" u="sng" dirty="0">
                <a:solidFill>
                  <a:prstClr val="black"/>
                </a:solidFill>
                <a:latin typeface="Calibri" panose="020F0502020204030204"/>
              </a:rPr>
              <a:t>Clean Data</a:t>
            </a: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Convert Dates to </a:t>
            </a:r>
            <a:r>
              <a:rPr lang="en-US" sz="1799" dirty="0" err="1">
                <a:solidFill>
                  <a:prstClr val="black"/>
                </a:solidFill>
                <a:latin typeface="Calibri" panose="020F0502020204030204"/>
              </a:rPr>
              <a:t>DateTime</a:t>
            </a:r>
            <a:endParaRPr lang="en-US" sz="1799" dirty="0">
              <a:solidFill>
                <a:prstClr val="black"/>
              </a:solidFill>
              <a:latin typeface="Calibri" panose="020F0502020204030204"/>
            </a:endParaRP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Delete unneeded columns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59F38E-E63A-4645-9AA4-B9F1F4805A13}"/>
              </a:ext>
            </a:extLst>
          </p:cNvPr>
          <p:cNvCxnSpPr>
            <a:cxnSpLocks/>
          </p:cNvCxnSpPr>
          <p:nvPr/>
        </p:nvCxnSpPr>
        <p:spPr>
          <a:xfrm>
            <a:off x="3838744" y="4493491"/>
            <a:ext cx="8845" cy="6245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C269FF-99CB-474C-BD60-BDF6CFD11D54}"/>
              </a:ext>
            </a:extLst>
          </p:cNvPr>
          <p:cNvSpPr txBox="1"/>
          <p:nvPr/>
        </p:nvSpPr>
        <p:spPr>
          <a:xfrm>
            <a:off x="3656436" y="13636"/>
            <a:ext cx="3806974" cy="369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Data Exploration and Clean Up Process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7C2055E-C4AF-42B4-99F0-4A6775E9E9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4637" y="1295050"/>
            <a:ext cx="6335069" cy="1729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E79164-FD8F-4352-9451-05E37A8EB2D7}"/>
              </a:ext>
            </a:extLst>
          </p:cNvPr>
          <p:cNvCxnSpPr>
            <a:cxnSpLocks/>
          </p:cNvCxnSpPr>
          <p:nvPr/>
        </p:nvCxnSpPr>
        <p:spPr>
          <a:xfrm flipH="1">
            <a:off x="5204371" y="4038600"/>
            <a:ext cx="67264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34983B-EB54-408D-B802-4C7F559650E6}"/>
              </a:ext>
            </a:extLst>
          </p:cNvPr>
          <p:cNvCxnSpPr>
            <a:cxnSpLocks/>
          </p:cNvCxnSpPr>
          <p:nvPr/>
        </p:nvCxnSpPr>
        <p:spPr>
          <a:xfrm flipH="1">
            <a:off x="5093210" y="2235197"/>
            <a:ext cx="7756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EDCDDB27-7311-48C0-994F-04DFE836D9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1381" y="5151896"/>
            <a:ext cx="5450360" cy="117612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62B3187-5CBB-4A99-B419-BF4231892F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281" y="583630"/>
            <a:ext cx="569851" cy="72900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9EAABDA-7386-4739-BA23-92DF92DD7E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2" y="1780391"/>
            <a:ext cx="826579" cy="87801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7FD152B-AC74-41C0-A2DF-5ED70AB6514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73" y="2696349"/>
            <a:ext cx="1557138" cy="71093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42F2A07-A5AD-4FE2-B043-75C68B0EF247}"/>
              </a:ext>
            </a:extLst>
          </p:cNvPr>
          <p:cNvSpPr txBox="1"/>
          <p:nvPr/>
        </p:nvSpPr>
        <p:spPr>
          <a:xfrm>
            <a:off x="85144" y="1388482"/>
            <a:ext cx="712167" cy="3692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799" dirty="0">
                <a:solidFill>
                  <a:schemeClr val="bg1"/>
                </a:solidFill>
                <a:latin typeface="Calibri" panose="020F0502020204030204"/>
              </a:rPr>
              <a:t>Uber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518D8B-2C1A-458B-A9D0-CC91C70659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3944" y="829458"/>
            <a:ext cx="349283" cy="3429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B349F2F-B2C3-4454-9C62-423ED12B905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4637" y="3836997"/>
            <a:ext cx="6276783" cy="4299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078AFB7-8B28-41E2-BE76-FF7B65E4F5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593" y="2241625"/>
            <a:ext cx="349283" cy="3429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79BB34-3A82-4218-AFA5-5AF92B3E9843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0872" y="1714156"/>
            <a:ext cx="2351377" cy="53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032DAED-C42A-4B9D-86A0-E82E76684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9550" y="2254467"/>
            <a:ext cx="349283" cy="34293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B45574C-24BA-4C30-A8B7-D7D3A70728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507" y="2245556"/>
            <a:ext cx="349283" cy="3429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A1DBE49-CEEE-4A13-9EF1-8D81B8CB8164}"/>
              </a:ext>
            </a:extLst>
          </p:cNvPr>
          <p:cNvSpPr txBox="1"/>
          <p:nvPr/>
        </p:nvSpPr>
        <p:spPr>
          <a:xfrm>
            <a:off x="6953821" y="4667578"/>
            <a:ext cx="5177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Key Performance Indicators (KPIs)</a:t>
            </a:r>
          </a:p>
          <a:p>
            <a:pPr marL="342900" indent="-342900">
              <a:buAutoNum type="arabicPeriod"/>
            </a:pPr>
            <a:r>
              <a:rPr lang="en-US" sz="1200" b="1" dirty="0"/>
              <a:t>ROTP:  Rail On Time Performance (% of Time)</a:t>
            </a:r>
          </a:p>
          <a:p>
            <a:pPr marL="342900" indent="-342900">
              <a:buAutoNum type="arabicPeriod"/>
            </a:pPr>
            <a:r>
              <a:rPr lang="en-US" sz="1200" b="1" dirty="0"/>
              <a:t>Rail Reliability:  Number of miles between railcar failure causing a delay of service greater than 3 minutes</a:t>
            </a:r>
          </a:p>
          <a:p>
            <a:pPr marL="342900" indent="-342900">
              <a:buAutoNum type="arabicPeriod"/>
            </a:pPr>
            <a:r>
              <a:rPr lang="en-US" sz="1200" b="1" dirty="0"/>
              <a:t>Escalator Availability</a:t>
            </a:r>
          </a:p>
          <a:p>
            <a:pPr marL="342900" indent="-342900">
              <a:buAutoNum type="arabicPeriod"/>
            </a:pPr>
            <a:r>
              <a:rPr lang="en-US" sz="1200" b="1" dirty="0"/>
              <a:t>Elevator Availability</a:t>
            </a:r>
          </a:p>
          <a:p>
            <a:pPr marL="342900" indent="-342900">
              <a:buAutoNum type="arabicPeriod"/>
            </a:pPr>
            <a:r>
              <a:rPr lang="en-US" sz="1200" b="1" dirty="0"/>
              <a:t>Total Injuries:  Injury rate per million passengers</a:t>
            </a:r>
          </a:p>
          <a:p>
            <a:pPr marL="342900" indent="-342900">
              <a:buAutoNum type="arabicPeriod"/>
            </a:pPr>
            <a:r>
              <a:rPr lang="en-US" sz="1200" b="1" dirty="0"/>
              <a:t>Crime:  Crime rate per million passengers</a:t>
            </a:r>
          </a:p>
          <a:p>
            <a:pPr marL="342900" indent="-342900">
              <a:buAutoNum type="arabicPeriod"/>
            </a:pPr>
            <a:r>
              <a:rPr lang="en-US" sz="1200" b="1" dirty="0"/>
              <a:t>Ridership:  Unlinked Passenger Trips (Count each time a person boards a train)</a:t>
            </a:r>
          </a:p>
        </p:txBody>
      </p:sp>
    </p:spTree>
    <p:extLst>
      <p:ext uri="{BB962C8B-B14F-4D97-AF65-F5344CB8AC3E}">
        <p14:creationId xmlns:p14="http://schemas.microsoft.com/office/powerpoint/2010/main" val="363728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AF48A1-91E4-41C0-A23A-3BD66F2C58BF}"/>
              </a:ext>
            </a:extLst>
          </p:cNvPr>
          <p:cNvSpPr txBox="1"/>
          <p:nvPr/>
        </p:nvSpPr>
        <p:spPr>
          <a:xfrm>
            <a:off x="2681916" y="-6509"/>
            <a:ext cx="6742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Analysis Process:  Find Seasonal Index for Question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FB211-C858-4691-992A-F367E068C2D5}"/>
              </a:ext>
            </a:extLst>
          </p:cNvPr>
          <p:cNvSpPr txBox="1"/>
          <p:nvPr/>
        </p:nvSpPr>
        <p:spPr>
          <a:xfrm>
            <a:off x="1217612" y="301267"/>
            <a:ext cx="12501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Ridership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9C0DB6-DD9C-48F5-BB4D-A47548D07782}"/>
              </a:ext>
            </a:extLst>
          </p:cNvPr>
          <p:cNvCxnSpPr>
            <a:cxnSpLocks/>
          </p:cNvCxnSpPr>
          <p:nvPr/>
        </p:nvCxnSpPr>
        <p:spPr>
          <a:xfrm flipV="1">
            <a:off x="3884612" y="5225534"/>
            <a:ext cx="687728" cy="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A3EBDEBB-EC83-4FC0-8ABD-A3F397EB7F1F}"/>
              </a:ext>
            </a:extLst>
          </p:cNvPr>
          <p:cNvSpPr/>
          <p:nvPr/>
        </p:nvSpPr>
        <p:spPr>
          <a:xfrm>
            <a:off x="3133365" y="1364379"/>
            <a:ext cx="904469" cy="35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509CFE-4225-449F-846B-9A5348260E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149" y="640750"/>
            <a:ext cx="2915723" cy="1840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263398-C947-4C86-A381-B6B74AA39A7E}"/>
              </a:ext>
            </a:extLst>
          </p:cNvPr>
          <p:cNvSpPr txBox="1"/>
          <p:nvPr/>
        </p:nvSpPr>
        <p:spPr>
          <a:xfrm>
            <a:off x="273632" y="2481218"/>
            <a:ext cx="320597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The ridership data is characteristic of a time series</a:t>
            </a:r>
          </a:p>
          <a:p>
            <a:pPr marL="228600" indent="-228600">
              <a:buAutoNum type="arabicPeriod"/>
            </a:pPr>
            <a:r>
              <a:rPr lang="en-US" sz="1200" b="1" dirty="0"/>
              <a:t>Long Term Trend or Movement</a:t>
            </a:r>
          </a:p>
          <a:p>
            <a:pPr marL="228600" indent="-228600">
              <a:buAutoNum type="arabicPeriod"/>
            </a:pPr>
            <a:r>
              <a:rPr lang="en-US" sz="1200" b="1" dirty="0"/>
              <a:t>Seasonal Movement</a:t>
            </a:r>
          </a:p>
          <a:p>
            <a:pPr marL="228600" indent="-228600">
              <a:buAutoNum type="arabicPeriod"/>
            </a:pPr>
            <a:r>
              <a:rPr lang="en-US" sz="1200" b="1" dirty="0"/>
              <a:t>Long-Term Cyclical Movement</a:t>
            </a:r>
          </a:p>
          <a:p>
            <a:pPr marL="228600" indent="-228600">
              <a:buAutoNum type="arabicPeriod"/>
            </a:pPr>
            <a:r>
              <a:rPr lang="en-US" sz="1200" b="1" dirty="0"/>
              <a:t>Irregular Movement: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588C62-3E67-476B-B2E9-7D98F9D5E3ED}"/>
              </a:ext>
            </a:extLst>
          </p:cNvPr>
          <p:cNvSpPr txBox="1"/>
          <p:nvPr/>
        </p:nvSpPr>
        <p:spPr>
          <a:xfrm>
            <a:off x="4146836" y="1400127"/>
            <a:ext cx="267608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Y = T x C x S x I = TCSI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7543EB-4A2B-4006-A151-FA0BF67FC913}"/>
              </a:ext>
            </a:extLst>
          </p:cNvPr>
          <p:cNvSpPr txBox="1"/>
          <p:nvPr/>
        </p:nvSpPr>
        <p:spPr>
          <a:xfrm>
            <a:off x="3690308" y="1768968"/>
            <a:ext cx="354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Y:  Time Series Variable	</a:t>
            </a:r>
          </a:p>
          <a:p>
            <a:r>
              <a:rPr lang="en-US" sz="1200" b="1" dirty="0"/>
              <a:t>T: Trend 		C : Cyclical Movement</a:t>
            </a:r>
          </a:p>
          <a:p>
            <a:r>
              <a:rPr lang="en-US" sz="1200" b="1" dirty="0"/>
              <a:t>S : Seasonal Variation 	I  : Irregular Movement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F9548F-1617-49AD-858B-74CCEBA64B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9352" y="893382"/>
            <a:ext cx="2938305" cy="440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B37147-E9B0-4C29-AA29-5C6331234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3583" y="507859"/>
            <a:ext cx="3615722" cy="2387741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4A2FFFEC-102C-43AE-A335-E57CB022926D}"/>
              </a:ext>
            </a:extLst>
          </p:cNvPr>
          <p:cNvSpPr/>
          <p:nvPr/>
        </p:nvSpPr>
        <p:spPr>
          <a:xfrm>
            <a:off x="6886854" y="1416592"/>
            <a:ext cx="756031" cy="305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8F9A15-E842-4E0F-AB37-249CF1E08A7A}"/>
              </a:ext>
            </a:extLst>
          </p:cNvPr>
          <p:cNvSpPr txBox="1"/>
          <p:nvPr/>
        </p:nvSpPr>
        <p:spPr>
          <a:xfrm>
            <a:off x="7642885" y="4853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8F1058-DC16-41A5-8140-96C041A3BE2A}"/>
              </a:ext>
            </a:extLst>
          </p:cNvPr>
          <p:cNvSpPr txBox="1"/>
          <p:nvPr/>
        </p:nvSpPr>
        <p:spPr>
          <a:xfrm>
            <a:off x="7642885" y="101697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18CC9-FD0E-42E6-8480-462F32543CC3}"/>
              </a:ext>
            </a:extLst>
          </p:cNvPr>
          <p:cNvSpPr txBox="1"/>
          <p:nvPr/>
        </p:nvSpPr>
        <p:spPr>
          <a:xfrm>
            <a:off x="7646091" y="15277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A95CF-8255-4F6E-AA88-D99C1341797F}"/>
              </a:ext>
            </a:extLst>
          </p:cNvPr>
          <p:cNvSpPr txBox="1"/>
          <p:nvPr/>
        </p:nvSpPr>
        <p:spPr>
          <a:xfrm>
            <a:off x="7567024" y="204734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13014B5-7591-43E6-9751-BE195E5BF9B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8471" y="3891128"/>
            <a:ext cx="4330861" cy="1656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067BD1-D7BB-4E5D-9360-151223B1DA8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9702" y="3933715"/>
            <a:ext cx="2552743" cy="15710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3C98A2-328F-499C-9EF3-C21E60FE54FA}"/>
              </a:ext>
            </a:extLst>
          </p:cNvPr>
          <p:cNvSpPr txBox="1"/>
          <p:nvPr/>
        </p:nvSpPr>
        <p:spPr>
          <a:xfrm>
            <a:off x="1407025" y="5624350"/>
            <a:ext cx="427820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Seasonal Variation Found by the Average Percentage Method.</a:t>
            </a:r>
          </a:p>
          <a:p>
            <a:pPr marL="228600" indent="-228600">
              <a:buAutoNum type="arabicPeriod"/>
            </a:pPr>
            <a:r>
              <a:rPr lang="en-US" sz="1200" dirty="0"/>
              <a:t>Each month ridership data expressed as a percentages for the whole year ridership.</a:t>
            </a:r>
          </a:p>
          <a:p>
            <a:pPr marL="228600" indent="-228600">
              <a:buAutoNum type="arabicPeriod"/>
            </a:pPr>
            <a:r>
              <a:rPr lang="en-US" sz="1200" dirty="0"/>
              <a:t>Percentages from corresponding months of different years are averaged.</a:t>
            </a:r>
          </a:p>
          <a:p>
            <a:pPr marL="228600" indent="-228600">
              <a:buAutoNum type="arabicPeriod"/>
            </a:pPr>
            <a:r>
              <a:rPr lang="en-US" sz="1200" dirty="0"/>
              <a:t>The resulting twelve percentages are the seasonal index.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E566D8-84A8-4EEC-82F8-8D05EE56622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797"/>
          <a:stretch/>
        </p:blipFill>
        <p:spPr>
          <a:xfrm>
            <a:off x="9066212" y="3877857"/>
            <a:ext cx="1600431" cy="181393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7ADFE71-2018-443F-B8CA-83E4DB9FABC2}"/>
              </a:ext>
            </a:extLst>
          </p:cNvPr>
          <p:cNvSpPr/>
          <p:nvPr/>
        </p:nvSpPr>
        <p:spPr>
          <a:xfrm rot="5400000">
            <a:off x="6955289" y="7804908"/>
            <a:ext cx="568707" cy="19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FE59E4-B163-47CE-9878-370540E4558D}"/>
              </a:ext>
            </a:extLst>
          </p:cNvPr>
          <p:cNvCxnSpPr/>
          <p:nvPr/>
        </p:nvCxnSpPr>
        <p:spPr>
          <a:xfrm>
            <a:off x="11469305" y="1334092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D8F06D-578F-4872-A39F-D3C38B70FE9A}"/>
              </a:ext>
            </a:extLst>
          </p:cNvPr>
          <p:cNvCxnSpPr>
            <a:cxnSpLocks/>
          </p:cNvCxnSpPr>
          <p:nvPr/>
        </p:nvCxnSpPr>
        <p:spPr>
          <a:xfrm>
            <a:off x="11915193" y="1334092"/>
            <a:ext cx="0" cy="2450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7C2FF0-1DD4-4FB1-BD1C-A4D613274DA5}"/>
              </a:ext>
            </a:extLst>
          </p:cNvPr>
          <p:cNvCxnSpPr/>
          <p:nvPr/>
        </p:nvCxnSpPr>
        <p:spPr>
          <a:xfrm flipH="1">
            <a:off x="684211" y="3711831"/>
            <a:ext cx="112309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6189A9D-947B-4710-8D04-B3CAAA7972A6}"/>
              </a:ext>
            </a:extLst>
          </p:cNvPr>
          <p:cNvCxnSpPr>
            <a:cxnSpLocks/>
          </p:cNvCxnSpPr>
          <p:nvPr/>
        </p:nvCxnSpPr>
        <p:spPr>
          <a:xfrm>
            <a:off x="684212" y="3784728"/>
            <a:ext cx="0" cy="901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66C3A23-B721-4EC3-B88E-5AC0A86AA57C}"/>
              </a:ext>
            </a:extLst>
          </p:cNvPr>
          <p:cNvCxnSpPr>
            <a:cxnSpLocks/>
          </p:cNvCxnSpPr>
          <p:nvPr/>
        </p:nvCxnSpPr>
        <p:spPr>
          <a:xfrm>
            <a:off x="684212" y="4686415"/>
            <a:ext cx="6144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E2E25D-BD52-4901-846C-6AFD7B9C7173}"/>
              </a:ext>
            </a:extLst>
          </p:cNvPr>
          <p:cNvCxnSpPr>
            <a:cxnSpLocks/>
          </p:cNvCxnSpPr>
          <p:nvPr/>
        </p:nvCxnSpPr>
        <p:spPr>
          <a:xfrm>
            <a:off x="5685231" y="4670842"/>
            <a:ext cx="6144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F240A04-5361-45A3-9DC8-605CE2DCFC65}"/>
              </a:ext>
            </a:extLst>
          </p:cNvPr>
          <p:cNvSpPr txBox="1"/>
          <p:nvPr/>
        </p:nvSpPr>
        <p:spPr>
          <a:xfrm>
            <a:off x="9087621" y="5763661"/>
            <a:ext cx="1579022" cy="369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Seasonal Index</a:t>
            </a:r>
          </a:p>
        </p:txBody>
      </p:sp>
    </p:spTree>
    <p:extLst>
      <p:ext uri="{BB962C8B-B14F-4D97-AF65-F5344CB8AC3E}">
        <p14:creationId xmlns:p14="http://schemas.microsoft.com/office/powerpoint/2010/main" val="225657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234A09-75EB-472A-82A8-96970CE186DF}"/>
              </a:ext>
            </a:extLst>
          </p:cNvPr>
          <p:cNvSpPr txBox="1"/>
          <p:nvPr/>
        </p:nvSpPr>
        <p:spPr>
          <a:xfrm>
            <a:off x="2513012" y="28575"/>
            <a:ext cx="6841360" cy="369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Analysis Process:  Use Regression Analysis to Answer Questions 2 and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77D6C2-A239-4D41-BA17-7C94570F62F4}"/>
                  </a:ext>
                </a:extLst>
              </p:cNvPr>
              <p:cNvSpPr/>
              <p:nvPr/>
            </p:nvSpPr>
            <p:spPr>
              <a:xfrm>
                <a:off x="4722811" y="1599708"/>
                <a:ext cx="222484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77D6C2-A239-4D41-BA17-7C94570F62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811" y="1599708"/>
                <a:ext cx="2224845" cy="369332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EA80FBF-F580-47CB-9DCA-AECEFFFD4A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55"/>
          <a:stretch/>
        </p:blipFill>
        <p:spPr>
          <a:xfrm>
            <a:off x="74612" y="1305923"/>
            <a:ext cx="4059495" cy="95690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2AB08D2-A22A-4AFB-8E86-DEC1DFB844CB}"/>
              </a:ext>
            </a:extLst>
          </p:cNvPr>
          <p:cNvSpPr/>
          <p:nvPr/>
        </p:nvSpPr>
        <p:spPr>
          <a:xfrm>
            <a:off x="4037012" y="16764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77982E-3924-490A-9793-D22B045E23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6080" y="1098220"/>
            <a:ext cx="2938305" cy="440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E615D-97A6-4B6E-8E0E-0743B802AE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045"/>
          <a:stretch/>
        </p:blipFill>
        <p:spPr>
          <a:xfrm>
            <a:off x="7588367" y="1100408"/>
            <a:ext cx="4525846" cy="1261792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36987BA-BC6D-43BA-9CEF-3E7D6C5DC289}"/>
              </a:ext>
            </a:extLst>
          </p:cNvPr>
          <p:cNvSpPr/>
          <p:nvPr/>
        </p:nvSpPr>
        <p:spPr>
          <a:xfrm rot="16200000">
            <a:off x="7133636" y="1450267"/>
            <a:ext cx="273027" cy="6364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04894E6-C7E2-40DC-9180-3C9B1377FDFE}"/>
                  </a:ext>
                </a:extLst>
              </p:cNvPr>
              <p:cNvSpPr/>
              <p:nvPr/>
            </p:nvSpPr>
            <p:spPr>
              <a:xfrm>
                <a:off x="9218612" y="725197"/>
                <a:ext cx="476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04894E6-C7E2-40DC-9180-3C9B1377F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612" y="725197"/>
                <a:ext cx="4766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562967-6682-41DE-BFA8-35A79E271A20}"/>
                  </a:ext>
                </a:extLst>
              </p:cNvPr>
              <p:cNvSpPr/>
              <p:nvPr/>
            </p:nvSpPr>
            <p:spPr>
              <a:xfrm>
                <a:off x="8601812" y="725197"/>
                <a:ext cx="474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562967-6682-41DE-BFA8-35A79E271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812" y="725197"/>
                <a:ext cx="47480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FBE08E-8E09-464C-A484-AA592F47DA6C}"/>
                  </a:ext>
                </a:extLst>
              </p:cNvPr>
              <p:cNvSpPr/>
              <p:nvPr/>
            </p:nvSpPr>
            <p:spPr>
              <a:xfrm>
                <a:off x="10971212" y="725197"/>
                <a:ext cx="356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FBE08E-8E09-464C-A484-AA592F47D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212" y="725197"/>
                <a:ext cx="3564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04B5900-17EC-45A3-82C6-C71EB806B70E}"/>
              </a:ext>
            </a:extLst>
          </p:cNvPr>
          <p:cNvSpPr txBox="1"/>
          <p:nvPr/>
        </p:nvSpPr>
        <p:spPr>
          <a:xfrm>
            <a:off x="11575845" y="73472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51EC252-26BB-4D74-A4F2-8BDFCD08E67D}"/>
              </a:ext>
            </a:extLst>
          </p:cNvPr>
          <p:cNvSpPr/>
          <p:nvPr/>
        </p:nvSpPr>
        <p:spPr>
          <a:xfrm rot="10800000">
            <a:off x="11633455" y="2423229"/>
            <a:ext cx="273027" cy="6364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AC7DE4-AD02-4417-8413-42717DF02414}"/>
              </a:ext>
            </a:extLst>
          </p:cNvPr>
          <p:cNvSpPr txBox="1"/>
          <p:nvPr/>
        </p:nvSpPr>
        <p:spPr>
          <a:xfrm>
            <a:off x="10570868" y="2556782"/>
            <a:ext cx="115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101886-2152-4C4F-8423-61657E39D86E}"/>
              </a:ext>
            </a:extLst>
          </p:cNvPr>
          <p:cNvSpPr txBox="1"/>
          <p:nvPr/>
        </p:nvSpPr>
        <p:spPr>
          <a:xfrm>
            <a:off x="4777764" y="734722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E65D2D-6CDC-47CC-AD71-F47B9F722E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2740" y="2447074"/>
            <a:ext cx="4141903" cy="3269127"/>
          </a:xfrm>
          <a:prstGeom prst="rect">
            <a:avLst/>
          </a:prstGeom>
        </p:spPr>
      </p:pic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77D0180-E0EA-41DA-8E95-192BC6609CCB}"/>
              </a:ext>
            </a:extLst>
          </p:cNvPr>
          <p:cNvSpPr/>
          <p:nvPr/>
        </p:nvSpPr>
        <p:spPr>
          <a:xfrm rot="5400000">
            <a:off x="2551988" y="2715892"/>
            <a:ext cx="1066800" cy="6875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5157AA-A288-4958-B487-AFE0A188AAD5}"/>
              </a:ext>
            </a:extLst>
          </p:cNvPr>
          <p:cNvSpPr txBox="1"/>
          <p:nvPr/>
        </p:nvSpPr>
        <p:spPr>
          <a:xfrm>
            <a:off x="1844046" y="3694896"/>
            <a:ext cx="201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Scatter Plots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228D31-DA47-4746-A6A8-3F4EEA7EF897}"/>
              </a:ext>
            </a:extLst>
          </p:cNvPr>
          <p:cNvSpPr txBox="1"/>
          <p:nvPr/>
        </p:nvSpPr>
        <p:spPr>
          <a:xfrm>
            <a:off x="8747907" y="3879562"/>
            <a:ext cx="179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 Patterns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26D81FD-AB21-41C3-9B12-40F2C8F20E25}"/>
              </a:ext>
            </a:extLst>
          </p:cNvPr>
          <p:cNvSpPr/>
          <p:nvPr/>
        </p:nvSpPr>
        <p:spPr>
          <a:xfrm>
            <a:off x="8151813" y="2574853"/>
            <a:ext cx="413978" cy="3159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36521C2-734A-4C3C-9269-401671CD08F6}"/>
                  </a:ext>
                </a:extLst>
              </p:cNvPr>
              <p:cNvSpPr/>
              <p:nvPr/>
            </p:nvSpPr>
            <p:spPr>
              <a:xfrm>
                <a:off x="3764280" y="6123278"/>
                <a:ext cx="414190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𝐵𝑘𝑥𝑘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36521C2-734A-4C3C-9269-401671CD08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280" y="6123278"/>
                <a:ext cx="4141903" cy="369332"/>
              </a:xfrm>
              <a:prstGeom prst="rect">
                <a:avLst/>
              </a:prstGeom>
              <a:blipFill>
                <a:blip r:embed="rId10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9B67E3F9-F151-40A1-AD86-9DB7B9C25485}"/>
              </a:ext>
            </a:extLst>
          </p:cNvPr>
          <p:cNvSpPr/>
          <p:nvPr/>
        </p:nvSpPr>
        <p:spPr>
          <a:xfrm rot="5400000">
            <a:off x="-195034" y="4159505"/>
            <a:ext cx="4011824" cy="586961"/>
          </a:xfrm>
          <a:prstGeom prst="bentUpArrow">
            <a:avLst>
              <a:gd name="adj1" fmla="val 25000"/>
              <a:gd name="adj2" fmla="val 25000"/>
              <a:gd name="adj3" fmla="val 46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D4599B-615E-4492-8165-5E5D82BF2369}"/>
              </a:ext>
            </a:extLst>
          </p:cNvPr>
          <p:cNvSpPr txBox="1"/>
          <p:nvPr/>
        </p:nvSpPr>
        <p:spPr>
          <a:xfrm>
            <a:off x="4644788" y="5734269"/>
            <a:ext cx="228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Polynomial Regression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8796C71D-9ED8-4E1E-984B-5AA77A020E13}"/>
              </a:ext>
            </a:extLst>
          </p:cNvPr>
          <p:cNvSpPr/>
          <p:nvPr/>
        </p:nvSpPr>
        <p:spPr>
          <a:xfrm rot="16200000">
            <a:off x="8222288" y="5989724"/>
            <a:ext cx="273027" cy="6364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7585FA-A455-4901-AC52-4E0ABC734DEE}"/>
              </a:ext>
            </a:extLst>
          </p:cNvPr>
          <p:cNvSpPr txBox="1"/>
          <p:nvPr/>
        </p:nvSpPr>
        <p:spPr>
          <a:xfrm>
            <a:off x="9188449" y="4848696"/>
            <a:ext cx="199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Assess trend of plot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7915535-74F3-45C7-9E24-DE7A9FEFE0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7907" y="5412610"/>
            <a:ext cx="2487730" cy="13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2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E0E3AD-2149-45F6-849C-B72AD78571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572" y="1080098"/>
            <a:ext cx="6260297" cy="3955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FA8198-584C-4E66-BA6A-5AD542B5A3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4232" y="3922256"/>
            <a:ext cx="4599650" cy="28307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C96D8C-73C6-4A82-A1D6-1700CF456ACF}"/>
              </a:ext>
            </a:extLst>
          </p:cNvPr>
          <p:cNvSpPr txBox="1"/>
          <p:nvPr/>
        </p:nvSpPr>
        <p:spPr>
          <a:xfrm>
            <a:off x="7900371" y="893"/>
            <a:ext cx="4277092" cy="2061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Seasonal Variation Found by the Average Percentage Method.</a:t>
            </a:r>
          </a:p>
          <a:p>
            <a:pPr marL="228531" indent="-228531">
              <a:buAutoNum type="arabicPeriod"/>
            </a:pPr>
            <a:r>
              <a:rPr lang="en-US" sz="1600" dirty="0"/>
              <a:t>Each month ridership data expressed as a percentages for the whole year ridership.</a:t>
            </a:r>
          </a:p>
          <a:p>
            <a:pPr marL="228531" indent="-228531">
              <a:buAutoNum type="arabicPeriod"/>
            </a:pPr>
            <a:r>
              <a:rPr lang="en-US" sz="1600" dirty="0"/>
              <a:t>Percentages from corresponding months of different years are averaged.</a:t>
            </a:r>
          </a:p>
          <a:p>
            <a:pPr marL="228531" indent="-228531">
              <a:buAutoNum type="arabicPeriod"/>
            </a:pPr>
            <a:r>
              <a:rPr lang="en-US" sz="1600" dirty="0"/>
              <a:t>The resulting twelve percentages are the seasonal index.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8FDC3B-250B-474D-8A3C-F1159A79EFB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797"/>
          <a:stretch/>
        </p:blipFill>
        <p:spPr>
          <a:xfrm>
            <a:off x="7804391" y="2150940"/>
            <a:ext cx="1600014" cy="18134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228404-5C8A-4E4D-89B5-0A5D840983F7}"/>
              </a:ext>
            </a:extLst>
          </p:cNvPr>
          <p:cNvSpPr txBox="1"/>
          <p:nvPr/>
        </p:nvSpPr>
        <p:spPr>
          <a:xfrm>
            <a:off x="-10072" y="17452"/>
            <a:ext cx="6416232" cy="830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2399" b="1" dirty="0"/>
              <a:t>Question #1:  Does time of year impact demand for transportation resources?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E9DF09-A28D-427B-9398-7B2E698405EC}"/>
              </a:ext>
            </a:extLst>
          </p:cNvPr>
          <p:cNvSpPr txBox="1"/>
          <p:nvPr/>
        </p:nvSpPr>
        <p:spPr>
          <a:xfrm>
            <a:off x="491493" y="5213703"/>
            <a:ext cx="5618456" cy="1323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graph of the ridership data is characteristic of a time series.</a:t>
            </a:r>
          </a:p>
          <a:p>
            <a:pPr marL="228531" indent="-228531">
              <a:buAutoNum type="arabicPeriod"/>
            </a:pPr>
            <a:r>
              <a:rPr lang="en-US" sz="1600" dirty="0"/>
              <a:t>Long Term Trend or Movement</a:t>
            </a:r>
          </a:p>
          <a:p>
            <a:pPr marL="228531" indent="-228531">
              <a:buAutoNum type="arabicPeriod"/>
            </a:pPr>
            <a:r>
              <a:rPr lang="en-US" sz="1600" dirty="0"/>
              <a:t>Seasonal Movement</a:t>
            </a:r>
          </a:p>
          <a:p>
            <a:pPr marL="228531" indent="-228531">
              <a:buAutoNum type="arabicPeriod"/>
            </a:pPr>
            <a:r>
              <a:rPr lang="en-US" sz="1600" dirty="0"/>
              <a:t>Long-Term Cyclical Movement</a:t>
            </a:r>
          </a:p>
          <a:p>
            <a:pPr marL="228531" indent="-228531">
              <a:buAutoNum type="arabicPeriod"/>
            </a:pPr>
            <a:r>
              <a:rPr lang="en-US" sz="1600" dirty="0"/>
              <a:t>Irregular Movement: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1CB023C-23EF-49C6-B403-20D051D58EBC}"/>
              </a:ext>
            </a:extLst>
          </p:cNvPr>
          <p:cNvCxnSpPr>
            <a:cxnSpLocks/>
          </p:cNvCxnSpPr>
          <p:nvPr/>
        </p:nvCxnSpPr>
        <p:spPr>
          <a:xfrm flipV="1">
            <a:off x="2683777" y="791439"/>
            <a:ext cx="5216593" cy="5083810"/>
          </a:xfrm>
          <a:prstGeom prst="bentConnector3">
            <a:avLst>
              <a:gd name="adj1" fmla="val 816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531C15-5A96-4AFC-BBF0-5F7FB5CDF9A8}"/>
              </a:ext>
            </a:extLst>
          </p:cNvPr>
          <p:cNvSpPr txBox="1"/>
          <p:nvPr/>
        </p:nvSpPr>
        <p:spPr>
          <a:xfrm>
            <a:off x="8623154" y="5504949"/>
            <a:ext cx="2031793" cy="461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2399" b="1" dirty="0"/>
              <a:t>Answer:  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9A38E3-E0C5-446E-9A0F-44DACA5225DF}"/>
              </a:ext>
            </a:extLst>
          </p:cNvPr>
          <p:cNvSpPr txBox="1"/>
          <p:nvPr/>
        </p:nvSpPr>
        <p:spPr>
          <a:xfrm>
            <a:off x="9594057" y="2518850"/>
            <a:ext cx="2402508" cy="8307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base"/>
            <a:r>
              <a:rPr lang="en-US" sz="1600" dirty="0"/>
              <a:t>On average, ridership is the </a:t>
            </a:r>
            <a:r>
              <a:rPr lang="en-US" sz="1600" u="sng" dirty="0"/>
              <a:t>lowest</a:t>
            </a:r>
            <a:r>
              <a:rPr lang="en-US" sz="1600" dirty="0"/>
              <a:t> in December and </a:t>
            </a:r>
            <a:r>
              <a:rPr lang="en-US" sz="1600" u="sng" dirty="0"/>
              <a:t>highest</a:t>
            </a:r>
            <a:r>
              <a:rPr lang="en-US" sz="1600" dirty="0"/>
              <a:t> in April</a:t>
            </a:r>
          </a:p>
        </p:txBody>
      </p:sp>
    </p:spTree>
    <p:extLst>
      <p:ext uri="{BB962C8B-B14F-4D97-AF65-F5344CB8AC3E}">
        <p14:creationId xmlns:p14="http://schemas.microsoft.com/office/powerpoint/2010/main" val="70950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AEC7F8-FAEF-40DF-B16B-F3A7F8F76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" y="1047049"/>
            <a:ext cx="2693743" cy="2545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5A915-616F-4AF5-9049-E733C22AC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412" y="3467512"/>
            <a:ext cx="2898897" cy="2589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08126-B082-4984-AB2F-0C9B9875A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443" y="5402990"/>
            <a:ext cx="2709105" cy="1438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1D2C36-2256-49CA-AC18-A6374D50E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161" y="5423584"/>
            <a:ext cx="2709105" cy="1438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21DFC9-963F-4204-8746-6A22EA5C1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714" y="1047050"/>
            <a:ext cx="2693885" cy="14382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674E67-DD8B-4E8D-B4DE-F8E99D552E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4429" y="1108804"/>
            <a:ext cx="2693885" cy="14382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EED866-016B-4A61-8AB6-3E3A68438D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5446" y="3974173"/>
            <a:ext cx="2716715" cy="14382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7BAB20-647C-4243-B604-228A3C0A92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1599" y="4064235"/>
            <a:ext cx="2716715" cy="14382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5961C0-9BF6-4D16-922F-034BB45E0E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7126" y="2524766"/>
            <a:ext cx="2722422" cy="14382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F2E7B35-645D-46AF-B752-DC6639E0FB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01599" y="2586520"/>
            <a:ext cx="2722422" cy="143826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366D43-CD75-4A5B-865E-363E21F8B9E1}"/>
              </a:ext>
            </a:extLst>
          </p:cNvPr>
          <p:cNvSpPr/>
          <p:nvPr/>
        </p:nvSpPr>
        <p:spPr>
          <a:xfrm>
            <a:off x="-358391" y="893"/>
            <a:ext cx="5484833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650" lvl="1" fontAlgn="base"/>
            <a:r>
              <a:rPr lang="en-US" sz="1799" dirty="0"/>
              <a:t>Question #2:  Does Metro performance impact the demand for other transportation resources?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49DBA-F60C-4ADB-BB11-D539ECCCE226}"/>
              </a:ext>
            </a:extLst>
          </p:cNvPr>
          <p:cNvSpPr txBox="1"/>
          <p:nvPr/>
        </p:nvSpPr>
        <p:spPr>
          <a:xfrm>
            <a:off x="647343" y="1971147"/>
            <a:ext cx="1678484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All observations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FD5056-D216-4957-AF17-34239D4CF34B}"/>
              </a:ext>
            </a:extLst>
          </p:cNvPr>
          <p:cNvSpPr txBox="1"/>
          <p:nvPr/>
        </p:nvSpPr>
        <p:spPr>
          <a:xfrm>
            <a:off x="4517560" y="4201229"/>
            <a:ext cx="718600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Trend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0D0D8C-0DE7-417F-8DA8-9FB44F1A60EE}"/>
              </a:ext>
            </a:extLst>
          </p:cNvPr>
          <p:cNvSpPr txBox="1"/>
          <p:nvPr/>
        </p:nvSpPr>
        <p:spPr>
          <a:xfrm>
            <a:off x="9676483" y="370129"/>
            <a:ext cx="2389776" cy="646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99" dirty="0"/>
              <a:t>Polynomial Regression</a:t>
            </a:r>
          </a:p>
          <a:p>
            <a:pPr algn="ctr"/>
            <a:r>
              <a:rPr lang="en-US" sz="1799" dirty="0"/>
              <a:t>y = B</a:t>
            </a:r>
            <a:r>
              <a:rPr lang="en-US" sz="1799" baseline="-25000" dirty="0"/>
              <a:t>0</a:t>
            </a:r>
            <a:r>
              <a:rPr lang="en-US" sz="1799" dirty="0"/>
              <a:t> + B</a:t>
            </a:r>
            <a:r>
              <a:rPr lang="en-US" sz="1799" baseline="-25000" dirty="0"/>
              <a:t>1</a:t>
            </a:r>
            <a:r>
              <a:rPr lang="en-US" sz="1799" dirty="0"/>
              <a:t>x + B</a:t>
            </a:r>
            <a:r>
              <a:rPr lang="en-US" sz="1799" baseline="-25000" dirty="0"/>
              <a:t>2</a:t>
            </a:r>
            <a:r>
              <a:rPr lang="en-US" sz="1799" dirty="0"/>
              <a:t>x</a:t>
            </a:r>
            <a:r>
              <a:rPr lang="en-US" sz="1799" baseline="30000" dirty="0"/>
              <a:t>2</a:t>
            </a:r>
            <a:r>
              <a:rPr lang="en-US" sz="1799" dirty="0"/>
              <a:t>+ B</a:t>
            </a:r>
            <a:r>
              <a:rPr lang="en-US" sz="1799" baseline="-25000" dirty="0"/>
              <a:t>3</a:t>
            </a:r>
            <a:r>
              <a:rPr lang="en-US" sz="1799" dirty="0"/>
              <a:t>x</a:t>
            </a:r>
            <a:r>
              <a:rPr lang="en-US" sz="1799" baseline="30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3CFFAF-6857-4FEA-833F-9C1DFAA1529C}"/>
              </a:ext>
            </a:extLst>
          </p:cNvPr>
          <p:cNvSpPr txBox="1"/>
          <p:nvPr/>
        </p:nvSpPr>
        <p:spPr>
          <a:xfrm>
            <a:off x="7062384" y="381276"/>
            <a:ext cx="2288364" cy="646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99" dirty="0"/>
              <a:t>Polynomial Regression</a:t>
            </a:r>
          </a:p>
          <a:p>
            <a:pPr algn="ctr"/>
            <a:r>
              <a:rPr lang="en-US" sz="1799" dirty="0"/>
              <a:t>y = B</a:t>
            </a:r>
            <a:r>
              <a:rPr lang="en-US" sz="1799" baseline="-25000" dirty="0"/>
              <a:t>0</a:t>
            </a:r>
            <a:r>
              <a:rPr lang="en-US" sz="1799" dirty="0"/>
              <a:t> + B</a:t>
            </a:r>
            <a:r>
              <a:rPr lang="en-US" sz="1799" baseline="-25000" dirty="0"/>
              <a:t>1</a:t>
            </a:r>
            <a:r>
              <a:rPr lang="en-US" sz="1799" dirty="0"/>
              <a:t>x + B</a:t>
            </a:r>
            <a:r>
              <a:rPr lang="en-US" sz="1799" baseline="-25000" dirty="0"/>
              <a:t>2</a:t>
            </a:r>
            <a:r>
              <a:rPr lang="en-US" sz="1799" dirty="0"/>
              <a:t>x</a:t>
            </a:r>
            <a:r>
              <a:rPr lang="en-US" sz="1799" baseline="30000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A448B1-0DBD-4B84-B744-E4A0EEB15D3A}"/>
              </a:ext>
            </a:extLst>
          </p:cNvPr>
          <p:cNvSpPr/>
          <p:nvPr/>
        </p:nvSpPr>
        <p:spPr>
          <a:xfrm>
            <a:off x="2820779" y="826018"/>
            <a:ext cx="3720931" cy="1169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650" lvl="1" fontAlgn="base"/>
            <a:r>
              <a:rPr lang="en-US" sz="1400" b="1" dirty="0"/>
              <a:t>Conclusion:  Analysis indicates Metro is losing passengers to Uber and some other mode of transportation other than taxi or bus.  Perhaps then number of drivers are increasing.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BAA2B15-1338-4103-B9BE-79A6BC70D2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929" y="3835517"/>
            <a:ext cx="2693885" cy="14382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A04B00E-B48A-41EB-BDB2-D05357A027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7059" y="5337688"/>
            <a:ext cx="2722422" cy="14382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A08434-4CE4-4478-9781-81D84A557DE1}"/>
              </a:ext>
            </a:extLst>
          </p:cNvPr>
          <p:cNvCxnSpPr>
            <a:cxnSpLocks/>
          </p:cNvCxnSpPr>
          <p:nvPr/>
        </p:nvCxnSpPr>
        <p:spPr>
          <a:xfrm>
            <a:off x="433745" y="4227740"/>
            <a:ext cx="0" cy="55562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FF330D-BE8F-4AE5-A773-B748546C4333}"/>
              </a:ext>
            </a:extLst>
          </p:cNvPr>
          <p:cNvCxnSpPr>
            <a:cxnSpLocks/>
          </p:cNvCxnSpPr>
          <p:nvPr/>
        </p:nvCxnSpPr>
        <p:spPr>
          <a:xfrm>
            <a:off x="2715362" y="5591253"/>
            <a:ext cx="0" cy="8523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26CB37-4119-45DE-824A-FA798720F136}"/>
              </a:ext>
            </a:extLst>
          </p:cNvPr>
          <p:cNvSpPr txBox="1"/>
          <p:nvPr/>
        </p:nvSpPr>
        <p:spPr>
          <a:xfrm>
            <a:off x="1488231" y="6056818"/>
            <a:ext cx="1233928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2.5M Increase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FEDBE2-4396-4D6D-B9AC-AB6E0D554752}"/>
              </a:ext>
            </a:extLst>
          </p:cNvPr>
          <p:cNvSpPr txBox="1"/>
          <p:nvPr/>
        </p:nvSpPr>
        <p:spPr>
          <a:xfrm>
            <a:off x="433745" y="4621032"/>
            <a:ext cx="1153797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6M Decrease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706DDB-F345-4E41-AEEE-6836771E34B5}"/>
              </a:ext>
            </a:extLst>
          </p:cNvPr>
          <p:cNvSpPr txBox="1"/>
          <p:nvPr/>
        </p:nvSpPr>
        <p:spPr>
          <a:xfrm>
            <a:off x="563598" y="740724"/>
            <a:ext cx="1909321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Monthly Ridership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DD8D8D-543C-47AF-9D14-357C7A4969ED}"/>
              </a:ext>
            </a:extLst>
          </p:cNvPr>
          <p:cNvSpPr txBox="1"/>
          <p:nvPr/>
        </p:nvSpPr>
        <p:spPr>
          <a:xfrm>
            <a:off x="4015866" y="2820869"/>
            <a:ext cx="1776818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Annual Ridership</a:t>
            </a:r>
          </a:p>
        </p:txBody>
      </p:sp>
    </p:spTree>
    <p:extLst>
      <p:ext uri="{BB962C8B-B14F-4D97-AF65-F5344CB8AC3E}">
        <p14:creationId xmlns:p14="http://schemas.microsoft.com/office/powerpoint/2010/main" val="46496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1016C0-05C7-4B1C-B065-7D06CA7DF9DE}"/>
              </a:ext>
            </a:extLst>
          </p:cNvPr>
          <p:cNvSpPr/>
          <p:nvPr/>
        </p:nvSpPr>
        <p:spPr>
          <a:xfrm>
            <a:off x="0" y="75925"/>
            <a:ext cx="624363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65760" lvl="1" fontAlgn="base"/>
            <a:r>
              <a:rPr lang="en-US" dirty="0"/>
              <a:t>Question #3:  Can one predict the availability of transportation resources based on metro past performance?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9AC31-8F49-4EAD-AA4F-E0166277E49A}"/>
              </a:ext>
            </a:extLst>
          </p:cNvPr>
          <p:cNvSpPr txBox="1"/>
          <p:nvPr/>
        </p:nvSpPr>
        <p:spPr>
          <a:xfrm>
            <a:off x="3573342" y="757482"/>
            <a:ext cx="419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Metro Performance Characterized by KPIs?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1AEA4-BC76-4F27-B02B-4DB28D5AE3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88" y="1161765"/>
            <a:ext cx="3498669" cy="5596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ED0368-A9FD-4029-B62D-2AFA308BF8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5973" y="2368731"/>
            <a:ext cx="3782962" cy="441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7AA36F-0330-4BBB-9B44-DF4FD122A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139" b="13045"/>
          <a:stretch/>
        </p:blipFill>
        <p:spPr>
          <a:xfrm>
            <a:off x="8722566" y="705114"/>
            <a:ext cx="1235152" cy="2317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52AE0-86FD-4862-B7CB-632ED8111B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6012" y="1194136"/>
            <a:ext cx="4086733" cy="113936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1F6D524-507B-4977-BFCE-B443EF216A52}"/>
              </a:ext>
            </a:extLst>
          </p:cNvPr>
          <p:cNvSpPr/>
          <p:nvPr/>
        </p:nvSpPr>
        <p:spPr>
          <a:xfrm>
            <a:off x="7085011" y="1066800"/>
            <a:ext cx="657733" cy="1447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93587D-0981-45C1-A99F-A221817589AA}"/>
              </a:ext>
            </a:extLst>
          </p:cNvPr>
          <p:cNvCxnSpPr>
            <a:cxnSpLocks/>
          </p:cNvCxnSpPr>
          <p:nvPr/>
        </p:nvCxnSpPr>
        <p:spPr>
          <a:xfrm flipH="1">
            <a:off x="7718880" y="1799103"/>
            <a:ext cx="1003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12EB38B-A587-42FF-B0EA-AAF656F5814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3215" y="3926822"/>
            <a:ext cx="4146382" cy="17158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4AC1A4-51EF-4749-99BA-E1767460E310}"/>
              </a:ext>
            </a:extLst>
          </p:cNvPr>
          <p:cNvSpPr txBox="1"/>
          <p:nvPr/>
        </p:nvSpPr>
        <p:spPr>
          <a:xfrm>
            <a:off x="8532812" y="5690752"/>
            <a:ext cx="3354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Rail Ridership most influenced by </a:t>
            </a:r>
          </a:p>
          <a:p>
            <a:pPr algn="ctr"/>
            <a:r>
              <a:rPr lang="en-US" dirty="0"/>
              <a:t>Rail on Time Performance 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C877A6-D376-4FE2-80B5-2BB5B4907E45}"/>
              </a:ext>
            </a:extLst>
          </p:cNvPr>
          <p:cNvCxnSpPr/>
          <p:nvPr/>
        </p:nvCxnSpPr>
        <p:spPr>
          <a:xfrm>
            <a:off x="9897913" y="2333505"/>
            <a:ext cx="8446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98196F-F20A-4EB3-89CB-FA0168D320AE}"/>
              </a:ext>
            </a:extLst>
          </p:cNvPr>
          <p:cNvCxnSpPr/>
          <p:nvPr/>
        </p:nvCxnSpPr>
        <p:spPr>
          <a:xfrm>
            <a:off x="10742612" y="2333505"/>
            <a:ext cx="0" cy="155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AB2EBF-C753-45B4-8642-89E99026BCF6}"/>
              </a:ext>
            </a:extLst>
          </p:cNvPr>
          <p:cNvSpPr txBox="1"/>
          <p:nvPr/>
        </p:nvSpPr>
        <p:spPr>
          <a:xfrm>
            <a:off x="6989040" y="216233"/>
            <a:ext cx="501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strong relationships between KPIs and Ridership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456027A-B248-4D4E-9F68-66E38954E700}"/>
              </a:ext>
            </a:extLst>
          </p:cNvPr>
          <p:cNvSpPr/>
          <p:nvPr/>
        </p:nvSpPr>
        <p:spPr>
          <a:xfrm>
            <a:off x="6243637" y="270333"/>
            <a:ext cx="612775" cy="186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2E0A7-E163-43D9-90F1-5214F579D5D5}"/>
              </a:ext>
            </a:extLst>
          </p:cNvPr>
          <p:cNvSpPr txBox="1"/>
          <p:nvPr/>
        </p:nvSpPr>
        <p:spPr>
          <a:xfrm>
            <a:off x="9897913" y="760571"/>
            <a:ext cx="2106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baseline="30000" dirty="0"/>
              <a:t>2</a:t>
            </a:r>
            <a:r>
              <a:rPr lang="en-US" sz="1600" dirty="0"/>
              <a:t> much less than 0.85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64D94-F62D-42E2-A1AC-D73E50B8E10B}"/>
              </a:ext>
            </a:extLst>
          </p:cNvPr>
          <p:cNvSpPr txBox="1"/>
          <p:nvPr/>
        </p:nvSpPr>
        <p:spPr>
          <a:xfrm>
            <a:off x="8722566" y="-26546"/>
            <a:ext cx="9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(Metro)</a:t>
            </a:r>
          </a:p>
        </p:txBody>
      </p:sp>
    </p:spTree>
    <p:extLst>
      <p:ext uri="{BB962C8B-B14F-4D97-AF65-F5344CB8AC3E}">
        <p14:creationId xmlns:p14="http://schemas.microsoft.com/office/powerpoint/2010/main" val="2153179041"/>
      </p:ext>
    </p:extLst>
  </p:cSld>
  <p:clrMapOvr>
    <a:masterClrMapping/>
  </p:clrMapOvr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1018</Words>
  <Application>Microsoft Office PowerPoint</Application>
  <PresentationFormat>Custom</PresentationFormat>
  <Paragraphs>149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Euphemia</vt:lpstr>
      <vt:lpstr>Ubuntu</vt:lpstr>
      <vt:lpstr>Math 16x9</vt:lpstr>
      <vt:lpstr>Office Theme</vt:lpstr>
      <vt:lpstr>Simple Light</vt:lpstr>
      <vt:lpstr>Washington Metro Area Transportation Analysis</vt:lpstr>
      <vt:lpstr>Motivation &amp; Summary</vt:lpstr>
      <vt:lpstr>Questions &amp;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2018-04-19T04:26:05Z</dcterms:created>
  <dcterms:modified xsi:type="dcterms:W3CDTF">2018-04-21T13:11:50Z</dcterms:modified>
</cp:coreProperties>
</file>