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286" r:id="rId4"/>
    <p:sldId id="288" r:id="rId5"/>
    <p:sldId id="266" r:id="rId6"/>
    <p:sldId id="289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3408" autoAdjust="0"/>
  </p:normalViewPr>
  <p:slideViewPr>
    <p:cSldViewPr showGuides="1">
      <p:cViewPr varScale="1">
        <p:scale>
          <a:sx n="71" d="100"/>
          <a:sy n="71" d="100"/>
        </p:scale>
        <p:origin x="882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21E1EC-CE94-4513-BE07-CF2C39A83A17}"/>
              </a:ext>
            </a:extLst>
          </p:cNvPr>
          <p:cNvGrpSpPr/>
          <p:nvPr userDrawn="1"/>
        </p:nvGrpSpPr>
        <p:grpSpPr>
          <a:xfrm>
            <a:off x="-19172" y="5628479"/>
            <a:ext cx="1218884" cy="1219201"/>
            <a:chOff x="-19172" y="5628479"/>
            <a:chExt cx="1218884" cy="12192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FF5D0EA-4653-4DAC-B9DE-3080777ADA42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19172" y="5638799"/>
              <a:ext cx="1218884" cy="1208881"/>
            </a:xfrm>
            <a:prstGeom prst="rect">
              <a:avLst/>
            </a:prstGeom>
            <a:noFill/>
            <a:ln w="254000" cap="rnd">
              <a:noFill/>
            </a:ln>
            <a:effectLst/>
          </p:spPr>
        </p:pic>
        <p:sp>
          <p:nvSpPr>
            <p:cNvPr id="14" name="Rectangle 13"/>
            <p:cNvSpPr/>
            <p:nvPr userDrawn="1"/>
          </p:nvSpPr>
          <p:spPr bwMode="black">
            <a:xfrm>
              <a:off x="-17806" y="5628479"/>
              <a:ext cx="1216152" cy="1214868"/>
            </a:xfrm>
            <a:prstGeom prst="rect">
              <a:avLst/>
            </a:prstGeom>
            <a:solidFill>
              <a:schemeClr val="accent1">
                <a:lumMod val="5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561E-2C5F-4822-BAA7-8795B4EAA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51CED-FDCA-496E-9780-4FBC9C72A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03D83-9DBD-4613-8055-D5306E4A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9F153-B41C-44F3-BF0F-DFF55737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017C-A4C8-4E98-A33B-1EC34D30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12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93D2-27A0-4EA0-BCCD-91D82EB3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0D34-01A8-4E43-8170-DA05753B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52A91-A02F-460E-AAD1-B5717874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7F05A-7531-440B-8A5F-D4957521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D6DDD-2924-4C3D-B746-06C5868A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7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2938-173F-4A6A-A366-572D0455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B0D1C-5CBD-42E6-AB77-CE701C13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779B-F96F-487D-AA4E-67EEEC33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FA413-1DE8-4D8B-B8EB-1F6D1C7E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FD8D4-330E-4235-85C9-1D1F4560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20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FCF1-CDF2-4516-BE02-5834C6BC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2DD0-7C5E-4BCC-BF4B-13F50A847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FE9A7-0858-4F34-874A-1369E0D7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31A9D-E0C8-4AF1-B310-8722A547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A2EB2-E620-442D-B214-21537E0C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3B746-4077-4DBC-A324-4ABD815C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7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43F5-129F-40FA-95B2-C48A79D4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5B660-830E-4397-93E4-529E7D7B6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793AD-F95B-48FF-8CA3-75463E09E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EBAF7-526E-42BC-942D-6F1F8274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E1C35-7303-45F6-970F-E6333C36F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980CE-A8B3-40DC-B53F-714F555B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88172-32CB-4192-9AFC-8066FF12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71AE3-D4EC-40E3-8CFC-3241DC82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7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7DC2-12B2-425B-80D1-DB63A940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7AB94-07A0-4FEF-A68F-2CED327D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BEC1E-6CE7-47D4-BFFB-CC87F49C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0598B-468E-4FE5-BB00-09CDF6EE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38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D70F3-BF14-41D4-BD1C-8B5E458B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C4C8A-2F90-46D9-8105-FCBA09FD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79F15-28A0-4431-9E1E-95F9F864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04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35CF-0B69-4F02-9CCE-82EAAC80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2153-0343-45D4-B4A3-6963E709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D47C9-3968-40E8-968A-3F478966A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66380-7BC0-449C-B499-76963C30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19C44-1A1F-410B-AFD2-365587BD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B7A92-89CD-45F2-9B42-A8F86403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2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4/19/2018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26238D-B30F-405A-84AB-0C0B6230CAD1}"/>
              </a:ext>
            </a:extLst>
          </p:cNvPr>
          <p:cNvGrpSpPr/>
          <p:nvPr userDrawn="1"/>
        </p:nvGrpSpPr>
        <p:grpSpPr>
          <a:xfrm>
            <a:off x="684212" y="762000"/>
            <a:ext cx="520334" cy="533400"/>
            <a:chOff x="-19172" y="5628479"/>
            <a:chExt cx="1218884" cy="12192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2325E6-DE92-4951-8E21-7D8DCF1272E1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19172" y="5638799"/>
              <a:ext cx="1218884" cy="1208881"/>
            </a:xfrm>
            <a:prstGeom prst="rect">
              <a:avLst/>
            </a:prstGeom>
            <a:noFill/>
            <a:ln w="254000" cap="rnd">
              <a:noFill/>
            </a:ln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3C7D36-C51D-4230-ACA2-C35B4DE4D534}"/>
                </a:ext>
              </a:extLst>
            </p:cNvPr>
            <p:cNvSpPr/>
            <p:nvPr userDrawn="1"/>
          </p:nvSpPr>
          <p:spPr bwMode="black">
            <a:xfrm>
              <a:off x="-17806" y="5628479"/>
              <a:ext cx="1216152" cy="1214868"/>
            </a:xfrm>
            <a:prstGeom prst="rect">
              <a:avLst/>
            </a:prstGeom>
            <a:solidFill>
              <a:schemeClr val="accent1">
                <a:lumMod val="5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5766-9CC7-4FB8-97C3-92C74D0F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27A33-E5E3-4CF0-A4B7-1D027AC15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8037B-9145-4BEF-B3FA-537831193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7F8B4-8BB7-4DE8-83DA-D6BDB2F3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1C2B-76CF-48EA-928B-FEB28C3E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FF0B1-4630-4F4C-853C-1D9E0006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6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6C42-284A-45FB-AB0D-18E6B2BB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07D64-81C6-4873-884C-C4699DC7C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DF0FC-4EFB-4B4A-8150-51ED4E6A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00BDB-421F-4016-9BCC-663F248A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058A6-2D68-46CB-B895-411485B7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60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733B1-69DF-4B1C-8DA4-33D8DBF9D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D5CBF-66B3-43A0-8DF8-E0E5EB1D2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932B-834E-4FA5-BAA8-29CB41BE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56B9-5F54-4D79-B2AA-19B10405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FB79-60DD-4CF5-8720-07919D8B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6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4/19/2018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5E577C-348E-45C9-B5BF-22651D91AFD5}"/>
              </a:ext>
            </a:extLst>
          </p:cNvPr>
          <p:cNvGrpSpPr/>
          <p:nvPr userDrawn="1"/>
        </p:nvGrpSpPr>
        <p:grpSpPr>
          <a:xfrm>
            <a:off x="684212" y="762000"/>
            <a:ext cx="520334" cy="533400"/>
            <a:chOff x="-19172" y="5628479"/>
            <a:chExt cx="1218884" cy="12192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67BF862-D42C-4CE3-8AD3-453C20178D95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19172" y="5638799"/>
              <a:ext cx="1218884" cy="1208881"/>
            </a:xfrm>
            <a:prstGeom prst="rect">
              <a:avLst/>
            </a:prstGeom>
            <a:noFill/>
            <a:ln w="254000" cap="rnd">
              <a:noFill/>
            </a:ln>
            <a:effectLst/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1B4BC5-FB83-4F38-B89D-20A54450BE90}"/>
                </a:ext>
              </a:extLst>
            </p:cNvPr>
            <p:cNvSpPr/>
            <p:nvPr userDrawn="1"/>
          </p:nvSpPr>
          <p:spPr bwMode="black">
            <a:xfrm>
              <a:off x="-17806" y="5628479"/>
              <a:ext cx="1216152" cy="1214868"/>
            </a:xfrm>
            <a:prstGeom prst="rect">
              <a:avLst/>
            </a:prstGeom>
            <a:solidFill>
              <a:schemeClr val="accent1">
                <a:lumMod val="5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4/19/2018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8B801-EC90-4C53-BC36-DFA7C33F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B7923-1748-4C3A-A238-A2FBF812F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6F4C-F623-46D6-8C32-203D41377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54D99-4AF2-4359-89EF-E2A3ECAAF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AF64-1864-44FD-9D18-6EA7968B0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8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990601"/>
            <a:ext cx="8618743" cy="1752600"/>
          </a:xfrm>
        </p:spPr>
        <p:txBody>
          <a:bodyPr/>
          <a:lstStyle/>
          <a:p>
            <a:r>
              <a:rPr lang="en-US" b="1" dirty="0"/>
              <a:t>Washington Metro Area Transportation Analysis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5812" y="2667000"/>
            <a:ext cx="7516442" cy="26670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600" b="1" u="sng" dirty="0"/>
              <a:t>Team 3</a:t>
            </a:r>
          </a:p>
          <a:p>
            <a:pPr>
              <a:lnSpc>
                <a:spcPct val="100000"/>
              </a:lnSpc>
            </a:pPr>
            <a:r>
              <a:rPr lang="en-US" sz="1600" b="1" dirty="0" err="1"/>
              <a:t>Abubeker</a:t>
            </a:r>
            <a:r>
              <a:rPr lang="en-US" sz="1600" b="1" dirty="0"/>
              <a:t> Mohammed</a:t>
            </a:r>
          </a:p>
          <a:p>
            <a:pPr fontAlgn="base">
              <a:lnSpc>
                <a:spcPct val="100000"/>
              </a:lnSpc>
            </a:pPr>
            <a:r>
              <a:rPr lang="en-US" sz="1600" b="1" dirty="0" err="1"/>
              <a:t>Yegor</a:t>
            </a:r>
            <a:r>
              <a:rPr lang="en-US" sz="1600" b="1" dirty="0"/>
              <a:t> </a:t>
            </a:r>
            <a:r>
              <a:rPr lang="en-US" sz="1600" b="1" dirty="0" err="1"/>
              <a:t>Kryukov</a:t>
            </a:r>
            <a:endParaRPr lang="en-US" sz="1600" b="1" dirty="0"/>
          </a:p>
          <a:p>
            <a:pPr fontAlgn="base">
              <a:lnSpc>
                <a:spcPct val="100000"/>
              </a:lnSpc>
            </a:pPr>
            <a:r>
              <a:rPr lang="en-US" sz="1600" b="1" dirty="0"/>
              <a:t>Sonya Smirnova</a:t>
            </a:r>
          </a:p>
          <a:p>
            <a:pPr fontAlgn="base">
              <a:lnSpc>
                <a:spcPct val="100000"/>
              </a:lnSpc>
            </a:pPr>
            <a:r>
              <a:rPr lang="en-US" sz="1600" b="1" dirty="0"/>
              <a:t>Marc Pitarys</a:t>
            </a:r>
          </a:p>
          <a:p>
            <a:pPr>
              <a:lnSpc>
                <a:spcPct val="170000"/>
              </a:lnSpc>
            </a:pPr>
            <a:r>
              <a:rPr lang="en-US" sz="1600" b="1" dirty="0"/>
              <a:t>Presentation Date: 21 APR 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2DB89-7E10-4A8F-8A06-8704E6D9AFB1}"/>
              </a:ext>
            </a:extLst>
          </p:cNvPr>
          <p:cNvSpPr txBox="1"/>
          <p:nvPr/>
        </p:nvSpPr>
        <p:spPr>
          <a:xfrm>
            <a:off x="1827212" y="4386"/>
            <a:ext cx="3591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Requirement: 8-10 Minutes Long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1323-9418-42E2-AFA5-8369E1C4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D6739-F704-4622-8C1A-FAA3CF8ED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Washington Metropolitan Transit Authority (WMATA) provides bus and rail transit to the Washington region</a:t>
            </a:r>
          </a:p>
          <a:p>
            <a:r>
              <a:rPr lang="en-US" dirty="0"/>
              <a:t>WMATA Metro is facing many challenges concerning safety, ridership, and funding</a:t>
            </a:r>
          </a:p>
          <a:p>
            <a:pPr fontAlgn="base"/>
            <a:r>
              <a:rPr lang="en-US" dirty="0"/>
              <a:t>Specific Questions to be answered in this analysis:</a:t>
            </a:r>
          </a:p>
          <a:p>
            <a:pPr marL="822960" lvl="1" indent="-457200" fontAlgn="base">
              <a:buFont typeface="+mj-lt"/>
              <a:buAutoNum type="arabicPeriod"/>
            </a:pPr>
            <a:r>
              <a:rPr lang="en-US" dirty="0"/>
              <a:t>Does time of year impact demand for transportation resources?</a:t>
            </a:r>
          </a:p>
          <a:p>
            <a:pPr marL="822960" lvl="1" indent="-457200" fontAlgn="base">
              <a:buFont typeface="+mj-lt"/>
              <a:buAutoNum type="arabicPeriod"/>
            </a:pPr>
            <a:r>
              <a:rPr lang="en-US" dirty="0"/>
              <a:t>Does Metro performance impact the demand for other transportation resources? </a:t>
            </a:r>
          </a:p>
          <a:p>
            <a:pPr marL="822960" lvl="1" indent="-457200" fontAlgn="base">
              <a:buFont typeface="+mj-lt"/>
              <a:buAutoNum type="arabicPeriod"/>
            </a:pPr>
            <a:r>
              <a:rPr lang="en-US" dirty="0"/>
              <a:t>Can one predict the availability of transportation resources based on metro past performance? </a:t>
            </a:r>
          </a:p>
          <a:p>
            <a:pPr fontAlgn="base"/>
            <a:r>
              <a:rPr lang="en-US" dirty="0"/>
              <a:t>Bottomline:  What factors impact Metro performance and does Metro impact other transportation resources?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FB1C5-9614-4754-B516-E4F94942F1AB}"/>
              </a:ext>
            </a:extLst>
          </p:cNvPr>
          <p:cNvSpPr txBox="1"/>
          <p:nvPr/>
        </p:nvSpPr>
        <p:spPr>
          <a:xfrm>
            <a:off x="1217612" y="-24498"/>
            <a:ext cx="80800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Requirement: Describe the questions you and your group found interesting,</a:t>
            </a:r>
          </a:p>
          <a:p>
            <a:r>
              <a:rPr lang="en-US" dirty="0">
                <a:solidFill>
                  <a:srgbClr val="FF0000"/>
                </a:solidFill>
              </a:rPr>
              <a:t>and what motivated you to answer them</a:t>
            </a:r>
          </a:p>
        </p:txBody>
      </p:sp>
    </p:spTree>
    <p:extLst>
      <p:ext uri="{BB962C8B-B14F-4D97-AF65-F5344CB8AC3E}">
        <p14:creationId xmlns:p14="http://schemas.microsoft.com/office/powerpoint/2010/main" val="22651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CCD5-24D8-48A4-9D88-B211BBFB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answering the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A71A-AEDC-49FE-9C55-5B156E5B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Gather monthly ridership data for determining time of year impacts</a:t>
            </a:r>
          </a:p>
          <a:p>
            <a:pPr lvl="1"/>
            <a:r>
              <a:rPr lang="en-US" sz="1400" dirty="0"/>
              <a:t>Metro</a:t>
            </a:r>
          </a:p>
          <a:p>
            <a:pPr lvl="2"/>
            <a:r>
              <a:rPr lang="en-US" sz="1100" dirty="0"/>
              <a:t>Vital Signs Report.  A Scorecard of Metro’s Key Performance Indicators (KPI). 2012: A Year in Review</a:t>
            </a:r>
          </a:p>
          <a:p>
            <a:pPr lvl="2"/>
            <a:r>
              <a:rPr lang="en-US" sz="1100" dirty="0"/>
              <a:t>Vital Signs Report.  A Scorecard of Metro’s Key Performance Indicators (KPI). 2013: A Year in Review</a:t>
            </a:r>
          </a:p>
          <a:p>
            <a:pPr lvl="2"/>
            <a:r>
              <a:rPr lang="en-US" sz="1100" dirty="0"/>
              <a:t>A Scorecard of Metro’s Key Performance Indicators (KPI). 2014: A Year in Review</a:t>
            </a:r>
          </a:p>
          <a:p>
            <a:pPr lvl="2"/>
            <a:r>
              <a:rPr lang="en-US" sz="1100" dirty="0"/>
              <a:t>Vital Signs.  January – December 2015 Annual Report</a:t>
            </a:r>
          </a:p>
          <a:p>
            <a:pPr lvl="2"/>
            <a:r>
              <a:rPr lang="en-US" sz="1100" dirty="0"/>
              <a:t>Vital Signs.  January – December 2016 Annual Report</a:t>
            </a:r>
          </a:p>
          <a:p>
            <a:pPr lvl="2"/>
            <a:r>
              <a:rPr lang="en-US" sz="1100" dirty="0"/>
              <a:t>Q2 FY2018 Metro Performance Report. Fiscal-Year-To-Date Jul 2016-Dec 2017</a:t>
            </a:r>
          </a:p>
          <a:p>
            <a:pPr lvl="1"/>
            <a:r>
              <a:rPr lang="en-US" sz="1400" dirty="0"/>
              <a:t>US Government</a:t>
            </a:r>
          </a:p>
          <a:p>
            <a:pPr lvl="2"/>
            <a:r>
              <a:rPr lang="en-US" sz="1100" dirty="0"/>
              <a:t>Federal Transit Administration Monthly Module Raw Data Release.  Provides ridership data on all urban transit agencies.</a:t>
            </a:r>
          </a:p>
          <a:p>
            <a:pPr lvl="2"/>
            <a:r>
              <a:rPr lang="en-US" sz="1100" dirty="0"/>
              <a:t>Bureau of Economic Analysis</a:t>
            </a:r>
          </a:p>
          <a:p>
            <a:pPr lvl="2"/>
            <a:r>
              <a:rPr lang="en-US" sz="1100" dirty="0"/>
              <a:t>Census Bureau</a:t>
            </a:r>
          </a:p>
          <a:p>
            <a:pPr lvl="1"/>
            <a:r>
              <a:rPr lang="en-US" sz="1400" dirty="0"/>
              <a:t>DC Government:  Department of For-Hire Vehicles</a:t>
            </a:r>
          </a:p>
          <a:p>
            <a:pPr lvl="1"/>
            <a:r>
              <a:rPr lang="en-US" sz="1400" dirty="0"/>
              <a:t>Uber</a:t>
            </a:r>
          </a:p>
          <a:p>
            <a:r>
              <a:rPr lang="en-US" sz="1800" dirty="0"/>
              <a:t>Use statistical tools for analyzing ridership trends and relationships between factors</a:t>
            </a:r>
          </a:p>
          <a:p>
            <a:pPr lvl="1"/>
            <a:r>
              <a:rPr lang="en-US" sz="1400" dirty="0"/>
              <a:t>Time Series Analysis</a:t>
            </a:r>
          </a:p>
          <a:p>
            <a:pPr lvl="1"/>
            <a:r>
              <a:rPr lang="en-US" sz="1400" dirty="0"/>
              <a:t>Linear Regression (Single Variable and Multi-Variable)</a:t>
            </a:r>
          </a:p>
          <a:p>
            <a:pPr lvl="1"/>
            <a:r>
              <a:rPr lang="en-US" sz="1400" dirty="0"/>
              <a:t>Polynomial Regression</a:t>
            </a:r>
          </a:p>
          <a:p>
            <a:r>
              <a:rPr lang="en-US" sz="1800" dirty="0"/>
              <a:t>Review results from the analysis and make observations</a:t>
            </a:r>
          </a:p>
          <a:p>
            <a:endParaRPr lang="en-US" sz="1800" dirty="0"/>
          </a:p>
          <a:p>
            <a:pPr lvl="1"/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2B454-19D8-4FEB-943E-16F42F46C020}"/>
              </a:ext>
            </a:extLst>
          </p:cNvPr>
          <p:cNvSpPr txBox="1"/>
          <p:nvPr/>
        </p:nvSpPr>
        <p:spPr>
          <a:xfrm>
            <a:off x="1217612" y="-24498"/>
            <a:ext cx="10315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Requirement: Summarize where and how you found the data you used to answer these questions</a:t>
            </a:r>
          </a:p>
        </p:txBody>
      </p:sp>
    </p:spTree>
    <p:extLst>
      <p:ext uri="{BB962C8B-B14F-4D97-AF65-F5344CB8AC3E}">
        <p14:creationId xmlns:p14="http://schemas.microsoft.com/office/powerpoint/2010/main" val="263781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7360D-4006-476C-ABDA-D9E484C14B75}"/>
              </a:ext>
            </a:extLst>
          </p:cNvPr>
          <p:cNvSpPr txBox="1"/>
          <p:nvPr/>
        </p:nvSpPr>
        <p:spPr>
          <a:xfrm>
            <a:off x="0" y="806026"/>
            <a:ext cx="1941821" cy="369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Reports (PDF Files)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8EC69-A3BB-4A63-88DA-95DD2AF01A07}"/>
              </a:ext>
            </a:extLst>
          </p:cNvPr>
          <p:cNvSpPr txBox="1"/>
          <p:nvPr/>
        </p:nvSpPr>
        <p:spPr>
          <a:xfrm>
            <a:off x="359269" y="360125"/>
            <a:ext cx="1072322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26"/>
            <a:r>
              <a:rPr lang="en-US" sz="1799" u="sng" dirty="0">
                <a:solidFill>
                  <a:prstClr val="black"/>
                </a:solidFill>
                <a:latin typeface="Calibri" panose="020F0502020204030204"/>
              </a:rPr>
              <a:t>Raw 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61C8AE-24B4-412E-A225-D11139FE52D7}"/>
              </a:ext>
            </a:extLst>
          </p:cNvPr>
          <p:cNvCxnSpPr>
            <a:cxnSpLocks/>
          </p:cNvCxnSpPr>
          <p:nvPr/>
        </p:nvCxnSpPr>
        <p:spPr>
          <a:xfrm>
            <a:off x="1941821" y="990644"/>
            <a:ext cx="8090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5E74DF-D58D-4B3D-8595-AF779E27D527}"/>
              </a:ext>
            </a:extLst>
          </p:cNvPr>
          <p:cNvSpPr txBox="1"/>
          <p:nvPr/>
        </p:nvSpPr>
        <p:spPr>
          <a:xfrm>
            <a:off x="928666" y="1838874"/>
            <a:ext cx="1013155" cy="369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CSV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5013B-530A-4A6D-87FC-42DD8EE94C24}"/>
              </a:ext>
            </a:extLst>
          </p:cNvPr>
          <p:cNvSpPr txBox="1"/>
          <p:nvPr/>
        </p:nvSpPr>
        <p:spPr>
          <a:xfrm>
            <a:off x="2750873" y="806026"/>
            <a:ext cx="1989194" cy="369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Paste into CSV Files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CE3309-8AA3-4327-A726-8B0F1BE8808C}"/>
              </a:ext>
            </a:extLst>
          </p:cNvPr>
          <p:cNvCxnSpPr>
            <a:cxnSpLocks/>
          </p:cNvCxnSpPr>
          <p:nvPr/>
        </p:nvCxnSpPr>
        <p:spPr>
          <a:xfrm>
            <a:off x="1941821" y="2014029"/>
            <a:ext cx="8090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0F6C54-9177-449A-9268-1B76A45E2E5D}"/>
              </a:ext>
            </a:extLst>
          </p:cNvPr>
          <p:cNvSpPr txBox="1"/>
          <p:nvPr/>
        </p:nvSpPr>
        <p:spPr>
          <a:xfrm>
            <a:off x="2750873" y="1697828"/>
            <a:ext cx="1989194" cy="646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Read into Pandas </a:t>
            </a:r>
            <a:r>
              <a:rPr lang="en-US" sz="1799" dirty="0" err="1">
                <a:solidFill>
                  <a:prstClr val="black"/>
                </a:solidFill>
                <a:latin typeface="Calibri" panose="020F0502020204030204"/>
              </a:rPr>
              <a:t>DataFrame</a:t>
            </a:r>
            <a:endParaRPr lang="en-US" sz="1799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0C1A54-A1C5-4464-90E0-48AA11B021C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745470" y="1175262"/>
            <a:ext cx="0" cy="522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5DBB7E-0200-4133-A76A-0EDAE8DCED8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733651" y="2343991"/>
            <a:ext cx="11819" cy="628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B8060C-AF00-494D-A182-E85274FA28F2}"/>
              </a:ext>
            </a:extLst>
          </p:cNvPr>
          <p:cNvSpPr txBox="1"/>
          <p:nvPr/>
        </p:nvSpPr>
        <p:spPr>
          <a:xfrm>
            <a:off x="2388689" y="2972812"/>
            <a:ext cx="2713562" cy="92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 defTabSz="914126"/>
            <a:r>
              <a:rPr lang="en-US" sz="1799" u="sng" dirty="0">
                <a:solidFill>
                  <a:prstClr val="black"/>
                </a:solidFill>
                <a:latin typeface="Calibri" panose="020F0502020204030204"/>
              </a:rPr>
              <a:t>Clean Data</a:t>
            </a:r>
          </a:p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Convert Dates to </a:t>
            </a:r>
            <a:r>
              <a:rPr lang="en-US" sz="1799" dirty="0" err="1">
                <a:solidFill>
                  <a:prstClr val="black"/>
                </a:solidFill>
                <a:latin typeface="Calibri" panose="020F0502020204030204"/>
              </a:rPr>
              <a:t>DateTime</a:t>
            </a:r>
            <a:endParaRPr lang="en-US" sz="1799" dirty="0">
              <a:solidFill>
                <a:prstClr val="black"/>
              </a:solidFill>
              <a:latin typeface="Calibri" panose="020F0502020204030204"/>
            </a:endParaRPr>
          </a:p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Delete unneeded columns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59F38E-E63A-4645-9AA4-B9F1F4805A13}"/>
              </a:ext>
            </a:extLst>
          </p:cNvPr>
          <p:cNvCxnSpPr>
            <a:cxnSpLocks/>
          </p:cNvCxnSpPr>
          <p:nvPr/>
        </p:nvCxnSpPr>
        <p:spPr>
          <a:xfrm>
            <a:off x="3647591" y="3895902"/>
            <a:ext cx="8845" cy="6245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C269FF-99CB-474C-BD60-BDF6CFD11D54}"/>
              </a:ext>
            </a:extLst>
          </p:cNvPr>
          <p:cNvSpPr txBox="1"/>
          <p:nvPr/>
        </p:nvSpPr>
        <p:spPr>
          <a:xfrm>
            <a:off x="6621875" y="42829"/>
            <a:ext cx="3806974" cy="369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Data Exploration and Clean Up Process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7C2055E-C4AF-42B4-99F0-4A6775E9E9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22845" y="1512142"/>
            <a:ext cx="6425828" cy="2150217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E79164-FD8F-4352-9451-05E37A8EB2D7}"/>
              </a:ext>
            </a:extLst>
          </p:cNvPr>
          <p:cNvCxnSpPr>
            <a:cxnSpLocks/>
          </p:cNvCxnSpPr>
          <p:nvPr/>
        </p:nvCxnSpPr>
        <p:spPr>
          <a:xfrm flipH="1">
            <a:off x="4767371" y="1838874"/>
            <a:ext cx="1290354" cy="68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34983B-EB54-408D-B802-4C7F559650E6}"/>
              </a:ext>
            </a:extLst>
          </p:cNvPr>
          <p:cNvCxnSpPr>
            <a:cxnSpLocks/>
          </p:cNvCxnSpPr>
          <p:nvPr/>
        </p:nvCxnSpPr>
        <p:spPr>
          <a:xfrm flipH="1">
            <a:off x="5102251" y="3409565"/>
            <a:ext cx="77561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EDCDDB27-7311-48C0-994F-04DFE836D9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7935" y="4604986"/>
            <a:ext cx="5450360" cy="117612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62B3187-5CBB-4A99-B419-BF4231892F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857" y="1198301"/>
            <a:ext cx="569851" cy="72900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9EAABDA-7386-4739-BA23-92DF92DD7E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910" y="2289841"/>
            <a:ext cx="736073" cy="78187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7FD152B-AC74-41C0-A2DF-5ED70AB6514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011"/>
          <a:stretch/>
        </p:blipFill>
        <p:spPr>
          <a:xfrm>
            <a:off x="44619" y="3122730"/>
            <a:ext cx="1768094" cy="71093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42F2A07-A5AD-4FE2-B043-75C68B0EF247}"/>
              </a:ext>
            </a:extLst>
          </p:cNvPr>
          <p:cNvSpPr txBox="1"/>
          <p:nvPr/>
        </p:nvSpPr>
        <p:spPr>
          <a:xfrm>
            <a:off x="50985" y="2370683"/>
            <a:ext cx="649368" cy="369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Uber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70F0CF-333A-4F9E-9909-E2E840DF7D86}"/>
              </a:ext>
            </a:extLst>
          </p:cNvPr>
          <p:cNvSpPr txBox="1"/>
          <p:nvPr/>
        </p:nvSpPr>
        <p:spPr>
          <a:xfrm>
            <a:off x="700353" y="6253315"/>
            <a:ext cx="62767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Requirement: Describe the data exploration and cleanup-process</a:t>
            </a:r>
          </a:p>
        </p:txBody>
      </p:sp>
    </p:spTree>
    <p:extLst>
      <p:ext uri="{BB962C8B-B14F-4D97-AF65-F5344CB8AC3E}">
        <p14:creationId xmlns:p14="http://schemas.microsoft.com/office/powerpoint/2010/main" val="361183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AF48A1-91E4-41C0-A23A-3BD66F2C58BF}"/>
              </a:ext>
            </a:extLst>
          </p:cNvPr>
          <p:cNvSpPr txBox="1"/>
          <p:nvPr/>
        </p:nvSpPr>
        <p:spPr>
          <a:xfrm>
            <a:off x="3208872" y="-4027"/>
            <a:ext cx="5087547" cy="369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Analysis Process:  Find Seasonal Index for Question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FB211-C858-4691-992A-F367E068C2D5}"/>
              </a:ext>
            </a:extLst>
          </p:cNvPr>
          <p:cNvSpPr txBox="1"/>
          <p:nvPr/>
        </p:nvSpPr>
        <p:spPr>
          <a:xfrm>
            <a:off x="875675" y="128808"/>
            <a:ext cx="1750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 Series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9C0DB6-DD9C-48F5-BB4D-A47548D07782}"/>
              </a:ext>
            </a:extLst>
          </p:cNvPr>
          <p:cNvCxnSpPr>
            <a:cxnSpLocks/>
          </p:cNvCxnSpPr>
          <p:nvPr/>
        </p:nvCxnSpPr>
        <p:spPr>
          <a:xfrm flipV="1">
            <a:off x="3884612" y="5225534"/>
            <a:ext cx="687728" cy="3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A3EBDEBB-EC83-4FC0-8ABD-A3F397EB7F1F}"/>
              </a:ext>
            </a:extLst>
          </p:cNvPr>
          <p:cNvSpPr/>
          <p:nvPr/>
        </p:nvSpPr>
        <p:spPr>
          <a:xfrm>
            <a:off x="3133365" y="1364379"/>
            <a:ext cx="904469" cy="35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509CFE-4225-449F-846B-9A5348260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49" y="640750"/>
            <a:ext cx="2915723" cy="1840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263398-C947-4C86-A381-B6B74AA39A7E}"/>
              </a:ext>
            </a:extLst>
          </p:cNvPr>
          <p:cNvSpPr txBox="1"/>
          <p:nvPr/>
        </p:nvSpPr>
        <p:spPr>
          <a:xfrm>
            <a:off x="273632" y="2481218"/>
            <a:ext cx="320597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The ridership data is characteristic of a time series</a:t>
            </a:r>
          </a:p>
          <a:p>
            <a:pPr marL="228600" indent="-228600">
              <a:buAutoNum type="arabicPeriod"/>
            </a:pPr>
            <a:r>
              <a:rPr lang="en-US" sz="1200" b="1" dirty="0"/>
              <a:t>Long Term Trend or Movement</a:t>
            </a:r>
          </a:p>
          <a:p>
            <a:pPr marL="228600" indent="-228600">
              <a:buAutoNum type="arabicPeriod"/>
            </a:pPr>
            <a:r>
              <a:rPr lang="en-US" sz="1200" b="1" dirty="0"/>
              <a:t>Seasonal Movement</a:t>
            </a:r>
          </a:p>
          <a:p>
            <a:pPr marL="228600" indent="-228600">
              <a:buAutoNum type="arabicPeriod"/>
            </a:pPr>
            <a:r>
              <a:rPr lang="en-US" sz="1200" b="1" dirty="0"/>
              <a:t>Long-Term Cyclical Movement</a:t>
            </a:r>
          </a:p>
          <a:p>
            <a:pPr marL="228600" indent="-228600">
              <a:buAutoNum type="arabicPeriod"/>
            </a:pPr>
            <a:r>
              <a:rPr lang="en-US" sz="1200" b="1" dirty="0"/>
              <a:t>Irregular Movement: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588C62-3E67-476B-B2E9-7D98F9D5E3ED}"/>
              </a:ext>
            </a:extLst>
          </p:cNvPr>
          <p:cNvSpPr txBox="1"/>
          <p:nvPr/>
        </p:nvSpPr>
        <p:spPr>
          <a:xfrm>
            <a:off x="4146836" y="1400127"/>
            <a:ext cx="267608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Y = T x C x S x I = TCSI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7543EB-4A2B-4006-A151-FA0BF67FC913}"/>
              </a:ext>
            </a:extLst>
          </p:cNvPr>
          <p:cNvSpPr txBox="1"/>
          <p:nvPr/>
        </p:nvSpPr>
        <p:spPr>
          <a:xfrm>
            <a:off x="3690308" y="1768968"/>
            <a:ext cx="354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Y:  Time Series Variable	</a:t>
            </a:r>
          </a:p>
          <a:p>
            <a:r>
              <a:rPr lang="en-US" sz="1200" b="1" dirty="0"/>
              <a:t>T: Trend 		C : Cyclical Movement</a:t>
            </a:r>
          </a:p>
          <a:p>
            <a:r>
              <a:rPr lang="en-US" sz="1200" b="1" dirty="0"/>
              <a:t>S : Seasonal Variation 	I  : Irregular Movement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F9548F-1617-49AD-858B-74CCEBA64B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8" t="8857" r="71452" b="84453"/>
          <a:stretch/>
        </p:blipFill>
        <p:spPr>
          <a:xfrm>
            <a:off x="4009352" y="893382"/>
            <a:ext cx="2938305" cy="4407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B37147-E9B0-4C29-AA29-5C6331234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3583" y="381973"/>
            <a:ext cx="3615722" cy="2387741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4A2FFFEC-102C-43AE-A335-E57CB022926D}"/>
              </a:ext>
            </a:extLst>
          </p:cNvPr>
          <p:cNvSpPr/>
          <p:nvPr/>
        </p:nvSpPr>
        <p:spPr>
          <a:xfrm>
            <a:off x="6886854" y="1413574"/>
            <a:ext cx="904469" cy="35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8F9A15-E842-4E0F-AB37-249CF1E08A7A}"/>
              </a:ext>
            </a:extLst>
          </p:cNvPr>
          <p:cNvSpPr txBox="1"/>
          <p:nvPr/>
        </p:nvSpPr>
        <p:spPr>
          <a:xfrm>
            <a:off x="7642885" y="4853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8F1058-DC16-41A5-8140-96C041A3BE2A}"/>
              </a:ext>
            </a:extLst>
          </p:cNvPr>
          <p:cNvSpPr txBox="1"/>
          <p:nvPr/>
        </p:nvSpPr>
        <p:spPr>
          <a:xfrm>
            <a:off x="7642885" y="101697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18CC9-FD0E-42E6-8480-462F32543CC3}"/>
              </a:ext>
            </a:extLst>
          </p:cNvPr>
          <p:cNvSpPr txBox="1"/>
          <p:nvPr/>
        </p:nvSpPr>
        <p:spPr>
          <a:xfrm>
            <a:off x="7684147" y="154862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A95CF-8255-4F6E-AA88-D99C1341797F}"/>
              </a:ext>
            </a:extLst>
          </p:cNvPr>
          <p:cNvSpPr txBox="1"/>
          <p:nvPr/>
        </p:nvSpPr>
        <p:spPr>
          <a:xfrm>
            <a:off x="7567024" y="204734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13014B5-7591-43E6-9751-BE195E5BF9B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8471" y="3891128"/>
            <a:ext cx="4330861" cy="1656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5067BD1-D7BB-4E5D-9360-151223B1DA8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9702" y="3933715"/>
            <a:ext cx="2552743" cy="15710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C3C98A2-328F-499C-9EF3-C21E60FE54FA}"/>
              </a:ext>
            </a:extLst>
          </p:cNvPr>
          <p:cNvSpPr txBox="1"/>
          <p:nvPr/>
        </p:nvSpPr>
        <p:spPr>
          <a:xfrm>
            <a:off x="1407025" y="5624350"/>
            <a:ext cx="427820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Seasonal Variation Found by the Average Percentage Method.</a:t>
            </a:r>
          </a:p>
          <a:p>
            <a:pPr marL="228600" indent="-228600">
              <a:buAutoNum type="arabicPeriod"/>
            </a:pPr>
            <a:r>
              <a:rPr lang="en-US" sz="1200" dirty="0"/>
              <a:t>Each month ridership data expressed as a percentages for the whole year ridership.</a:t>
            </a:r>
          </a:p>
          <a:p>
            <a:pPr marL="228600" indent="-228600">
              <a:buAutoNum type="arabicPeriod"/>
            </a:pPr>
            <a:r>
              <a:rPr lang="en-US" sz="1200" dirty="0"/>
              <a:t>Percentages from corresponding months of different years are averaged.</a:t>
            </a:r>
          </a:p>
          <a:p>
            <a:pPr marL="228600" indent="-228600">
              <a:buAutoNum type="arabicPeriod"/>
            </a:pPr>
            <a:r>
              <a:rPr lang="en-US" sz="1200" dirty="0"/>
              <a:t>The resulting twelve percentages are the seasonal index.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E566D8-84A8-4EEC-82F8-8D05EE56622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797"/>
          <a:stretch/>
        </p:blipFill>
        <p:spPr>
          <a:xfrm>
            <a:off x="9066212" y="3877857"/>
            <a:ext cx="1600431" cy="181393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7ADFE71-2018-443F-B8CA-83E4DB9FABC2}"/>
              </a:ext>
            </a:extLst>
          </p:cNvPr>
          <p:cNvSpPr/>
          <p:nvPr/>
        </p:nvSpPr>
        <p:spPr>
          <a:xfrm rot="5400000">
            <a:off x="6955289" y="7804908"/>
            <a:ext cx="568707" cy="19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FE59E4-B163-47CE-9878-370540E4558D}"/>
              </a:ext>
            </a:extLst>
          </p:cNvPr>
          <p:cNvCxnSpPr/>
          <p:nvPr/>
        </p:nvCxnSpPr>
        <p:spPr>
          <a:xfrm>
            <a:off x="11457993" y="1201639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D8F06D-578F-4872-A39F-D3C38B70FE9A}"/>
              </a:ext>
            </a:extLst>
          </p:cNvPr>
          <p:cNvCxnSpPr/>
          <p:nvPr/>
        </p:nvCxnSpPr>
        <p:spPr>
          <a:xfrm>
            <a:off x="11915193" y="1201639"/>
            <a:ext cx="0" cy="25830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87C2FF0-1DD4-4FB1-BD1C-A4D613274DA5}"/>
              </a:ext>
            </a:extLst>
          </p:cNvPr>
          <p:cNvCxnSpPr/>
          <p:nvPr/>
        </p:nvCxnSpPr>
        <p:spPr>
          <a:xfrm flipH="1">
            <a:off x="684212" y="3784728"/>
            <a:ext cx="1123098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6189A9D-947B-4710-8D04-B3CAAA7972A6}"/>
              </a:ext>
            </a:extLst>
          </p:cNvPr>
          <p:cNvCxnSpPr>
            <a:cxnSpLocks/>
          </p:cNvCxnSpPr>
          <p:nvPr/>
        </p:nvCxnSpPr>
        <p:spPr>
          <a:xfrm>
            <a:off x="684212" y="3784728"/>
            <a:ext cx="0" cy="901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66C3A23-B721-4EC3-B88E-5AC0A86AA57C}"/>
              </a:ext>
            </a:extLst>
          </p:cNvPr>
          <p:cNvCxnSpPr>
            <a:cxnSpLocks/>
          </p:cNvCxnSpPr>
          <p:nvPr/>
        </p:nvCxnSpPr>
        <p:spPr>
          <a:xfrm>
            <a:off x="684212" y="4686415"/>
            <a:ext cx="6144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E2E25D-BD52-4901-846C-6AFD7B9C7173}"/>
              </a:ext>
            </a:extLst>
          </p:cNvPr>
          <p:cNvCxnSpPr>
            <a:cxnSpLocks/>
          </p:cNvCxnSpPr>
          <p:nvPr/>
        </p:nvCxnSpPr>
        <p:spPr>
          <a:xfrm>
            <a:off x="5685231" y="4670842"/>
            <a:ext cx="6144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F240A04-5361-45A3-9DC8-605CE2DCFC65}"/>
              </a:ext>
            </a:extLst>
          </p:cNvPr>
          <p:cNvSpPr txBox="1"/>
          <p:nvPr/>
        </p:nvSpPr>
        <p:spPr>
          <a:xfrm>
            <a:off x="6894636" y="5615887"/>
            <a:ext cx="1579022" cy="369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Seasonal Index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8AFC969-9CA6-4306-8511-D0B6EAB71B7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3137" t="27409" r="42652" b="53334"/>
          <a:stretch/>
        </p:blipFill>
        <p:spPr>
          <a:xfrm>
            <a:off x="8294861" y="2739172"/>
            <a:ext cx="2883928" cy="91310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686C678-DCC8-4D49-B2DF-A75473436EB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3118" t="22544" r="18116" b="30753"/>
          <a:stretch/>
        </p:blipFill>
        <p:spPr>
          <a:xfrm>
            <a:off x="3969345" y="2444200"/>
            <a:ext cx="2757567" cy="1232749"/>
          </a:xfrm>
          <a:prstGeom prst="rect">
            <a:avLst/>
          </a:prstGeom>
        </p:spPr>
      </p:pic>
      <p:sp>
        <p:nvSpPr>
          <p:cNvPr id="65" name="Arrow: Right 64">
            <a:extLst>
              <a:ext uri="{FF2B5EF4-FFF2-40B4-BE49-F238E27FC236}">
                <a16:creationId xmlns:a16="http://schemas.microsoft.com/office/drawing/2014/main" id="{6D47CD65-CF73-4331-A915-1A139E835487}"/>
              </a:ext>
            </a:extLst>
          </p:cNvPr>
          <p:cNvSpPr/>
          <p:nvPr/>
        </p:nvSpPr>
        <p:spPr>
          <a:xfrm>
            <a:off x="6898377" y="2850175"/>
            <a:ext cx="904469" cy="35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73787"/>
      </p:ext>
    </p:extLst>
  </p:cSld>
  <p:clrMapOvr>
    <a:masterClrMapping/>
  </p:clrMapOvr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458</Words>
  <Application>Microsoft Office PowerPoint</Application>
  <PresentationFormat>Custom</PresentationFormat>
  <Paragraphs>71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Euphemia</vt:lpstr>
      <vt:lpstr>Math 16x9</vt:lpstr>
      <vt:lpstr>Office Theme</vt:lpstr>
      <vt:lpstr>Washington Metro Area Transportation Analysis </vt:lpstr>
      <vt:lpstr>Motivation</vt:lpstr>
      <vt:lpstr>Approach to answering the research questions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2018-04-19T04:26:05Z</dcterms:created>
  <dcterms:modified xsi:type="dcterms:W3CDTF">2018-04-20T05:00:06Z</dcterms:modified>
</cp:coreProperties>
</file>