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7" r:id="rId4"/>
    <p:sldId id="286" r:id="rId5"/>
    <p:sldId id="288" r:id="rId6"/>
    <p:sldId id="287" r:id="rId7"/>
    <p:sldId id="258" r:id="rId8"/>
    <p:sldId id="261" r:id="rId9"/>
    <p:sldId id="262" r:id="rId10"/>
    <p:sldId id="263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47" autoAdjust="0"/>
    <p:restoredTop sz="94660"/>
  </p:normalViewPr>
  <p:slideViewPr>
    <p:cSldViewPr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21E1EC-CE94-4513-BE07-CF2C39A83A17}"/>
              </a:ext>
            </a:extLst>
          </p:cNvPr>
          <p:cNvGrpSpPr/>
          <p:nvPr userDrawn="1"/>
        </p:nvGrpSpPr>
        <p:grpSpPr>
          <a:xfrm>
            <a:off x="-19172" y="5628479"/>
            <a:ext cx="1218884" cy="1219201"/>
            <a:chOff x="-19172" y="5628479"/>
            <a:chExt cx="1218884" cy="12192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FF5D0EA-4653-4DAC-B9DE-3080777ADA42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14" name="Rectangle 13"/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4/12/2018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561E-2C5F-4822-BAA7-8795B4EA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51CED-FDCA-496E-9780-4FBC9C72A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3D83-9DBD-4613-8055-D5306E4A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9F153-B41C-44F3-BF0F-DFF55737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017C-A4C8-4E98-A33B-1EC34D30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76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93D2-27A0-4EA0-BCCD-91D82EB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0D34-01A8-4E43-8170-DA05753B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2A91-A02F-460E-AAD1-B5717874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F05A-7531-440B-8A5F-D4957521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6DDD-2924-4C3D-B746-06C5868A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44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2938-173F-4A6A-A366-572D0455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0D1C-5CBD-42E6-AB77-CE701C13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779B-F96F-487D-AA4E-67EEEC33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A413-1DE8-4D8B-B8EB-1F6D1C7E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FD8D4-330E-4235-85C9-1D1F4560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65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FCF1-CDF2-4516-BE02-5834C6BC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2DD0-7C5E-4BCC-BF4B-13F50A847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FE9A7-0858-4F34-874A-1369E0D7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31A9D-E0C8-4AF1-B310-8722A547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A2EB2-E620-442D-B214-21537E0C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3B746-4077-4DBC-A324-4ABD815C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71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43F5-129F-40FA-95B2-C48A79D4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B660-830E-4397-93E4-529E7D7B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793AD-F95B-48FF-8CA3-75463E09E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EBAF7-526E-42BC-942D-6F1F8274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E1C35-7303-45F6-970F-E6333C36F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980CE-A8B3-40DC-B53F-714F555B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88172-32CB-4192-9AFC-8066FF12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71AE3-D4EC-40E3-8CFC-3241DC82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79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7DC2-12B2-425B-80D1-DB63A940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7AB94-07A0-4FEF-A68F-2CED327D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BEC1E-6CE7-47D4-BFFB-CC87F49C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0598B-468E-4FE5-BB00-09CDF6EE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15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D70F3-BF14-41D4-BD1C-8B5E458B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C4C8A-2F90-46D9-8105-FCBA09FD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79F15-28A0-4431-9E1E-95F9F864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1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35CF-0B69-4F02-9CCE-82EAAC80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2153-0343-45D4-B4A3-6963E709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D47C9-3968-40E8-968A-3F478966A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6380-7BC0-449C-B499-76963C30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19C44-1A1F-410B-AFD2-365587BD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B7A92-89CD-45F2-9B42-A8F86403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4/12/2018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6238D-B30F-405A-84AB-0C0B6230CAD1}"/>
              </a:ext>
            </a:extLst>
          </p:cNvPr>
          <p:cNvGrpSpPr/>
          <p:nvPr userDrawn="1"/>
        </p:nvGrpSpPr>
        <p:grpSpPr>
          <a:xfrm>
            <a:off x="684212" y="762000"/>
            <a:ext cx="520334" cy="533400"/>
            <a:chOff x="-19172" y="5628479"/>
            <a:chExt cx="1218884" cy="1219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2325E6-DE92-4951-8E21-7D8DCF1272E1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C7D36-C51D-4230-ACA2-C35B4DE4D534}"/>
                </a:ext>
              </a:extLst>
            </p:cNvPr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5766-9CC7-4FB8-97C3-92C74D0F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27A33-E5E3-4CF0-A4B7-1D027AC15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8037B-9145-4BEF-B3FA-53783119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7F8B4-8BB7-4DE8-83DA-D6BDB2F3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1C2B-76CF-48EA-928B-FEB28C3E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FF0B1-4630-4F4C-853C-1D9E0006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20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6C42-284A-45FB-AB0D-18E6B2BB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7D64-81C6-4873-884C-C4699DC7C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DF0FC-4EFB-4B4A-8150-51ED4E6A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00BDB-421F-4016-9BCC-663F248A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58A6-2D68-46CB-B895-411485B7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1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733B1-69DF-4B1C-8DA4-33D8DBF9D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D5CBF-66B3-43A0-8DF8-E0E5EB1D2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932B-834E-4FA5-BAA8-29CB41BE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9D5-1486-4F1A-8A18-D2156D1F68B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56B9-5F54-4D79-B2AA-19B10405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FB79-60DD-4CF5-8720-07919D8B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4/12/2018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5E577C-348E-45C9-B5BF-22651D91AFD5}"/>
              </a:ext>
            </a:extLst>
          </p:cNvPr>
          <p:cNvGrpSpPr/>
          <p:nvPr userDrawn="1"/>
        </p:nvGrpSpPr>
        <p:grpSpPr>
          <a:xfrm>
            <a:off x="684212" y="762000"/>
            <a:ext cx="520334" cy="533400"/>
            <a:chOff x="-19172" y="5628479"/>
            <a:chExt cx="1218884" cy="12192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7BF862-D42C-4CE3-8AD3-453C20178D95}"/>
                </a:ext>
              </a:extLst>
            </p:cNvPr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19172" y="5638799"/>
              <a:ext cx="1218884" cy="1208881"/>
            </a:xfrm>
            <a:prstGeom prst="rect">
              <a:avLst/>
            </a:prstGeom>
            <a:noFill/>
            <a:ln w="254000" cap="rnd">
              <a:noFill/>
            </a:ln>
            <a:effectLst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1B4BC5-FB83-4F38-B89D-20A54450BE90}"/>
                </a:ext>
              </a:extLst>
            </p:cNvPr>
            <p:cNvSpPr/>
            <p:nvPr userDrawn="1"/>
          </p:nvSpPr>
          <p:spPr bwMode="black">
            <a:xfrm>
              <a:off x="-17806" y="5628479"/>
              <a:ext cx="1216152" cy="1214868"/>
            </a:xfrm>
            <a:prstGeom prst="rect">
              <a:avLst/>
            </a:prstGeom>
            <a:solidFill>
              <a:schemeClr val="accent1">
                <a:lumMod val="5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4/12/2018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4/12/2018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8B801-EC90-4C53-BC36-DFA7C33F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B7923-1748-4C3A-A238-A2FBF812F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6F4C-F623-46D6-8C32-203D41377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C9D5-1486-4F1A-8A18-D2156D1F68B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54D99-4AF2-4359-89EF-E2A3ECAAF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AF64-1864-44FD-9D18-6EA7968B0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FF8C-E2AC-4890-9FDC-EE42081E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990601"/>
            <a:ext cx="8618743" cy="1752600"/>
          </a:xfrm>
        </p:spPr>
        <p:txBody>
          <a:bodyPr/>
          <a:lstStyle/>
          <a:p>
            <a:r>
              <a:rPr lang="en-US" b="1" dirty="0"/>
              <a:t>Washington Metro Area Transportation Analysis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5812" y="2667000"/>
            <a:ext cx="7516442" cy="26670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600" b="1" u="sng" dirty="0"/>
              <a:t>Team 3</a:t>
            </a:r>
          </a:p>
          <a:p>
            <a:pPr>
              <a:lnSpc>
                <a:spcPct val="100000"/>
              </a:lnSpc>
            </a:pPr>
            <a:r>
              <a:rPr lang="en-US" sz="1600" b="1" dirty="0" err="1"/>
              <a:t>Abubeker</a:t>
            </a:r>
            <a:r>
              <a:rPr lang="en-US" sz="1600" b="1" dirty="0"/>
              <a:t> Mohammed</a:t>
            </a:r>
          </a:p>
          <a:p>
            <a:pPr fontAlgn="base">
              <a:lnSpc>
                <a:spcPct val="100000"/>
              </a:lnSpc>
            </a:pPr>
            <a:r>
              <a:rPr lang="en-US" sz="1600" b="1" dirty="0" err="1"/>
              <a:t>Yegor</a:t>
            </a:r>
            <a:r>
              <a:rPr lang="en-US" sz="1600" b="1" dirty="0"/>
              <a:t> </a:t>
            </a:r>
            <a:r>
              <a:rPr lang="en-US" sz="1600" b="1" dirty="0" err="1"/>
              <a:t>Kryukov</a:t>
            </a:r>
            <a:endParaRPr lang="en-US" sz="1600" b="1" dirty="0"/>
          </a:p>
          <a:p>
            <a:pPr fontAlgn="base">
              <a:lnSpc>
                <a:spcPct val="100000"/>
              </a:lnSpc>
            </a:pPr>
            <a:r>
              <a:rPr lang="en-US" sz="1600" b="1" dirty="0"/>
              <a:t>Sonya Smirnova</a:t>
            </a:r>
          </a:p>
          <a:p>
            <a:pPr fontAlgn="base">
              <a:lnSpc>
                <a:spcPct val="100000"/>
              </a:lnSpc>
            </a:pPr>
            <a:r>
              <a:rPr lang="en-US" sz="1600" b="1" dirty="0"/>
              <a:t>Marc Pitarys</a:t>
            </a:r>
          </a:p>
          <a:p>
            <a:pPr>
              <a:lnSpc>
                <a:spcPct val="170000"/>
              </a:lnSpc>
            </a:pPr>
            <a:r>
              <a:rPr lang="en-US" sz="1600" b="1" dirty="0"/>
              <a:t>Presentation Date: 21 APR 2018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Analysis Process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Observations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1323-9418-42E2-AFA5-8369E1C4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6739-F704-4622-8C1A-FAA3CF8E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Washington Metropolitan Transit Authority (WMATA) provides bus and rail transit to the Washington region</a:t>
            </a:r>
          </a:p>
          <a:p>
            <a:r>
              <a:rPr lang="en-US" dirty="0"/>
              <a:t>WMATA Metro is facing many challenges concerning safety, ridership, and funding</a:t>
            </a:r>
          </a:p>
          <a:p>
            <a:pPr fontAlgn="base"/>
            <a:r>
              <a:rPr lang="en-US" dirty="0"/>
              <a:t>Specific Questions to be answered in this analysis:</a:t>
            </a:r>
          </a:p>
          <a:p>
            <a:pPr lvl="1" fontAlgn="base"/>
            <a:r>
              <a:rPr lang="en-US" dirty="0"/>
              <a:t>Does time of year impact demand for transportation resources?</a:t>
            </a:r>
          </a:p>
          <a:p>
            <a:pPr lvl="1" fontAlgn="base"/>
            <a:r>
              <a:rPr lang="en-US" dirty="0"/>
              <a:t>Does Metro performance impact the demand for other transportation resources? </a:t>
            </a:r>
          </a:p>
          <a:p>
            <a:pPr lvl="1" fontAlgn="base"/>
            <a:r>
              <a:rPr lang="en-US" dirty="0"/>
              <a:t>Can one predict the availability of transportation resources based on metro past performance? </a:t>
            </a:r>
          </a:p>
          <a:p>
            <a:pPr fontAlgn="base"/>
            <a:r>
              <a:rPr lang="en-US" dirty="0"/>
              <a:t>Bottomline:  What factors impact metro performance and does metro impact other transportation resources?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CCD5-24D8-48A4-9D88-B211BBFB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answer the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A71A-AEDC-49FE-9C55-5B156E5B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Monthly ridership data for determining time of year impacts</a:t>
            </a:r>
          </a:p>
          <a:p>
            <a:pPr lvl="1"/>
            <a:r>
              <a:rPr lang="en-US" sz="2000" dirty="0"/>
              <a:t>Metro</a:t>
            </a:r>
          </a:p>
          <a:p>
            <a:pPr lvl="2"/>
            <a:r>
              <a:rPr lang="en-US" sz="1600" dirty="0"/>
              <a:t>Vital Signs Report.  A Scorecard of Metro’s Key Performance Indicators (KPI). 2012: A Year in Review</a:t>
            </a:r>
          </a:p>
          <a:p>
            <a:pPr lvl="2"/>
            <a:r>
              <a:rPr lang="en-US" sz="1600" dirty="0"/>
              <a:t>Vital Signs Report.  A Scorecard of Metro’s Key Performance Indicators (KPI). 2013: A Year in Review</a:t>
            </a:r>
          </a:p>
          <a:p>
            <a:pPr lvl="2"/>
            <a:r>
              <a:rPr lang="en-US" sz="1600" dirty="0"/>
              <a:t>A Scorecard of Metro’s Key Performance Indicators (KPI). 2014: A Year in Review</a:t>
            </a:r>
          </a:p>
          <a:p>
            <a:pPr lvl="2"/>
            <a:r>
              <a:rPr lang="en-US" sz="1600" dirty="0"/>
              <a:t>Vital Signs.  January – December 2015 Annual Report</a:t>
            </a:r>
          </a:p>
          <a:p>
            <a:pPr lvl="2"/>
            <a:r>
              <a:rPr lang="en-US" sz="1600" dirty="0"/>
              <a:t>Vital Signs.  January – December 2016 Annual Report</a:t>
            </a:r>
          </a:p>
          <a:p>
            <a:pPr lvl="2"/>
            <a:r>
              <a:rPr lang="en-US" sz="1600" dirty="0"/>
              <a:t>Q2 FY2018 Metro Performance Report. Fiscal-Year-To-Date Jul 2016-Dec 2017</a:t>
            </a:r>
          </a:p>
          <a:p>
            <a:pPr lvl="1"/>
            <a:r>
              <a:rPr lang="en-US" sz="2000" dirty="0"/>
              <a:t>US Government</a:t>
            </a:r>
          </a:p>
          <a:p>
            <a:pPr lvl="2"/>
            <a:r>
              <a:rPr lang="en-US" sz="1600" dirty="0"/>
              <a:t>Federal Transit Administration Monthly Module Raw Data Release.  Provides ridership data on all urban transit agencies.</a:t>
            </a:r>
          </a:p>
          <a:p>
            <a:pPr lvl="2"/>
            <a:r>
              <a:rPr lang="en-US" sz="1600" dirty="0"/>
              <a:t>Bureau of Economic Analysis</a:t>
            </a:r>
          </a:p>
          <a:p>
            <a:pPr lvl="2"/>
            <a:r>
              <a:rPr lang="en-US" sz="1600" dirty="0"/>
              <a:t>Census Bureau</a:t>
            </a:r>
          </a:p>
          <a:p>
            <a:pPr lvl="1"/>
            <a:r>
              <a:rPr lang="en-US" sz="2000" dirty="0"/>
              <a:t>DC Government:  Department of For-Hire Vehicles</a:t>
            </a:r>
          </a:p>
          <a:p>
            <a:pPr lvl="1"/>
            <a:r>
              <a:rPr lang="en-US" sz="2000" dirty="0"/>
              <a:t>Uber</a:t>
            </a:r>
          </a:p>
          <a:p>
            <a:r>
              <a:rPr lang="en-US" sz="2400" dirty="0"/>
              <a:t>Use statistical analysis tools for answering the questions</a:t>
            </a:r>
          </a:p>
          <a:p>
            <a:pPr lvl="1"/>
            <a:r>
              <a:rPr lang="en-US" sz="2000" dirty="0"/>
              <a:t>Time Series Analysis</a:t>
            </a:r>
          </a:p>
          <a:p>
            <a:pPr lvl="1"/>
            <a:r>
              <a:rPr lang="en-US" sz="2000" dirty="0"/>
              <a:t>Linear Regression (Single Variable and Multi-Variable)</a:t>
            </a:r>
          </a:p>
          <a:p>
            <a:pPr lvl="1"/>
            <a:r>
              <a:rPr lang="en-US" sz="2000" dirty="0"/>
              <a:t>Polynomial Regression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781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0D26-6126-46B8-89C5-73D04205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537D-A971-473E-8AD1-DE500A3E8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Does time of year impact demand for transportation resources?</a:t>
            </a:r>
          </a:p>
          <a:p>
            <a:pPr fontAlgn="base"/>
            <a:r>
              <a:rPr lang="en-US" dirty="0"/>
              <a:t>Does metro performance impact the demand for other transportation resources? </a:t>
            </a:r>
          </a:p>
          <a:p>
            <a:pPr fontAlgn="base"/>
            <a:r>
              <a:rPr lang="en-US" dirty="0"/>
              <a:t>Can one predict the availability of transportation resources based on metro past performance?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9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0E3AD-2149-45F6-849C-B72AD7857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" t="6531" r="8394" b="4762"/>
          <a:stretch/>
        </p:blipFill>
        <p:spPr>
          <a:xfrm>
            <a:off x="170572" y="1080098"/>
            <a:ext cx="6260297" cy="3955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FA8198-584C-4E66-BA6A-5AD542B5A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" t="6027" r="8602" b="4903"/>
          <a:stretch/>
        </p:blipFill>
        <p:spPr>
          <a:xfrm>
            <a:off x="7294232" y="3922256"/>
            <a:ext cx="4599650" cy="28307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C96D8C-73C6-4A82-A1D6-1700CF456ACF}"/>
              </a:ext>
            </a:extLst>
          </p:cNvPr>
          <p:cNvSpPr txBox="1"/>
          <p:nvPr/>
        </p:nvSpPr>
        <p:spPr>
          <a:xfrm>
            <a:off x="7900371" y="893"/>
            <a:ext cx="4277092" cy="2061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126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Seasonal Variation Found by the Average Percentage Method.</a:t>
            </a:r>
          </a:p>
          <a:p>
            <a:pPr marL="228531" indent="-228531" defTabSz="914126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Each month ridership data expressed as a percentages for the whole year ridership.</a:t>
            </a:r>
          </a:p>
          <a:p>
            <a:pPr marL="228531" indent="-228531" defTabSz="914126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Percentages from corresponding months of different years are averaged.</a:t>
            </a:r>
          </a:p>
          <a:p>
            <a:pPr marL="228531" indent="-228531" defTabSz="914126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The resulting twelve percentages are the seasonal index.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8FDC3B-250B-474D-8A3C-F1159A79EF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97"/>
          <a:stretch/>
        </p:blipFill>
        <p:spPr>
          <a:xfrm>
            <a:off x="7804391" y="2150940"/>
            <a:ext cx="1600014" cy="18134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228404-5C8A-4E4D-89B5-0A5D840983F7}"/>
              </a:ext>
            </a:extLst>
          </p:cNvPr>
          <p:cNvSpPr txBox="1"/>
          <p:nvPr/>
        </p:nvSpPr>
        <p:spPr>
          <a:xfrm>
            <a:off x="-10072" y="17452"/>
            <a:ext cx="6416232" cy="830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126" fontAlgn="base"/>
            <a:r>
              <a:rPr lang="en-US" sz="2399" b="1" dirty="0">
                <a:solidFill>
                  <a:prstClr val="black"/>
                </a:solidFill>
                <a:latin typeface="Calibri" panose="020F0502020204030204"/>
              </a:rPr>
              <a:t>Question:  Does time of year impact demand for transportation resources?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E9DF09-A28D-427B-9398-7B2E698405EC}"/>
              </a:ext>
            </a:extLst>
          </p:cNvPr>
          <p:cNvSpPr txBox="1"/>
          <p:nvPr/>
        </p:nvSpPr>
        <p:spPr>
          <a:xfrm>
            <a:off x="491493" y="5213703"/>
            <a:ext cx="5618456" cy="1323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The graph of the ridership data is characteristic of a time series.</a:t>
            </a:r>
          </a:p>
          <a:p>
            <a:pPr marL="228531" indent="-228531" defTabSz="914126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Long Term Trend or Movement</a:t>
            </a:r>
          </a:p>
          <a:p>
            <a:pPr marL="228531" indent="-228531" defTabSz="914126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Seasonal Movement</a:t>
            </a:r>
          </a:p>
          <a:p>
            <a:pPr marL="228531" indent="-228531" defTabSz="914126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Long-Term Cyclical Movement</a:t>
            </a:r>
          </a:p>
          <a:p>
            <a:pPr marL="228531" indent="-228531" defTabSz="914126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Irregular Movement: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1CB023C-23EF-49C6-B403-20D051D58EBC}"/>
              </a:ext>
            </a:extLst>
          </p:cNvPr>
          <p:cNvCxnSpPr>
            <a:cxnSpLocks/>
          </p:cNvCxnSpPr>
          <p:nvPr/>
        </p:nvCxnSpPr>
        <p:spPr>
          <a:xfrm flipV="1">
            <a:off x="2683777" y="791439"/>
            <a:ext cx="5216593" cy="5083810"/>
          </a:xfrm>
          <a:prstGeom prst="bentConnector3">
            <a:avLst>
              <a:gd name="adj1" fmla="val 816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531C15-5A96-4AFC-BBF0-5F7FB5CDF9A8}"/>
              </a:ext>
            </a:extLst>
          </p:cNvPr>
          <p:cNvSpPr txBox="1"/>
          <p:nvPr/>
        </p:nvSpPr>
        <p:spPr>
          <a:xfrm>
            <a:off x="8623154" y="5504949"/>
            <a:ext cx="2031793" cy="46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126" fontAlgn="base"/>
            <a:r>
              <a:rPr lang="en-US" sz="2399" b="1" dirty="0">
                <a:solidFill>
                  <a:prstClr val="black"/>
                </a:solidFill>
                <a:latin typeface="Calibri" panose="020F0502020204030204"/>
              </a:rPr>
              <a:t>Answer:  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9A38E3-E0C5-446E-9A0F-44DACA5225DF}"/>
              </a:ext>
            </a:extLst>
          </p:cNvPr>
          <p:cNvSpPr txBox="1"/>
          <p:nvPr/>
        </p:nvSpPr>
        <p:spPr>
          <a:xfrm>
            <a:off x="9594057" y="2518850"/>
            <a:ext cx="2402508" cy="8307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126" fontAlgn="base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On average, ridership is the </a:t>
            </a:r>
            <a:r>
              <a:rPr lang="en-US" sz="1600" u="sng" dirty="0">
                <a:solidFill>
                  <a:prstClr val="black"/>
                </a:solidFill>
                <a:latin typeface="Calibri" panose="020F0502020204030204"/>
              </a:rPr>
              <a:t>lowest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in December and </a:t>
            </a:r>
            <a:r>
              <a:rPr lang="en-US" sz="1600" u="sng" dirty="0">
                <a:solidFill>
                  <a:prstClr val="black"/>
                </a:solidFill>
                <a:latin typeface="Calibri" panose="020F0502020204030204"/>
              </a:rPr>
              <a:t>highest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in April</a:t>
            </a:r>
          </a:p>
        </p:txBody>
      </p:sp>
    </p:spTree>
    <p:extLst>
      <p:ext uri="{BB962C8B-B14F-4D97-AF65-F5344CB8AC3E}">
        <p14:creationId xmlns:p14="http://schemas.microsoft.com/office/powerpoint/2010/main" val="70950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0E3AD-2149-45F6-849C-B72AD7857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" t="6531" r="8394" b="4762"/>
          <a:stretch/>
        </p:blipFill>
        <p:spPr>
          <a:xfrm>
            <a:off x="170572" y="1080098"/>
            <a:ext cx="6260297" cy="3955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C96D8C-73C6-4A82-A1D6-1700CF456ACF}"/>
              </a:ext>
            </a:extLst>
          </p:cNvPr>
          <p:cNvSpPr txBox="1"/>
          <p:nvPr/>
        </p:nvSpPr>
        <p:spPr>
          <a:xfrm>
            <a:off x="7413937" y="893"/>
            <a:ext cx="4763526" cy="584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126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Time series variable: Y describes the observations.</a:t>
            </a:r>
          </a:p>
          <a:p>
            <a:pPr algn="ctr" defTabSz="914126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Y = T x C x S x I = TCSI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28404-5C8A-4E4D-89B5-0A5D840983F7}"/>
              </a:ext>
            </a:extLst>
          </p:cNvPr>
          <p:cNvSpPr txBox="1"/>
          <p:nvPr/>
        </p:nvSpPr>
        <p:spPr>
          <a:xfrm>
            <a:off x="-10072" y="17452"/>
            <a:ext cx="6416232" cy="830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126" fontAlgn="base"/>
            <a:r>
              <a:rPr lang="en-US" sz="2399" b="1" dirty="0">
                <a:solidFill>
                  <a:prstClr val="black"/>
                </a:solidFill>
                <a:latin typeface="Calibri" panose="020F0502020204030204"/>
              </a:rPr>
              <a:t>Question:  Is there an overall trend in ridership on metro?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E9DF09-A28D-427B-9398-7B2E698405EC}"/>
              </a:ext>
            </a:extLst>
          </p:cNvPr>
          <p:cNvSpPr txBox="1"/>
          <p:nvPr/>
        </p:nvSpPr>
        <p:spPr>
          <a:xfrm>
            <a:off x="491493" y="5213703"/>
            <a:ext cx="5618456" cy="1323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The graph of the ridership data is characteristic of a time series.</a:t>
            </a:r>
          </a:p>
          <a:p>
            <a:pPr marL="228531" indent="-228531" defTabSz="914126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Long Term Trend or Movement</a:t>
            </a:r>
          </a:p>
          <a:p>
            <a:pPr marL="228531" indent="-228531" defTabSz="914126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Seasonal Movement</a:t>
            </a:r>
          </a:p>
          <a:p>
            <a:pPr marL="228531" indent="-228531" defTabSz="914126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Long-Term Cyclical Movement</a:t>
            </a:r>
          </a:p>
          <a:p>
            <a:pPr marL="228531" indent="-228531" defTabSz="914126">
              <a:buFontTx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Irregular Movement: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75386-EA26-4796-A89B-8F08FF7E2376}"/>
              </a:ext>
            </a:extLst>
          </p:cNvPr>
          <p:cNvSpPr txBox="1"/>
          <p:nvPr/>
        </p:nvSpPr>
        <p:spPr>
          <a:xfrm>
            <a:off x="5183046" y="5966493"/>
            <a:ext cx="45707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26"/>
            <a:endParaRPr lang="en-US" sz="17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B00801-FB01-47F2-8192-289112AA35C4}"/>
              </a:ext>
            </a:extLst>
          </p:cNvPr>
          <p:cNvSpPr/>
          <p:nvPr/>
        </p:nvSpPr>
        <p:spPr>
          <a:xfrm>
            <a:off x="8896021" y="318040"/>
            <a:ext cx="178503" cy="2054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660016-B5B3-47CD-A10C-279378BA91B4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6281718" y="493401"/>
            <a:ext cx="2640444" cy="11509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2116C75-C4A7-41AF-AE67-5BF96CF4B414}"/>
              </a:ext>
            </a:extLst>
          </p:cNvPr>
          <p:cNvSpPr txBox="1"/>
          <p:nvPr/>
        </p:nvSpPr>
        <p:spPr>
          <a:xfrm>
            <a:off x="9795700" y="696999"/>
            <a:ext cx="2405416" cy="120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T : Trend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C : Cyclical Movement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 : Seasonal Variation</a:t>
            </a:r>
          </a:p>
          <a:p>
            <a:pPr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I  : Irregular Movement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AA0AF2-F952-4ABB-85E9-D9976EAD34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6" t="6122" r="8074" b="4672"/>
          <a:stretch/>
        </p:blipFill>
        <p:spPr>
          <a:xfrm>
            <a:off x="6775564" y="3488056"/>
            <a:ext cx="5349071" cy="33690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531C15-5A96-4AFC-BBF0-5F7FB5CDF9A8}"/>
              </a:ext>
            </a:extLst>
          </p:cNvPr>
          <p:cNvSpPr txBox="1"/>
          <p:nvPr/>
        </p:nvSpPr>
        <p:spPr>
          <a:xfrm>
            <a:off x="8513985" y="3740689"/>
            <a:ext cx="2947148" cy="46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126" fontAlgn="base"/>
            <a:r>
              <a:rPr lang="en-US" sz="2399" b="1" dirty="0">
                <a:solidFill>
                  <a:prstClr val="black"/>
                </a:solidFill>
                <a:latin typeface="Calibri" panose="020F0502020204030204"/>
              </a:rPr>
              <a:t>Answer:  Yes (Down)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1B469B0-E360-4AD6-9670-E3BABB5B0603}"/>
              </a:ext>
            </a:extLst>
          </p:cNvPr>
          <p:cNvSpPr/>
          <p:nvPr/>
        </p:nvSpPr>
        <p:spPr>
          <a:xfrm>
            <a:off x="9180427" y="318040"/>
            <a:ext cx="178503" cy="2054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67CD27-D501-4B30-9882-C5FB45B71D54}"/>
              </a:ext>
            </a:extLst>
          </p:cNvPr>
          <p:cNvCxnSpPr>
            <a:cxnSpLocks/>
          </p:cNvCxnSpPr>
          <p:nvPr/>
        </p:nvCxnSpPr>
        <p:spPr>
          <a:xfrm>
            <a:off x="9269678" y="540071"/>
            <a:ext cx="0" cy="29479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7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84650CE-1FB8-4310-9BA3-2FEC68D14E02}"/>
              </a:ext>
            </a:extLst>
          </p:cNvPr>
          <p:cNvGrpSpPr/>
          <p:nvPr/>
        </p:nvGrpSpPr>
        <p:grpSpPr>
          <a:xfrm>
            <a:off x="107466" y="804465"/>
            <a:ext cx="6090382" cy="4173488"/>
            <a:chOff x="238125" y="123824"/>
            <a:chExt cx="5081297" cy="32003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9AEA84-1815-4693-8FBC-BA6FE0CDF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6" t="6122" r="8074" b="4672"/>
            <a:stretch/>
          </p:blipFill>
          <p:spPr>
            <a:xfrm>
              <a:off x="238125" y="123824"/>
              <a:ext cx="5081297" cy="320039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006863-B5BF-436D-B254-A03D3CCF52E3}"/>
                </a:ext>
              </a:extLst>
            </p:cNvPr>
            <p:cNvSpPr txBox="1"/>
            <p:nvPr/>
          </p:nvSpPr>
          <p:spPr>
            <a:xfrm>
              <a:off x="3457875" y="704850"/>
              <a:ext cx="1397658" cy="283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dirty="0"/>
                <a:t>20.1% Decrease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31B33F-BEA7-42B3-90B6-BE78FDEA911E}"/>
              </a:ext>
            </a:extLst>
          </p:cNvPr>
          <p:cNvSpPr txBox="1"/>
          <p:nvPr/>
        </p:nvSpPr>
        <p:spPr>
          <a:xfrm>
            <a:off x="1151672" y="39284"/>
            <a:ext cx="400941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Could External Factors Impact Ridership?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57EA3F7-5699-4875-B314-496A021DF3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4" t="7186" r="8500" b="4494"/>
          <a:stretch/>
        </p:blipFill>
        <p:spPr>
          <a:xfrm>
            <a:off x="6717163" y="104892"/>
            <a:ext cx="5457576" cy="3229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A8B0F0-7A93-48A8-98F0-A686D104876F}"/>
              </a:ext>
            </a:extLst>
          </p:cNvPr>
          <p:cNvSpPr txBox="1"/>
          <p:nvPr/>
        </p:nvSpPr>
        <p:spPr>
          <a:xfrm>
            <a:off x="10659351" y="1061573"/>
            <a:ext cx="142200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11% Increase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889A290-03FA-4B31-80C6-63C173AAD4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" t="7057" r="8428" b="4500"/>
          <a:stretch/>
        </p:blipFill>
        <p:spPr>
          <a:xfrm>
            <a:off x="6675286" y="3334293"/>
            <a:ext cx="5566090" cy="352281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EB67C5-0449-4FF6-AF24-E06E37EC4DAF}"/>
              </a:ext>
            </a:extLst>
          </p:cNvPr>
          <p:cNvSpPr txBox="1"/>
          <p:nvPr/>
        </p:nvSpPr>
        <p:spPr>
          <a:xfrm>
            <a:off x="10388545" y="3916799"/>
            <a:ext cx="1611111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1.6 % Decrease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B4672-39C9-4436-A651-298330294B32}"/>
              </a:ext>
            </a:extLst>
          </p:cNvPr>
          <p:cNvSpPr txBox="1"/>
          <p:nvPr/>
        </p:nvSpPr>
        <p:spPr>
          <a:xfrm>
            <a:off x="631758" y="4926612"/>
            <a:ext cx="5566090" cy="181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Population Increased during the interval ridership declined.</a:t>
            </a:r>
          </a:p>
          <a:p>
            <a:r>
              <a:rPr lang="en-US" sz="1400" dirty="0"/>
              <a:t>Population is ruled out.</a:t>
            </a:r>
          </a:p>
          <a:p>
            <a:endParaRPr lang="en-US" sz="1400" dirty="0"/>
          </a:p>
          <a:p>
            <a:r>
              <a:rPr lang="en-US" sz="1400" dirty="0"/>
              <a:t>Economic conditions in terms of GDP per Capita declined during the interval ridership declined.  However, GDP per Capita increased from 2014 to 2017 by 2.25% while ridership experienced its greatest decline (15.5%) during this same time period. </a:t>
            </a:r>
          </a:p>
          <a:p>
            <a:r>
              <a:rPr lang="en-US" sz="1400" dirty="0"/>
              <a:t>Economic Conditions ruled out.</a:t>
            </a:r>
          </a:p>
        </p:txBody>
      </p:sp>
    </p:spTree>
    <p:extLst>
      <p:ext uri="{BB962C8B-B14F-4D97-AF65-F5344CB8AC3E}">
        <p14:creationId xmlns:p14="http://schemas.microsoft.com/office/powerpoint/2010/main" val="95694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B65AA-4A5C-49E4-8963-E8247399E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2" t="9028" r="8195" b="8472"/>
          <a:stretch/>
        </p:blipFill>
        <p:spPr>
          <a:xfrm>
            <a:off x="380900" y="792846"/>
            <a:ext cx="5713512" cy="5656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C574EC-3602-4329-8DD6-8E095E122C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4" t="8392" r="8355" b="6643"/>
          <a:stretch/>
        </p:blipFill>
        <p:spPr>
          <a:xfrm>
            <a:off x="6336459" y="772216"/>
            <a:ext cx="5568681" cy="5697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BDCF5D-E303-48C0-A510-BF82F93E7643}"/>
              </a:ext>
            </a:extLst>
          </p:cNvPr>
          <p:cNvSpPr txBox="1"/>
          <p:nvPr/>
        </p:nvSpPr>
        <p:spPr>
          <a:xfrm>
            <a:off x="3466196" y="39541"/>
            <a:ext cx="542981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What is causing Washington Metro ridership to decline?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4E8F40-E76F-48F1-8F5C-FB1C1C1DD970}"/>
              </a:ext>
            </a:extLst>
          </p:cNvPr>
          <p:cNvCxnSpPr>
            <a:cxnSpLocks/>
          </p:cNvCxnSpPr>
          <p:nvPr/>
        </p:nvCxnSpPr>
        <p:spPr>
          <a:xfrm flipV="1">
            <a:off x="7231223" y="2202740"/>
            <a:ext cx="601826" cy="352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42D4ED-67D8-43C8-88A6-28B293D33A39}"/>
              </a:ext>
            </a:extLst>
          </p:cNvPr>
          <p:cNvSpPr txBox="1"/>
          <p:nvPr/>
        </p:nvSpPr>
        <p:spPr>
          <a:xfrm>
            <a:off x="6580060" y="2482620"/>
            <a:ext cx="130232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Washington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EAEF02-6BC2-4495-9134-CBCAC8254239}"/>
              </a:ext>
            </a:extLst>
          </p:cNvPr>
          <p:cNvCxnSpPr>
            <a:cxnSpLocks/>
          </p:cNvCxnSpPr>
          <p:nvPr/>
        </p:nvCxnSpPr>
        <p:spPr>
          <a:xfrm>
            <a:off x="1209360" y="4657405"/>
            <a:ext cx="6644" cy="7998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EA5FDD-FA63-4816-BD6C-3D8177A47125}"/>
              </a:ext>
            </a:extLst>
          </p:cNvPr>
          <p:cNvSpPr txBox="1"/>
          <p:nvPr/>
        </p:nvSpPr>
        <p:spPr>
          <a:xfrm>
            <a:off x="558197" y="4323139"/>
            <a:ext cx="130232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Washington</a:t>
            </a:r>
          </a:p>
        </p:txBody>
      </p:sp>
    </p:spTree>
    <p:extLst>
      <p:ext uri="{BB962C8B-B14F-4D97-AF65-F5344CB8AC3E}">
        <p14:creationId xmlns:p14="http://schemas.microsoft.com/office/powerpoint/2010/main" val="2911963930"/>
      </p:ext>
    </p:extLst>
  </p:cSld>
  <p:clrMapOvr>
    <a:masterClrMapping/>
  </p:clrMapOvr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8552</TotalTime>
  <Words>575</Words>
  <Application>Microsoft Office PowerPoint</Application>
  <PresentationFormat>Custom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Euphemia</vt:lpstr>
      <vt:lpstr>Math 16x9</vt:lpstr>
      <vt:lpstr>Office Theme</vt:lpstr>
      <vt:lpstr>Washington Metro Area Transportation Analysis </vt:lpstr>
      <vt:lpstr>Presentation Overview</vt:lpstr>
      <vt:lpstr>Motivation</vt:lpstr>
      <vt:lpstr>How to answer the research questions</vt:lpstr>
      <vt:lpstr>Research Questions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District School Standardized Test Scores (Performance Analysis</dc:title>
  <dc:creator>Marc Pitarys</dc:creator>
  <cp:lastModifiedBy>Marc Pitarys</cp:lastModifiedBy>
  <cp:revision>52</cp:revision>
  <dcterms:created xsi:type="dcterms:W3CDTF">2018-03-20T00:44:45Z</dcterms:created>
  <dcterms:modified xsi:type="dcterms:W3CDTF">2018-04-17T12:26:27Z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