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86" r:id="rId4"/>
    <p:sldId id="288" r:id="rId5"/>
    <p:sldId id="26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90601"/>
            <a:ext cx="8618743" cy="1752600"/>
          </a:xfrm>
        </p:spPr>
        <p:txBody>
          <a:bodyPr/>
          <a:lstStyle/>
          <a:p>
            <a:r>
              <a:rPr lang="en-US" b="1" dirty="0"/>
              <a:t>Washington Metro Area Transportation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2667000"/>
            <a:ext cx="7516442" cy="2667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b="1" u="sng" dirty="0"/>
              <a:t>Team 3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Abubeker</a:t>
            </a:r>
            <a:r>
              <a:rPr lang="en-US" sz="1600" b="1" dirty="0"/>
              <a:t> Mohammed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Yegor</a:t>
            </a:r>
            <a:r>
              <a:rPr lang="en-US" sz="1600" b="1" dirty="0"/>
              <a:t> </a:t>
            </a:r>
            <a:r>
              <a:rPr lang="en-US" sz="1600" b="1" dirty="0" err="1"/>
              <a:t>Kryukov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Sonya Smirnova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Marc Pitarys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Presentation Date: 21 APR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DB89-7E10-4A8F-8A06-8704E6D9AFB1}"/>
              </a:ext>
            </a:extLst>
          </p:cNvPr>
          <p:cNvSpPr txBox="1"/>
          <p:nvPr/>
        </p:nvSpPr>
        <p:spPr>
          <a:xfrm>
            <a:off x="1827212" y="4386"/>
            <a:ext cx="3591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8-10 Minutes Long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323-9418-42E2-AFA5-8369E1C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739-F704-4622-8C1A-FAA3CF8E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Washington Metropolitan Transit Authority (WMATA) provides bus and rail transit to the Washington region</a:t>
            </a:r>
          </a:p>
          <a:p>
            <a:r>
              <a:rPr lang="en-US" dirty="0"/>
              <a:t>WMATA Metro is facing many challenges concerning safety, ridership, and funding</a:t>
            </a:r>
          </a:p>
          <a:p>
            <a:pPr fontAlgn="base"/>
            <a:r>
              <a:rPr lang="en-US" dirty="0"/>
              <a:t>Specific Questions to be answered in this analysis: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time of year impact demand for transportation resources?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Does Metro performance impact the demand for other transportation resources? 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Can one predict the availability of transportation resources based on metro past performance? </a:t>
            </a:r>
          </a:p>
          <a:p>
            <a:pPr fontAlgn="base"/>
            <a:r>
              <a:rPr lang="en-US" dirty="0"/>
              <a:t>Bottomline:  What factors impact Metro performance and does Metro impact other transportation resources?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B1C5-9614-4754-B516-E4F94942F1AB}"/>
              </a:ext>
            </a:extLst>
          </p:cNvPr>
          <p:cNvSpPr txBox="1"/>
          <p:nvPr/>
        </p:nvSpPr>
        <p:spPr>
          <a:xfrm>
            <a:off x="1217612" y="-24498"/>
            <a:ext cx="8080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questions you and your group found interesting,</a:t>
            </a:r>
          </a:p>
          <a:p>
            <a:r>
              <a:rPr lang="en-US" dirty="0">
                <a:solidFill>
                  <a:srgbClr val="FF0000"/>
                </a:solidFill>
              </a:rPr>
              <a:t>and what motivated you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2265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D5-24D8-48A4-9D88-B211BBF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71A-AEDC-49FE-9C55-5B156E5B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Gather monthly ridership data for determining time of year impacts</a:t>
            </a:r>
          </a:p>
          <a:p>
            <a:pPr lvl="1"/>
            <a:r>
              <a:rPr lang="en-US" sz="1400" dirty="0"/>
              <a:t>Metro</a:t>
            </a:r>
          </a:p>
          <a:p>
            <a:pPr lvl="2"/>
            <a:r>
              <a:rPr lang="en-US" sz="1100" dirty="0"/>
              <a:t>Vital Signs Report.  A Scorecard of Metro’s Key Performance Indicators (KPI). 2012: A Year in Review</a:t>
            </a:r>
          </a:p>
          <a:p>
            <a:pPr lvl="2"/>
            <a:r>
              <a:rPr lang="en-US" sz="1100" dirty="0"/>
              <a:t>Vital Signs Report.  A Scorecard of Metro’s Key Performance Indicators (KPI). 2013: A Year in Review</a:t>
            </a:r>
          </a:p>
          <a:p>
            <a:pPr lvl="2"/>
            <a:r>
              <a:rPr lang="en-US" sz="1100" dirty="0"/>
              <a:t>A Scorecard of Metro’s Key Performance Indicators (KPI). 2014: A Year in Review</a:t>
            </a:r>
          </a:p>
          <a:p>
            <a:pPr lvl="2"/>
            <a:r>
              <a:rPr lang="en-US" sz="1100" dirty="0"/>
              <a:t>Vital Signs.  January – December 2015 Annual Report</a:t>
            </a:r>
          </a:p>
          <a:p>
            <a:pPr lvl="2"/>
            <a:r>
              <a:rPr lang="en-US" sz="1100" dirty="0"/>
              <a:t>Vital Signs.  January – December 2016 Annual Report</a:t>
            </a:r>
          </a:p>
          <a:p>
            <a:pPr lvl="2"/>
            <a:r>
              <a:rPr lang="en-US" sz="1100" dirty="0"/>
              <a:t>Q2 FY2018 Metro Performance Report. Fiscal-Year-To-Date Jul 2016-Dec 2017</a:t>
            </a:r>
          </a:p>
          <a:p>
            <a:pPr lvl="1"/>
            <a:r>
              <a:rPr lang="en-US" sz="1400" dirty="0"/>
              <a:t>US Government</a:t>
            </a:r>
          </a:p>
          <a:p>
            <a:pPr lvl="2"/>
            <a:r>
              <a:rPr lang="en-US" sz="1100" dirty="0"/>
              <a:t>Federal Transit Administration Monthly Module Raw Data Release.  Provides ridership data on all urban transit agencies.</a:t>
            </a:r>
          </a:p>
          <a:p>
            <a:pPr lvl="2"/>
            <a:r>
              <a:rPr lang="en-US" sz="1100" dirty="0"/>
              <a:t>Bureau of Economic Analysis</a:t>
            </a:r>
          </a:p>
          <a:p>
            <a:pPr lvl="2"/>
            <a:r>
              <a:rPr lang="en-US" sz="1100" dirty="0"/>
              <a:t>Census Bureau</a:t>
            </a:r>
          </a:p>
          <a:p>
            <a:pPr lvl="1"/>
            <a:r>
              <a:rPr lang="en-US" sz="1400" dirty="0"/>
              <a:t>DC Government:  Department of For-Hire Vehicles</a:t>
            </a:r>
          </a:p>
          <a:p>
            <a:pPr lvl="1"/>
            <a:r>
              <a:rPr lang="en-US" sz="1400" dirty="0"/>
              <a:t>Uber</a:t>
            </a:r>
          </a:p>
          <a:p>
            <a:r>
              <a:rPr lang="en-US" sz="1800" dirty="0"/>
              <a:t>Use statistical tools for analyzing ridership trends and relationships between factors</a:t>
            </a:r>
          </a:p>
          <a:p>
            <a:pPr lvl="1"/>
            <a:r>
              <a:rPr lang="en-US" sz="1400" dirty="0"/>
              <a:t>Time Series Analysis</a:t>
            </a:r>
          </a:p>
          <a:p>
            <a:pPr lvl="1"/>
            <a:r>
              <a:rPr lang="en-US" sz="1400" dirty="0"/>
              <a:t>Linear Regression (Single Variable and Multi-Variable)</a:t>
            </a:r>
          </a:p>
          <a:p>
            <a:pPr lvl="1"/>
            <a:r>
              <a:rPr lang="en-US" sz="1400" dirty="0"/>
              <a:t>Polynomial Regression</a:t>
            </a:r>
          </a:p>
          <a:p>
            <a:r>
              <a:rPr lang="en-US" sz="1800" dirty="0"/>
              <a:t>Review results from the analysis and make observations</a:t>
            </a:r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2B454-19D8-4FEB-943E-16F42F46C020}"/>
              </a:ext>
            </a:extLst>
          </p:cNvPr>
          <p:cNvSpPr txBox="1"/>
          <p:nvPr/>
        </p:nvSpPr>
        <p:spPr>
          <a:xfrm>
            <a:off x="1217612" y="-24498"/>
            <a:ext cx="10315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Summarize 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2637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360D-4006-476C-ABDA-D9E484C14B75}"/>
              </a:ext>
            </a:extLst>
          </p:cNvPr>
          <p:cNvSpPr txBox="1"/>
          <p:nvPr/>
        </p:nvSpPr>
        <p:spPr>
          <a:xfrm>
            <a:off x="0" y="806026"/>
            <a:ext cx="1941821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Reports (PDF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EC69-A3BB-4A63-88DA-95DD2AF01A07}"/>
              </a:ext>
            </a:extLst>
          </p:cNvPr>
          <p:cNvSpPr txBox="1"/>
          <p:nvPr/>
        </p:nvSpPr>
        <p:spPr>
          <a:xfrm>
            <a:off x="359269" y="360125"/>
            <a:ext cx="1072322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Raw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1C8AE-24B4-412E-A225-D11139FE52D7}"/>
              </a:ext>
            </a:extLst>
          </p:cNvPr>
          <p:cNvCxnSpPr>
            <a:cxnSpLocks/>
          </p:cNvCxnSpPr>
          <p:nvPr/>
        </p:nvCxnSpPr>
        <p:spPr>
          <a:xfrm>
            <a:off x="1941821" y="990644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5E74DF-D58D-4B3D-8595-AF779E27D527}"/>
              </a:ext>
            </a:extLst>
          </p:cNvPr>
          <p:cNvSpPr txBox="1"/>
          <p:nvPr/>
        </p:nvSpPr>
        <p:spPr>
          <a:xfrm>
            <a:off x="928666" y="1838874"/>
            <a:ext cx="1013155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CSV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013B-530A-4A6D-87FC-42DD8EE94C24}"/>
              </a:ext>
            </a:extLst>
          </p:cNvPr>
          <p:cNvSpPr txBox="1"/>
          <p:nvPr/>
        </p:nvSpPr>
        <p:spPr>
          <a:xfrm>
            <a:off x="2750873" y="806026"/>
            <a:ext cx="198919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Paste into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E3309-8AA3-4327-A726-8B0F1BE8808C}"/>
              </a:ext>
            </a:extLst>
          </p:cNvPr>
          <p:cNvCxnSpPr>
            <a:cxnSpLocks/>
          </p:cNvCxnSpPr>
          <p:nvPr/>
        </p:nvCxnSpPr>
        <p:spPr>
          <a:xfrm>
            <a:off x="1941821" y="2014029"/>
            <a:ext cx="809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F6C54-9177-449A-9268-1B76A45E2E5D}"/>
              </a:ext>
            </a:extLst>
          </p:cNvPr>
          <p:cNvSpPr txBox="1"/>
          <p:nvPr/>
        </p:nvSpPr>
        <p:spPr>
          <a:xfrm>
            <a:off x="2750873" y="1697828"/>
            <a:ext cx="1989194" cy="64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Read into Pandas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DataFrame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1A54-A1C5-4464-90E0-48AA11B021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45470" y="1175262"/>
            <a:ext cx="0" cy="522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DBB7E-0200-4133-A76A-0EDAE8DCED8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733651" y="2343991"/>
            <a:ext cx="11819" cy="628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B8060C-AF00-494D-A182-E85274FA28F2}"/>
              </a:ext>
            </a:extLst>
          </p:cNvPr>
          <p:cNvSpPr txBox="1"/>
          <p:nvPr/>
        </p:nvSpPr>
        <p:spPr>
          <a:xfrm>
            <a:off x="2388689" y="2972812"/>
            <a:ext cx="2713562" cy="9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Clean Data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Convert Dates to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DateTime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Delete unneeded columns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59F38E-E63A-4645-9AA4-B9F1F4805A13}"/>
              </a:ext>
            </a:extLst>
          </p:cNvPr>
          <p:cNvCxnSpPr>
            <a:cxnSpLocks/>
          </p:cNvCxnSpPr>
          <p:nvPr/>
        </p:nvCxnSpPr>
        <p:spPr>
          <a:xfrm>
            <a:off x="3647591" y="3895902"/>
            <a:ext cx="8845" cy="62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C269FF-99CB-474C-BD60-BDF6CFD11D54}"/>
              </a:ext>
            </a:extLst>
          </p:cNvPr>
          <p:cNvSpPr txBox="1"/>
          <p:nvPr/>
        </p:nvSpPr>
        <p:spPr>
          <a:xfrm>
            <a:off x="6621875" y="42829"/>
            <a:ext cx="380697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Data Exploration and Clean Up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C2055E-C4AF-42B4-99F0-4A6775E9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845" y="1512142"/>
            <a:ext cx="6425828" cy="215021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79164-FD8F-4352-9451-05E37A8EB2D7}"/>
              </a:ext>
            </a:extLst>
          </p:cNvPr>
          <p:cNvCxnSpPr>
            <a:cxnSpLocks/>
          </p:cNvCxnSpPr>
          <p:nvPr/>
        </p:nvCxnSpPr>
        <p:spPr>
          <a:xfrm flipH="1">
            <a:off x="4767371" y="1838874"/>
            <a:ext cx="1290354" cy="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4983B-EB54-408D-B802-4C7F559650E6}"/>
              </a:ext>
            </a:extLst>
          </p:cNvPr>
          <p:cNvCxnSpPr>
            <a:cxnSpLocks/>
          </p:cNvCxnSpPr>
          <p:nvPr/>
        </p:nvCxnSpPr>
        <p:spPr>
          <a:xfrm flipH="1">
            <a:off x="5102251" y="3409565"/>
            <a:ext cx="7756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CDDB27-7311-48C0-994F-04DFE836D9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7935" y="4604986"/>
            <a:ext cx="5450360" cy="1176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B3187-5CBB-4A99-B419-BF4231892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857" y="1198301"/>
            <a:ext cx="569851" cy="7290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EAABDA-7386-4739-BA23-92DF92DD7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10" y="2289841"/>
            <a:ext cx="736073" cy="781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FD152B-AC74-41C0-A2DF-5ED70AB651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11"/>
          <a:stretch/>
        </p:blipFill>
        <p:spPr>
          <a:xfrm>
            <a:off x="44619" y="3122730"/>
            <a:ext cx="1768094" cy="7109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2F2A07-A5AD-4FE2-B043-75C68B0EF247}"/>
              </a:ext>
            </a:extLst>
          </p:cNvPr>
          <p:cNvSpPr txBox="1"/>
          <p:nvPr/>
        </p:nvSpPr>
        <p:spPr>
          <a:xfrm>
            <a:off x="50985" y="2370683"/>
            <a:ext cx="649368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Uber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0F0CF-333A-4F9E-9909-E2E840DF7D86}"/>
              </a:ext>
            </a:extLst>
          </p:cNvPr>
          <p:cNvSpPr txBox="1"/>
          <p:nvPr/>
        </p:nvSpPr>
        <p:spPr>
          <a:xfrm>
            <a:off x="700353" y="6253315"/>
            <a:ext cx="62767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Requirement: Describe the data exploration and cleanup-process</a:t>
            </a:r>
          </a:p>
        </p:txBody>
      </p:sp>
    </p:spTree>
    <p:extLst>
      <p:ext uri="{BB962C8B-B14F-4D97-AF65-F5344CB8AC3E}">
        <p14:creationId xmlns:p14="http://schemas.microsoft.com/office/powerpoint/2010/main" val="361183548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359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Euphemia</vt:lpstr>
      <vt:lpstr>Math 16x9</vt:lpstr>
      <vt:lpstr>Office Theme</vt:lpstr>
      <vt:lpstr>Washington Metro Area Transportation Analysis </vt:lpstr>
      <vt:lpstr>Motivation</vt:lpstr>
      <vt:lpstr>Approach to answering the research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2018-04-19T04:26:05Z</dcterms:created>
  <dcterms:modified xsi:type="dcterms:W3CDTF">2018-04-19T21:30:55Z</dcterms:modified>
</cp:coreProperties>
</file>