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43"/>
  </p:normalViewPr>
  <p:slideViewPr>
    <p:cSldViewPr snapToGrid="0" snapToObjects="1">
      <p:cViewPr varScale="1">
        <p:scale>
          <a:sx n="76" d="100"/>
          <a:sy n="76" d="100"/>
        </p:scale>
        <p:origin x="21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C7F2-46FF-8A41-802C-4B1EBD2881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2E793C-A498-5345-9D82-29DBE0AAF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46C0AB-7A5E-DC40-A57E-124C68B53790}"/>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5" name="Footer Placeholder 4">
            <a:extLst>
              <a:ext uri="{FF2B5EF4-FFF2-40B4-BE49-F238E27FC236}">
                <a16:creationId xmlns:a16="http://schemas.microsoft.com/office/drawing/2014/main" id="{9B0EA035-49CD-C54F-BB5E-1908513E6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6FE14-6322-4D48-8561-67A214C06655}"/>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5146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D6BC-D7B3-1E44-BEE1-736AAA3DE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731CDB-9F1E-9146-8379-DE7FACF90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27CA9-8763-0244-93A9-80CA8A3BFF8A}"/>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5" name="Footer Placeholder 4">
            <a:extLst>
              <a:ext uri="{FF2B5EF4-FFF2-40B4-BE49-F238E27FC236}">
                <a16:creationId xmlns:a16="http://schemas.microsoft.com/office/drawing/2014/main" id="{4A1B13CC-D836-7449-B59A-2267E3A31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0D6C6-776E-5B4C-9CF3-C929C6407C3E}"/>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18608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E0840-97B3-6B48-AF09-C8EB616A30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81155-B390-244B-9351-0A3FBF4320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E5573-93BD-7942-9BCD-8B000808124A}"/>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5" name="Footer Placeholder 4">
            <a:extLst>
              <a:ext uri="{FF2B5EF4-FFF2-40B4-BE49-F238E27FC236}">
                <a16:creationId xmlns:a16="http://schemas.microsoft.com/office/drawing/2014/main" id="{296A8BDE-60D3-B04E-83FD-954DCA0BF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A693C-10B9-D348-BECF-AD03CDD92BEC}"/>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321931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A062-34FC-C242-80AA-5F067DFAC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FD473-FE5D-7D48-AE23-4DA4F75489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1831F-AF4D-CF4B-9E89-B1AE6505525C}"/>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5" name="Footer Placeholder 4">
            <a:extLst>
              <a:ext uri="{FF2B5EF4-FFF2-40B4-BE49-F238E27FC236}">
                <a16:creationId xmlns:a16="http://schemas.microsoft.com/office/drawing/2014/main" id="{086B5DF9-D2CD-8640-AC92-404D431D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D2454-7B3B-3049-9B2E-94F815E89026}"/>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18981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D124-616F-8E4E-87BC-2D1E8C232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478E52-8F6B-3942-B344-5757FF76B5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EBAA7F-79A6-5847-A3E5-852766BC3268}"/>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5" name="Footer Placeholder 4">
            <a:extLst>
              <a:ext uri="{FF2B5EF4-FFF2-40B4-BE49-F238E27FC236}">
                <a16:creationId xmlns:a16="http://schemas.microsoft.com/office/drawing/2014/main" id="{A9B3B0F8-42D3-B547-8891-26A2102BC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E0046-B986-764B-88D3-02441562ADF5}"/>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369197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D154-CA5A-A543-A2B7-4A6791AC6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0A4283-7770-7C43-A1D7-1091B0329D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6C6177-FD48-1E4D-BB4D-3F032C0401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DFAA32-0F62-964A-B7D8-69186F9D108A}"/>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6" name="Footer Placeholder 5">
            <a:extLst>
              <a:ext uri="{FF2B5EF4-FFF2-40B4-BE49-F238E27FC236}">
                <a16:creationId xmlns:a16="http://schemas.microsoft.com/office/drawing/2014/main" id="{546E80CB-2C46-D04E-AC17-4F43A9510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4C43C-65A9-FC48-BEA4-488518DC1563}"/>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329585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7708-A18F-4E4B-9D69-3A2626665A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9CEFFB-BEEC-8546-B4FB-8F0F95EA1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8EBCA9-F83C-AE40-88B2-1675F583D3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4772BA-BC04-084A-B4AD-005A073293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1A01B3-527D-7C42-9DA5-E79E130BCC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2FAC84-D76C-5A46-853D-EDB172CD6A22}"/>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8" name="Footer Placeholder 7">
            <a:extLst>
              <a:ext uri="{FF2B5EF4-FFF2-40B4-BE49-F238E27FC236}">
                <a16:creationId xmlns:a16="http://schemas.microsoft.com/office/drawing/2014/main" id="{3D607E44-C16F-394B-B118-A1484B3835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8719B3-3A55-7B4A-AA36-EA268BC2BFBE}"/>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303065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E8C2-35D2-914D-97F8-A9CDA0DE4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EE4B12-F096-D746-ACAB-AB20984E8795}"/>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4" name="Footer Placeholder 3">
            <a:extLst>
              <a:ext uri="{FF2B5EF4-FFF2-40B4-BE49-F238E27FC236}">
                <a16:creationId xmlns:a16="http://schemas.microsoft.com/office/drawing/2014/main" id="{43AF70CF-2559-BD47-946F-4AAD6DA22D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D131AB-565A-B540-A51B-D08F82D6EBD5}"/>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81134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8F4AB1-48AC-664B-A5C3-0F431C139593}"/>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3" name="Footer Placeholder 2">
            <a:extLst>
              <a:ext uri="{FF2B5EF4-FFF2-40B4-BE49-F238E27FC236}">
                <a16:creationId xmlns:a16="http://schemas.microsoft.com/office/drawing/2014/main" id="{C8DEBE52-0EF1-C645-A4A0-D2EC5717C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96B51-8AF8-5B47-B0CD-29E5CD82F4A3}"/>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120833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59BC-D9A9-0F4D-B1DC-9CFFDA2C9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D76AB5-CE4E-2E4D-90B0-B64C0014B1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CF63D-9CE5-3F41-A33B-DBECEB40F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283BE6-16CC-F64B-A939-6A6044EE8A99}"/>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6" name="Footer Placeholder 5">
            <a:extLst>
              <a:ext uri="{FF2B5EF4-FFF2-40B4-BE49-F238E27FC236}">
                <a16:creationId xmlns:a16="http://schemas.microsoft.com/office/drawing/2014/main" id="{C77F52D7-5791-964E-A65C-07870C05F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D2D262-7F86-F842-81F7-A3D0281A36D3}"/>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329303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6D7B-67EB-6C49-8D7F-2CCD023E4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B5561A-A2F9-FC41-8310-750AA2454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EB5E961-58D6-6E40-B4B4-7D3665B81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0513DD-0364-F344-B95C-F9C0B6A40C83}"/>
              </a:ext>
            </a:extLst>
          </p:cNvPr>
          <p:cNvSpPr>
            <a:spLocks noGrp="1"/>
          </p:cNvSpPr>
          <p:nvPr>
            <p:ph type="dt" sz="half" idx="10"/>
          </p:nvPr>
        </p:nvSpPr>
        <p:spPr/>
        <p:txBody>
          <a:bodyPr/>
          <a:lstStyle/>
          <a:p>
            <a:fld id="{FC978420-4FFB-054D-9877-158DC51B4211}" type="datetimeFigureOut">
              <a:rPr lang="en-US" smtClean="0"/>
              <a:t>4/18/18</a:t>
            </a:fld>
            <a:endParaRPr lang="en-US"/>
          </a:p>
        </p:txBody>
      </p:sp>
      <p:sp>
        <p:nvSpPr>
          <p:cNvPr id="6" name="Footer Placeholder 5">
            <a:extLst>
              <a:ext uri="{FF2B5EF4-FFF2-40B4-BE49-F238E27FC236}">
                <a16:creationId xmlns:a16="http://schemas.microsoft.com/office/drawing/2014/main" id="{893FED3D-41F6-B544-8AC3-56EF38B67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6B668-2CBA-B843-B08C-0F49A3F8A481}"/>
              </a:ext>
            </a:extLst>
          </p:cNvPr>
          <p:cNvSpPr>
            <a:spLocks noGrp="1"/>
          </p:cNvSpPr>
          <p:nvPr>
            <p:ph type="sldNum" sz="quarter" idx="12"/>
          </p:nvPr>
        </p:nvSpPr>
        <p:spPr/>
        <p:txBody>
          <a:bodyPr/>
          <a:lstStyle/>
          <a:p>
            <a:fld id="{7AA806E9-7B52-E04F-87E6-163F08E69973}" type="slidenum">
              <a:rPr lang="en-US" smtClean="0"/>
              <a:t>‹#›</a:t>
            </a:fld>
            <a:endParaRPr lang="en-US"/>
          </a:p>
        </p:txBody>
      </p:sp>
    </p:spTree>
    <p:extLst>
      <p:ext uri="{BB962C8B-B14F-4D97-AF65-F5344CB8AC3E}">
        <p14:creationId xmlns:p14="http://schemas.microsoft.com/office/powerpoint/2010/main" val="254221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DF2C77-7D5F-DD46-AF45-424D8723A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5B7DAC-535D-8047-A998-8D0EA2E64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C33C1-029D-F043-8702-A3DB90A293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78420-4FFB-054D-9877-158DC51B4211}" type="datetimeFigureOut">
              <a:rPr lang="en-US" smtClean="0"/>
              <a:t>4/18/18</a:t>
            </a:fld>
            <a:endParaRPr lang="en-US"/>
          </a:p>
        </p:txBody>
      </p:sp>
      <p:sp>
        <p:nvSpPr>
          <p:cNvPr id="5" name="Footer Placeholder 4">
            <a:extLst>
              <a:ext uri="{FF2B5EF4-FFF2-40B4-BE49-F238E27FC236}">
                <a16:creationId xmlns:a16="http://schemas.microsoft.com/office/drawing/2014/main" id="{6DEAC940-54EC-6F4E-B7AF-D1AAD45CA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9C8958-CA2B-ED4D-BEEF-2502AE586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806E9-7B52-E04F-87E6-163F08E69973}" type="slidenum">
              <a:rPr lang="en-US" smtClean="0"/>
              <a:t>‹#›</a:t>
            </a:fld>
            <a:endParaRPr lang="en-US"/>
          </a:p>
        </p:txBody>
      </p:sp>
    </p:spTree>
    <p:extLst>
      <p:ext uri="{BB962C8B-B14F-4D97-AF65-F5344CB8AC3E}">
        <p14:creationId xmlns:p14="http://schemas.microsoft.com/office/powerpoint/2010/main" val="2683069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FCF01-FE10-0D4D-8392-7375E648A580}"/>
              </a:ext>
            </a:extLst>
          </p:cNvPr>
          <p:cNvSpPr>
            <a:spLocks noGrp="1"/>
          </p:cNvSpPr>
          <p:nvPr>
            <p:ph idx="1"/>
          </p:nvPr>
        </p:nvSpPr>
        <p:spPr>
          <a:xfrm>
            <a:off x="639418" y="1032934"/>
            <a:ext cx="10916477" cy="5593154"/>
          </a:xfrm>
        </p:spPr>
        <p:txBody>
          <a:bodyPr>
            <a:normAutofit/>
          </a:bodyPr>
          <a:lstStyle/>
          <a:p>
            <a:pPr marL="0" indent="0">
              <a:buNone/>
            </a:pPr>
            <a:r>
              <a:rPr lang="en-US" sz="1800" dirty="0"/>
              <a:t>In order to determine if there is a correlation between Metro KPIs and its ridership, Linear regression analysis was performed. According to the results, none of the KPIs is a significant predictor for the Metro ridership.</a:t>
            </a:r>
          </a:p>
        </p:txBody>
      </p:sp>
      <p:sp>
        <p:nvSpPr>
          <p:cNvPr id="4" name="TextBox 3">
            <a:extLst>
              <a:ext uri="{FF2B5EF4-FFF2-40B4-BE49-F238E27FC236}">
                <a16:creationId xmlns:a16="http://schemas.microsoft.com/office/drawing/2014/main" id="{238703D8-346C-4A48-99FE-5972A70CAA40}"/>
              </a:ext>
            </a:extLst>
          </p:cNvPr>
          <p:cNvSpPr txBox="1"/>
          <p:nvPr/>
        </p:nvSpPr>
        <p:spPr>
          <a:xfrm>
            <a:off x="-10072" y="17452"/>
            <a:ext cx="6416232" cy="830997"/>
          </a:xfrm>
          <a:prstGeom prst="rect">
            <a:avLst/>
          </a:prstGeom>
          <a:noFill/>
          <a:ln>
            <a:solidFill>
              <a:schemeClr val="tx1"/>
            </a:solidFill>
          </a:ln>
        </p:spPr>
        <p:txBody>
          <a:bodyPr wrap="square" rtlCol="0">
            <a:spAutoFit/>
          </a:bodyPr>
          <a:lstStyle/>
          <a:p>
            <a:pPr defTabSz="914126" fontAlgn="base"/>
            <a:r>
              <a:rPr lang="en-US" sz="2399" b="1" dirty="0">
                <a:solidFill>
                  <a:prstClr val="black"/>
                </a:solidFill>
                <a:latin typeface="Calibri" panose="020F0502020204030204"/>
              </a:rPr>
              <a:t>Question: </a:t>
            </a:r>
            <a:r>
              <a:rPr lang="en-US" sz="2400" b="1" dirty="0"/>
              <a:t>Does metro performance impact the demand for other transportation resources?</a:t>
            </a:r>
            <a:endParaRPr lang="en-US" sz="2399" b="1" dirty="0">
              <a:solidFill>
                <a:prstClr val="black"/>
              </a:solidFill>
              <a:latin typeface="Calibri" panose="020F0502020204030204"/>
            </a:endParaRPr>
          </a:p>
        </p:txBody>
      </p:sp>
      <p:pic>
        <p:nvPicPr>
          <p:cNvPr id="6" name="Picture 5">
            <a:extLst>
              <a:ext uri="{FF2B5EF4-FFF2-40B4-BE49-F238E27FC236}">
                <a16:creationId xmlns:a16="http://schemas.microsoft.com/office/drawing/2014/main" id="{7E99368C-CCA7-0940-B9E4-6085419399A4}"/>
              </a:ext>
            </a:extLst>
          </p:cNvPr>
          <p:cNvPicPr>
            <a:picLocks noChangeAspect="1"/>
          </p:cNvPicPr>
          <p:nvPr/>
        </p:nvPicPr>
        <p:blipFill>
          <a:blip r:embed="rId2"/>
          <a:stretch>
            <a:fillRect/>
          </a:stretch>
        </p:blipFill>
        <p:spPr>
          <a:xfrm>
            <a:off x="2887731" y="1559020"/>
            <a:ext cx="6419850" cy="5067068"/>
          </a:xfrm>
          <a:prstGeom prst="rect">
            <a:avLst/>
          </a:prstGeom>
        </p:spPr>
      </p:pic>
    </p:spTree>
    <p:extLst>
      <p:ext uri="{BB962C8B-B14F-4D97-AF65-F5344CB8AC3E}">
        <p14:creationId xmlns:p14="http://schemas.microsoft.com/office/powerpoint/2010/main" val="367234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24B5D-0332-D545-B10F-3B66734A7DBD}"/>
              </a:ext>
            </a:extLst>
          </p:cNvPr>
          <p:cNvPicPr>
            <a:picLocks noChangeAspect="1"/>
          </p:cNvPicPr>
          <p:nvPr/>
        </p:nvPicPr>
        <p:blipFill>
          <a:blip r:embed="rId2"/>
          <a:stretch>
            <a:fillRect/>
          </a:stretch>
        </p:blipFill>
        <p:spPr>
          <a:xfrm>
            <a:off x="1078886" y="1784349"/>
            <a:ext cx="10173314" cy="3261783"/>
          </a:xfrm>
          <a:prstGeom prst="rect">
            <a:avLst/>
          </a:prstGeom>
        </p:spPr>
      </p:pic>
      <p:sp>
        <p:nvSpPr>
          <p:cNvPr id="6" name="TextBox 5">
            <a:extLst>
              <a:ext uri="{FF2B5EF4-FFF2-40B4-BE49-F238E27FC236}">
                <a16:creationId xmlns:a16="http://schemas.microsoft.com/office/drawing/2014/main" id="{5FCF4597-4EEA-A14F-9DA3-00E429089F14}"/>
              </a:ext>
            </a:extLst>
          </p:cNvPr>
          <p:cNvSpPr txBox="1"/>
          <p:nvPr/>
        </p:nvSpPr>
        <p:spPr>
          <a:xfrm>
            <a:off x="4064001" y="846667"/>
            <a:ext cx="2914644" cy="369332"/>
          </a:xfrm>
          <a:prstGeom prst="rect">
            <a:avLst/>
          </a:prstGeom>
          <a:noFill/>
        </p:spPr>
        <p:txBody>
          <a:bodyPr wrap="none" rtlCol="0">
            <a:spAutoFit/>
          </a:bodyPr>
          <a:lstStyle/>
          <a:p>
            <a:r>
              <a:rPr lang="en-US" dirty="0"/>
              <a:t>Linear regression coefficients</a:t>
            </a:r>
          </a:p>
        </p:txBody>
      </p:sp>
      <p:sp>
        <p:nvSpPr>
          <p:cNvPr id="8" name="TextBox 7">
            <a:extLst>
              <a:ext uri="{FF2B5EF4-FFF2-40B4-BE49-F238E27FC236}">
                <a16:creationId xmlns:a16="http://schemas.microsoft.com/office/drawing/2014/main" id="{29327BDD-1805-BC4C-A4A2-20B91E32C6D2}"/>
              </a:ext>
            </a:extLst>
          </p:cNvPr>
          <p:cNvSpPr txBox="1"/>
          <p:nvPr/>
        </p:nvSpPr>
        <p:spPr>
          <a:xfrm>
            <a:off x="-10072" y="17452"/>
            <a:ext cx="6416232" cy="830997"/>
          </a:xfrm>
          <a:prstGeom prst="rect">
            <a:avLst/>
          </a:prstGeom>
          <a:noFill/>
          <a:ln>
            <a:solidFill>
              <a:schemeClr val="tx1"/>
            </a:solidFill>
          </a:ln>
        </p:spPr>
        <p:txBody>
          <a:bodyPr wrap="square" rtlCol="0">
            <a:spAutoFit/>
          </a:bodyPr>
          <a:lstStyle/>
          <a:p>
            <a:pPr defTabSz="914126" fontAlgn="base"/>
            <a:r>
              <a:rPr lang="en-US" sz="2399" b="1" dirty="0">
                <a:solidFill>
                  <a:prstClr val="black"/>
                </a:solidFill>
                <a:latin typeface="Calibri" panose="020F0502020204030204"/>
              </a:rPr>
              <a:t>Question: </a:t>
            </a:r>
            <a:r>
              <a:rPr lang="en-US" sz="2400" b="1" dirty="0"/>
              <a:t>Does metro performance impact the demand for other transportation resources?</a:t>
            </a:r>
            <a:endParaRPr lang="en-US" sz="2399" b="1" dirty="0">
              <a:solidFill>
                <a:prstClr val="black"/>
              </a:solidFill>
              <a:latin typeface="Calibri" panose="020F0502020204030204"/>
            </a:endParaRPr>
          </a:p>
        </p:txBody>
      </p:sp>
    </p:spTree>
    <p:extLst>
      <p:ext uri="{BB962C8B-B14F-4D97-AF65-F5344CB8AC3E}">
        <p14:creationId xmlns:p14="http://schemas.microsoft.com/office/powerpoint/2010/main" val="332499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1C4BC2-572E-824F-A965-331BE82A7407}"/>
              </a:ext>
            </a:extLst>
          </p:cNvPr>
          <p:cNvSpPr/>
          <p:nvPr/>
        </p:nvSpPr>
        <p:spPr>
          <a:xfrm>
            <a:off x="812799" y="986455"/>
            <a:ext cx="10498667" cy="1200329"/>
          </a:xfrm>
          <a:prstGeom prst="rect">
            <a:avLst/>
          </a:prstGeom>
        </p:spPr>
        <p:txBody>
          <a:bodyPr wrap="square">
            <a:spAutoFit/>
          </a:bodyPr>
          <a:lstStyle/>
          <a:p>
            <a:r>
              <a:rPr lang="en-US" dirty="0"/>
              <a:t>In 2015 after a few incidents Metro introduced a Safe Track program, that affected ROTP. The graphs below show the multivariable regression between two most significant KPIs ROTP and Rail Reliability and ridership correlation before and after the Safe Track implementation (2015):</a:t>
            </a:r>
          </a:p>
          <a:p>
            <a:endParaRPr lang="en-US" dirty="0"/>
          </a:p>
        </p:txBody>
      </p:sp>
      <p:pic>
        <p:nvPicPr>
          <p:cNvPr id="4" name="Picture 3">
            <a:extLst>
              <a:ext uri="{FF2B5EF4-FFF2-40B4-BE49-F238E27FC236}">
                <a16:creationId xmlns:a16="http://schemas.microsoft.com/office/drawing/2014/main" id="{7C88A1F5-DE59-CB45-9620-C00D78930C1F}"/>
              </a:ext>
            </a:extLst>
          </p:cNvPr>
          <p:cNvPicPr>
            <a:picLocks noChangeAspect="1"/>
          </p:cNvPicPr>
          <p:nvPr/>
        </p:nvPicPr>
        <p:blipFill>
          <a:blip r:embed="rId2"/>
          <a:stretch>
            <a:fillRect/>
          </a:stretch>
        </p:blipFill>
        <p:spPr>
          <a:xfrm>
            <a:off x="812799" y="2625990"/>
            <a:ext cx="5374217" cy="3419956"/>
          </a:xfrm>
          <a:prstGeom prst="rect">
            <a:avLst/>
          </a:prstGeom>
        </p:spPr>
      </p:pic>
      <p:pic>
        <p:nvPicPr>
          <p:cNvPr id="6" name="Picture 5">
            <a:extLst>
              <a:ext uri="{FF2B5EF4-FFF2-40B4-BE49-F238E27FC236}">
                <a16:creationId xmlns:a16="http://schemas.microsoft.com/office/drawing/2014/main" id="{E4664D65-2BAD-9F4A-93E7-BBF6B1D31D45}"/>
              </a:ext>
            </a:extLst>
          </p:cNvPr>
          <p:cNvPicPr>
            <a:picLocks noChangeAspect="1"/>
          </p:cNvPicPr>
          <p:nvPr/>
        </p:nvPicPr>
        <p:blipFill>
          <a:blip r:embed="rId3"/>
          <a:stretch>
            <a:fillRect/>
          </a:stretch>
        </p:blipFill>
        <p:spPr>
          <a:xfrm>
            <a:off x="6187016" y="2625990"/>
            <a:ext cx="5726473" cy="3494617"/>
          </a:xfrm>
          <a:prstGeom prst="rect">
            <a:avLst/>
          </a:prstGeom>
        </p:spPr>
      </p:pic>
      <p:sp>
        <p:nvSpPr>
          <p:cNvPr id="7" name="TextBox 6">
            <a:extLst>
              <a:ext uri="{FF2B5EF4-FFF2-40B4-BE49-F238E27FC236}">
                <a16:creationId xmlns:a16="http://schemas.microsoft.com/office/drawing/2014/main" id="{3C6B5C7C-B74F-3C4E-B5F2-7006367E32EF}"/>
              </a:ext>
            </a:extLst>
          </p:cNvPr>
          <p:cNvSpPr txBox="1"/>
          <p:nvPr/>
        </p:nvSpPr>
        <p:spPr>
          <a:xfrm>
            <a:off x="1736765" y="2366663"/>
            <a:ext cx="3526286" cy="369332"/>
          </a:xfrm>
          <a:prstGeom prst="rect">
            <a:avLst/>
          </a:prstGeom>
          <a:noFill/>
        </p:spPr>
        <p:txBody>
          <a:bodyPr wrap="none" rtlCol="0">
            <a:spAutoFit/>
          </a:bodyPr>
          <a:lstStyle/>
          <a:p>
            <a:r>
              <a:rPr lang="en-US" dirty="0"/>
              <a:t>Correlation before 2015, R2 = 0.124</a:t>
            </a:r>
          </a:p>
        </p:txBody>
      </p:sp>
      <p:sp>
        <p:nvSpPr>
          <p:cNvPr id="8" name="TextBox 7">
            <a:extLst>
              <a:ext uri="{FF2B5EF4-FFF2-40B4-BE49-F238E27FC236}">
                <a16:creationId xmlns:a16="http://schemas.microsoft.com/office/drawing/2014/main" id="{736F2F89-6B2A-AA43-AD3C-8153FA3D4354}"/>
              </a:ext>
            </a:extLst>
          </p:cNvPr>
          <p:cNvSpPr txBox="1"/>
          <p:nvPr/>
        </p:nvSpPr>
        <p:spPr>
          <a:xfrm>
            <a:off x="7369824" y="2345726"/>
            <a:ext cx="3360856" cy="369332"/>
          </a:xfrm>
          <a:prstGeom prst="rect">
            <a:avLst/>
          </a:prstGeom>
          <a:noFill/>
        </p:spPr>
        <p:txBody>
          <a:bodyPr wrap="none" rtlCol="0">
            <a:spAutoFit/>
          </a:bodyPr>
          <a:lstStyle/>
          <a:p>
            <a:r>
              <a:rPr lang="en-US" dirty="0"/>
              <a:t>Correlation after 2015, R2 = 0.188</a:t>
            </a:r>
          </a:p>
        </p:txBody>
      </p:sp>
      <p:sp>
        <p:nvSpPr>
          <p:cNvPr id="9" name="TextBox 8">
            <a:extLst>
              <a:ext uri="{FF2B5EF4-FFF2-40B4-BE49-F238E27FC236}">
                <a16:creationId xmlns:a16="http://schemas.microsoft.com/office/drawing/2014/main" id="{183660EA-FB01-A644-955C-1944A40C10FA}"/>
              </a:ext>
            </a:extLst>
          </p:cNvPr>
          <p:cNvSpPr txBox="1"/>
          <p:nvPr/>
        </p:nvSpPr>
        <p:spPr>
          <a:xfrm>
            <a:off x="-10072" y="17452"/>
            <a:ext cx="6416232" cy="830997"/>
          </a:xfrm>
          <a:prstGeom prst="rect">
            <a:avLst/>
          </a:prstGeom>
          <a:noFill/>
          <a:ln>
            <a:solidFill>
              <a:schemeClr val="tx1"/>
            </a:solidFill>
          </a:ln>
        </p:spPr>
        <p:txBody>
          <a:bodyPr wrap="square" rtlCol="0">
            <a:spAutoFit/>
          </a:bodyPr>
          <a:lstStyle/>
          <a:p>
            <a:pPr defTabSz="914126" fontAlgn="base"/>
            <a:r>
              <a:rPr lang="en-US" sz="2399" b="1" dirty="0">
                <a:solidFill>
                  <a:prstClr val="black"/>
                </a:solidFill>
                <a:latin typeface="Calibri" panose="020F0502020204030204"/>
              </a:rPr>
              <a:t>Question: </a:t>
            </a:r>
            <a:r>
              <a:rPr lang="en-US" sz="2400" b="1" dirty="0"/>
              <a:t>Does metro performance impact the demand for other transportation resources?</a:t>
            </a:r>
            <a:endParaRPr lang="en-US" sz="2399" b="1" dirty="0">
              <a:solidFill>
                <a:prstClr val="black"/>
              </a:solidFill>
              <a:latin typeface="Calibri" panose="020F0502020204030204"/>
            </a:endParaRPr>
          </a:p>
        </p:txBody>
      </p:sp>
    </p:spTree>
    <p:extLst>
      <p:ext uri="{BB962C8B-B14F-4D97-AF65-F5344CB8AC3E}">
        <p14:creationId xmlns:p14="http://schemas.microsoft.com/office/powerpoint/2010/main" val="348870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38252F-1C8C-384C-A474-C3C1F8E57C1C}"/>
              </a:ext>
            </a:extLst>
          </p:cNvPr>
          <p:cNvSpPr/>
          <p:nvPr/>
        </p:nvSpPr>
        <p:spPr>
          <a:xfrm>
            <a:off x="660399" y="1258838"/>
            <a:ext cx="10668000" cy="2585323"/>
          </a:xfrm>
          <a:prstGeom prst="rect">
            <a:avLst/>
          </a:prstGeom>
        </p:spPr>
        <p:txBody>
          <a:bodyPr wrap="square">
            <a:spAutoFit/>
          </a:bodyPr>
          <a:lstStyle/>
          <a:p>
            <a:r>
              <a:rPr lang="en-US" dirty="0"/>
              <a:t>This information may indicate the following:</a:t>
            </a:r>
          </a:p>
          <a:p>
            <a:endParaRPr lang="en-US" dirty="0"/>
          </a:p>
          <a:p>
            <a:r>
              <a:rPr lang="en-US" dirty="0"/>
              <a:t>1. KPIs are not exactly correct, but there is no additional information to check it.</a:t>
            </a:r>
          </a:p>
          <a:p>
            <a:r>
              <a:rPr lang="en-US" dirty="0"/>
              <a:t>2. KPI is an internal organizational criteria that is used to measure its success or failure. Whereas the  KPIs do not impact the ridership, it can be concluded that the number of passengers is not the “Metro goal (Mark I need your help here)”.</a:t>
            </a:r>
          </a:p>
          <a:p>
            <a:endParaRPr lang="en-US" dirty="0"/>
          </a:p>
          <a:p>
            <a:r>
              <a:rPr lang="en-US" dirty="0"/>
              <a:t>Also it means that KPI’s can’t be used to determine if metro performance impact the demand for other transportation resources.</a:t>
            </a:r>
          </a:p>
        </p:txBody>
      </p:sp>
      <p:sp>
        <p:nvSpPr>
          <p:cNvPr id="3" name="TextBox 2">
            <a:extLst>
              <a:ext uri="{FF2B5EF4-FFF2-40B4-BE49-F238E27FC236}">
                <a16:creationId xmlns:a16="http://schemas.microsoft.com/office/drawing/2014/main" id="{AFF93F9E-42C5-914D-B661-D654BB1DFBB0}"/>
              </a:ext>
            </a:extLst>
          </p:cNvPr>
          <p:cNvSpPr txBox="1"/>
          <p:nvPr/>
        </p:nvSpPr>
        <p:spPr>
          <a:xfrm>
            <a:off x="-10072" y="17452"/>
            <a:ext cx="6416232" cy="830997"/>
          </a:xfrm>
          <a:prstGeom prst="rect">
            <a:avLst/>
          </a:prstGeom>
          <a:noFill/>
          <a:ln>
            <a:solidFill>
              <a:schemeClr val="tx1"/>
            </a:solidFill>
          </a:ln>
        </p:spPr>
        <p:txBody>
          <a:bodyPr wrap="square" rtlCol="0">
            <a:spAutoFit/>
          </a:bodyPr>
          <a:lstStyle/>
          <a:p>
            <a:pPr defTabSz="914126" fontAlgn="base"/>
            <a:r>
              <a:rPr lang="en-US" sz="2399" b="1" dirty="0">
                <a:solidFill>
                  <a:prstClr val="black"/>
                </a:solidFill>
                <a:latin typeface="Calibri" panose="020F0502020204030204"/>
              </a:rPr>
              <a:t>Question: </a:t>
            </a:r>
            <a:r>
              <a:rPr lang="en-US" sz="2400" b="1" dirty="0"/>
              <a:t>Does metro performance impact the demand for other transportation resources?</a:t>
            </a:r>
            <a:endParaRPr lang="en-US" sz="2399" b="1" dirty="0">
              <a:solidFill>
                <a:prstClr val="black"/>
              </a:solidFill>
              <a:latin typeface="Calibri" panose="020F0502020204030204"/>
            </a:endParaRPr>
          </a:p>
        </p:txBody>
      </p:sp>
    </p:spTree>
    <p:extLst>
      <p:ext uri="{BB962C8B-B14F-4D97-AF65-F5344CB8AC3E}">
        <p14:creationId xmlns:p14="http://schemas.microsoft.com/office/powerpoint/2010/main" val="111165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44D48-BF41-434D-94E9-E41F77640C48}"/>
              </a:ext>
            </a:extLst>
          </p:cNvPr>
          <p:cNvSpPr txBox="1"/>
          <p:nvPr/>
        </p:nvSpPr>
        <p:spPr>
          <a:xfrm>
            <a:off x="-10072" y="17452"/>
            <a:ext cx="6416232" cy="830997"/>
          </a:xfrm>
          <a:prstGeom prst="rect">
            <a:avLst/>
          </a:prstGeom>
          <a:noFill/>
          <a:ln>
            <a:solidFill>
              <a:schemeClr val="tx1"/>
            </a:solidFill>
          </a:ln>
        </p:spPr>
        <p:txBody>
          <a:bodyPr wrap="square" rtlCol="0">
            <a:spAutoFit/>
          </a:bodyPr>
          <a:lstStyle/>
          <a:p>
            <a:pPr defTabSz="914126" fontAlgn="base"/>
            <a:r>
              <a:rPr lang="en-US" sz="2399" b="1" dirty="0">
                <a:solidFill>
                  <a:prstClr val="black"/>
                </a:solidFill>
                <a:latin typeface="Calibri" panose="020F0502020204030204"/>
              </a:rPr>
              <a:t>Question: </a:t>
            </a:r>
            <a:r>
              <a:rPr lang="en-US" sz="2400" b="1" dirty="0"/>
              <a:t>Does metro performance impact the demand for other transportation resources?</a:t>
            </a:r>
            <a:endParaRPr lang="en-US" sz="2399" b="1" dirty="0">
              <a:solidFill>
                <a:prstClr val="black"/>
              </a:solidFill>
              <a:latin typeface="Calibri" panose="020F0502020204030204"/>
            </a:endParaRPr>
          </a:p>
        </p:txBody>
      </p:sp>
      <p:sp>
        <p:nvSpPr>
          <p:cNvPr id="3" name="TextBox 2">
            <a:extLst>
              <a:ext uri="{FF2B5EF4-FFF2-40B4-BE49-F238E27FC236}">
                <a16:creationId xmlns:a16="http://schemas.microsoft.com/office/drawing/2014/main" id="{7EFBE9A9-6706-7C48-B98A-6348A6827091}"/>
              </a:ext>
            </a:extLst>
          </p:cNvPr>
          <p:cNvSpPr txBox="1"/>
          <p:nvPr/>
        </p:nvSpPr>
        <p:spPr>
          <a:xfrm>
            <a:off x="1642532" y="1067691"/>
            <a:ext cx="9033242" cy="369332"/>
          </a:xfrm>
          <a:prstGeom prst="rect">
            <a:avLst/>
          </a:prstGeom>
          <a:noFill/>
        </p:spPr>
        <p:txBody>
          <a:bodyPr wrap="none" rtlCol="0">
            <a:spAutoFit/>
          </a:bodyPr>
          <a:lstStyle/>
          <a:p>
            <a:r>
              <a:rPr lang="en-US" dirty="0"/>
              <a:t>Below performed a linear regression between Metro ridership and each type of transportation</a:t>
            </a:r>
          </a:p>
        </p:txBody>
      </p:sp>
      <p:pic>
        <p:nvPicPr>
          <p:cNvPr id="7" name="Picture 6">
            <a:extLst>
              <a:ext uri="{FF2B5EF4-FFF2-40B4-BE49-F238E27FC236}">
                <a16:creationId xmlns:a16="http://schemas.microsoft.com/office/drawing/2014/main" id="{2E3D7A2F-0CAE-FB42-9C64-8D18E6822A03}"/>
              </a:ext>
            </a:extLst>
          </p:cNvPr>
          <p:cNvPicPr>
            <a:picLocks noChangeAspect="1"/>
          </p:cNvPicPr>
          <p:nvPr/>
        </p:nvPicPr>
        <p:blipFill>
          <a:blip r:embed="rId2"/>
          <a:stretch>
            <a:fillRect/>
          </a:stretch>
        </p:blipFill>
        <p:spPr>
          <a:xfrm>
            <a:off x="1256953" y="1656265"/>
            <a:ext cx="8923867" cy="4973133"/>
          </a:xfrm>
          <a:prstGeom prst="rect">
            <a:avLst/>
          </a:prstGeom>
        </p:spPr>
      </p:pic>
      <p:pic>
        <p:nvPicPr>
          <p:cNvPr id="8" name="Picture 7">
            <a:extLst>
              <a:ext uri="{FF2B5EF4-FFF2-40B4-BE49-F238E27FC236}">
                <a16:creationId xmlns:a16="http://schemas.microsoft.com/office/drawing/2014/main" id="{86C8E759-7966-1F4D-A69E-78E094CF8EFA}"/>
              </a:ext>
            </a:extLst>
          </p:cNvPr>
          <p:cNvPicPr>
            <a:picLocks noChangeAspect="1"/>
          </p:cNvPicPr>
          <p:nvPr/>
        </p:nvPicPr>
        <p:blipFill>
          <a:blip r:embed="rId3"/>
          <a:stretch>
            <a:fillRect/>
          </a:stretch>
        </p:blipFill>
        <p:spPr>
          <a:xfrm>
            <a:off x="5926666" y="4660900"/>
            <a:ext cx="6062133" cy="1176075"/>
          </a:xfrm>
          <a:prstGeom prst="rect">
            <a:avLst/>
          </a:prstGeom>
        </p:spPr>
      </p:pic>
    </p:spTree>
    <p:extLst>
      <p:ext uri="{BB962C8B-B14F-4D97-AF65-F5344CB8AC3E}">
        <p14:creationId xmlns:p14="http://schemas.microsoft.com/office/powerpoint/2010/main" val="14615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09F08-1545-2C42-A778-5EC33311A38D}"/>
              </a:ext>
            </a:extLst>
          </p:cNvPr>
          <p:cNvSpPr txBox="1"/>
          <p:nvPr/>
        </p:nvSpPr>
        <p:spPr>
          <a:xfrm>
            <a:off x="-10072" y="17452"/>
            <a:ext cx="6416232" cy="830997"/>
          </a:xfrm>
          <a:prstGeom prst="rect">
            <a:avLst/>
          </a:prstGeom>
          <a:noFill/>
          <a:ln>
            <a:solidFill>
              <a:schemeClr val="tx1"/>
            </a:solidFill>
          </a:ln>
        </p:spPr>
        <p:txBody>
          <a:bodyPr wrap="square" rtlCol="0">
            <a:spAutoFit/>
          </a:bodyPr>
          <a:lstStyle/>
          <a:p>
            <a:pPr defTabSz="914126" fontAlgn="base"/>
            <a:r>
              <a:rPr lang="en-US" sz="2399" b="1" dirty="0">
                <a:solidFill>
                  <a:prstClr val="black"/>
                </a:solidFill>
                <a:latin typeface="Calibri" panose="020F0502020204030204"/>
              </a:rPr>
              <a:t>Question: </a:t>
            </a:r>
            <a:r>
              <a:rPr lang="en-US" sz="2400" b="1" dirty="0"/>
              <a:t>Does metro performance impact the demand for other transportation resources?</a:t>
            </a:r>
            <a:endParaRPr lang="en-US" sz="2399" b="1" dirty="0">
              <a:solidFill>
                <a:prstClr val="black"/>
              </a:solidFill>
              <a:latin typeface="Calibri" panose="020F0502020204030204"/>
            </a:endParaRPr>
          </a:p>
        </p:txBody>
      </p:sp>
      <p:sp>
        <p:nvSpPr>
          <p:cNvPr id="5" name="TextBox 4">
            <a:extLst>
              <a:ext uri="{FF2B5EF4-FFF2-40B4-BE49-F238E27FC236}">
                <a16:creationId xmlns:a16="http://schemas.microsoft.com/office/drawing/2014/main" id="{598FF5D8-05EE-CE47-A0F4-B92374D8FE4E}"/>
              </a:ext>
            </a:extLst>
          </p:cNvPr>
          <p:cNvSpPr txBox="1"/>
          <p:nvPr/>
        </p:nvSpPr>
        <p:spPr>
          <a:xfrm>
            <a:off x="934085" y="1608667"/>
            <a:ext cx="7296421" cy="646331"/>
          </a:xfrm>
          <a:prstGeom prst="rect">
            <a:avLst/>
          </a:prstGeom>
          <a:noFill/>
        </p:spPr>
        <p:txBody>
          <a:bodyPr wrap="none" rtlCol="0">
            <a:spAutoFit/>
          </a:bodyPr>
          <a:lstStyle/>
          <a:p>
            <a:r>
              <a:rPr lang="en-US" dirty="0"/>
              <a:t>The most significant relation is  between Taxi and Metro ridership R2 = 0.78.</a:t>
            </a:r>
          </a:p>
          <a:p>
            <a:r>
              <a:rPr lang="en-US" dirty="0"/>
              <a:t>The more people use Metro, the more they ride a taxi. Why??</a:t>
            </a:r>
          </a:p>
        </p:txBody>
      </p:sp>
    </p:spTree>
    <p:extLst>
      <p:ext uri="{BB962C8B-B14F-4D97-AF65-F5344CB8AC3E}">
        <p14:creationId xmlns:p14="http://schemas.microsoft.com/office/powerpoint/2010/main" val="2955134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319</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Questions</dc:title>
  <dc:creator>Sonya Smirnova</dc:creator>
  <cp:lastModifiedBy>Sonya Smirnova</cp:lastModifiedBy>
  <cp:revision>13</cp:revision>
  <dcterms:created xsi:type="dcterms:W3CDTF">2018-04-18T18:03:59Z</dcterms:created>
  <dcterms:modified xsi:type="dcterms:W3CDTF">2018-04-18T21:21:20Z</dcterms:modified>
</cp:coreProperties>
</file>