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67" r:id="rId4"/>
    <p:sldId id="268" r:id="rId5"/>
    <p:sldId id="266"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9B332-4317-4467-B7E9-103892B7FBAA}" v="504" dt="2023-08-19T17:41:22.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76544-D799-437E-8024-B71781BF28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AU"/>
        </a:p>
      </dgm:t>
    </dgm:pt>
    <dgm:pt modelId="{625FE88D-5F72-4C62-9204-8A7A2072AD1A}">
      <dgm:prSet phldrT="[Text]"/>
      <dgm:spPr>
        <a:solidFill>
          <a:schemeClr val="accent1">
            <a:lumMod val="50000"/>
          </a:schemeClr>
        </a:solidFill>
      </dgm:spPr>
      <dgm:t>
        <a:bodyPr/>
        <a:lstStyle/>
        <a:p>
          <a:r>
            <a:rPr lang="en-US" b="1" dirty="0"/>
            <a:t>Data integration and management </a:t>
          </a:r>
          <a:r>
            <a:rPr lang="en-US" dirty="0"/>
            <a:t>–  Accurate, Efficient and Scalable.</a:t>
          </a:r>
          <a:endParaRPr lang="en-AU" dirty="0"/>
        </a:p>
      </dgm:t>
    </dgm:pt>
    <dgm:pt modelId="{1E30AEEC-15DB-4D87-9F33-3A4299A6892A}" type="parTrans" cxnId="{B1D3F163-AECA-4995-876A-96EE54D4959D}">
      <dgm:prSet/>
      <dgm:spPr/>
      <dgm:t>
        <a:bodyPr/>
        <a:lstStyle/>
        <a:p>
          <a:endParaRPr lang="en-AU"/>
        </a:p>
      </dgm:t>
    </dgm:pt>
    <dgm:pt modelId="{83B41DCF-E0DD-4B51-8289-C41D86E31C66}" type="sibTrans" cxnId="{B1D3F163-AECA-4995-876A-96EE54D4959D}">
      <dgm:prSet/>
      <dgm:spPr/>
      <dgm:t>
        <a:bodyPr/>
        <a:lstStyle/>
        <a:p>
          <a:endParaRPr lang="en-AU"/>
        </a:p>
      </dgm:t>
    </dgm:pt>
    <dgm:pt modelId="{63EC1E5D-76DE-4789-BEFE-B477981DF77E}">
      <dgm:prSet phldrT="[Text]"/>
      <dgm:spPr>
        <a:solidFill>
          <a:schemeClr val="accent1">
            <a:lumMod val="50000"/>
          </a:schemeClr>
        </a:solidFill>
      </dgm:spPr>
      <dgm:t>
        <a:bodyPr/>
        <a:lstStyle/>
        <a:p>
          <a:r>
            <a:rPr lang="en-AU" b="1" dirty="0"/>
            <a:t>Enables focused and effective solutions for different tasks using Multi agent architecture.</a:t>
          </a:r>
          <a:endParaRPr lang="en-AU" dirty="0"/>
        </a:p>
      </dgm:t>
    </dgm:pt>
    <dgm:pt modelId="{00378514-9F2B-4551-97F4-2296440721DC}" type="parTrans" cxnId="{2E54527F-847D-413A-BA12-69531F5D124F}">
      <dgm:prSet/>
      <dgm:spPr/>
      <dgm:t>
        <a:bodyPr/>
        <a:lstStyle/>
        <a:p>
          <a:endParaRPr lang="en-AU"/>
        </a:p>
      </dgm:t>
    </dgm:pt>
    <dgm:pt modelId="{04C73DDF-3330-4F0A-A339-53C7823A15B1}" type="sibTrans" cxnId="{2E54527F-847D-413A-BA12-69531F5D124F}">
      <dgm:prSet/>
      <dgm:spPr/>
      <dgm:t>
        <a:bodyPr/>
        <a:lstStyle/>
        <a:p>
          <a:endParaRPr lang="en-AU"/>
        </a:p>
      </dgm:t>
    </dgm:pt>
    <dgm:pt modelId="{468596AA-7D01-45EE-AA3B-0A83F287B53D}">
      <dgm:prSet phldrT="[Text]"/>
      <dgm:spPr>
        <a:solidFill>
          <a:schemeClr val="accent1">
            <a:lumMod val="50000"/>
          </a:schemeClr>
        </a:solidFill>
      </dgm:spPr>
      <dgm:t>
        <a:bodyPr/>
        <a:lstStyle/>
        <a:p>
          <a:r>
            <a:rPr lang="en-AU" b="1" dirty="0"/>
            <a:t>Predictive Power: Anticipates high-risk areas and potential crashes. Actionable Insights: Offers practical solutions and policy suggestions. Data Analysis: Reveals patterns and trends to inform safety strategies.</a:t>
          </a:r>
          <a:r>
            <a:rPr lang="en-US" dirty="0"/>
            <a:t>. </a:t>
          </a:r>
          <a:endParaRPr lang="en-AU" dirty="0"/>
        </a:p>
      </dgm:t>
    </dgm:pt>
    <dgm:pt modelId="{347191C1-8F3D-417A-8A60-C68EC57633F9}" type="parTrans" cxnId="{C7E7224B-845A-4F79-A6A7-A2C728D3CD2F}">
      <dgm:prSet/>
      <dgm:spPr/>
      <dgm:t>
        <a:bodyPr/>
        <a:lstStyle/>
        <a:p>
          <a:endParaRPr lang="en-AU"/>
        </a:p>
      </dgm:t>
    </dgm:pt>
    <dgm:pt modelId="{2E97581A-39DB-4406-89C9-8D8EDA28B51C}" type="sibTrans" cxnId="{C7E7224B-845A-4F79-A6A7-A2C728D3CD2F}">
      <dgm:prSet/>
      <dgm:spPr/>
      <dgm:t>
        <a:bodyPr/>
        <a:lstStyle/>
        <a:p>
          <a:endParaRPr lang="en-AU"/>
        </a:p>
      </dgm:t>
    </dgm:pt>
    <dgm:pt modelId="{304AC8AB-7481-4033-BF3D-EA30EC7088F2}">
      <dgm:prSet phldrT="[Text]"/>
      <dgm:spPr>
        <a:solidFill>
          <a:schemeClr val="accent1">
            <a:lumMod val="50000"/>
          </a:schemeClr>
        </a:solidFill>
      </dgm:spPr>
      <dgm:t>
        <a:bodyPr/>
        <a:lstStyle/>
        <a:p>
          <a:r>
            <a:rPr lang="en-US" b="1" dirty="0"/>
            <a:t>AI and ML based campaigns that targets users of different age brackets using historical analysis.</a:t>
          </a:r>
          <a:endParaRPr lang="en-AU" dirty="0"/>
        </a:p>
      </dgm:t>
    </dgm:pt>
    <dgm:pt modelId="{0FEA74D0-8734-476A-A8B4-B6EB2A1CA1B2}" type="parTrans" cxnId="{5300B527-84F9-4EC0-AD01-19E8CA9FAD87}">
      <dgm:prSet/>
      <dgm:spPr/>
      <dgm:t>
        <a:bodyPr/>
        <a:lstStyle/>
        <a:p>
          <a:endParaRPr lang="en-AU"/>
        </a:p>
      </dgm:t>
    </dgm:pt>
    <dgm:pt modelId="{04DBFC1A-F4B7-4420-9C47-DD9BE508D874}" type="sibTrans" cxnId="{5300B527-84F9-4EC0-AD01-19E8CA9FAD87}">
      <dgm:prSet/>
      <dgm:spPr/>
      <dgm:t>
        <a:bodyPr/>
        <a:lstStyle/>
        <a:p>
          <a:endParaRPr lang="en-AU"/>
        </a:p>
      </dgm:t>
    </dgm:pt>
    <dgm:pt modelId="{FB31A729-5413-4214-9468-40971F973082}">
      <dgm:prSet phldrT="[Text]"/>
      <dgm:spPr>
        <a:solidFill>
          <a:schemeClr val="accent1">
            <a:lumMod val="50000"/>
          </a:schemeClr>
        </a:solidFill>
      </dgm:spPr>
      <dgm:t>
        <a:bodyPr/>
        <a:lstStyle/>
        <a:p>
          <a:r>
            <a:rPr lang="en-US" dirty="0"/>
            <a:t>NextGen AI and chat bot that produces effective data insights and answers for users.</a:t>
          </a:r>
        </a:p>
      </dgm:t>
    </dgm:pt>
    <dgm:pt modelId="{242F719C-49C4-4566-A553-004B23B9C38B}" type="parTrans" cxnId="{206614B2-77A0-408B-BAA2-B5809BC18397}">
      <dgm:prSet/>
      <dgm:spPr/>
      <dgm:t>
        <a:bodyPr/>
        <a:lstStyle/>
        <a:p>
          <a:endParaRPr lang="en-AU"/>
        </a:p>
      </dgm:t>
    </dgm:pt>
    <dgm:pt modelId="{0909EA7F-CA27-48C3-98D3-4EBBC3C23517}" type="sibTrans" cxnId="{206614B2-77A0-408B-BAA2-B5809BC18397}">
      <dgm:prSet/>
      <dgm:spPr/>
      <dgm:t>
        <a:bodyPr/>
        <a:lstStyle/>
        <a:p>
          <a:endParaRPr lang="en-AU"/>
        </a:p>
      </dgm:t>
    </dgm:pt>
    <dgm:pt modelId="{4401562C-EF58-4662-AFB3-D8234B341C07}" type="pres">
      <dgm:prSet presAssocID="{D2C76544-D799-437E-8024-B71781BF2861}" presName="Name0" presStyleCnt="0">
        <dgm:presLayoutVars>
          <dgm:chMax val="7"/>
          <dgm:chPref val="7"/>
          <dgm:dir/>
        </dgm:presLayoutVars>
      </dgm:prSet>
      <dgm:spPr/>
    </dgm:pt>
    <dgm:pt modelId="{EC46E046-C49A-47E0-AA08-E64EB875753D}" type="pres">
      <dgm:prSet presAssocID="{D2C76544-D799-437E-8024-B71781BF2861}" presName="Name1" presStyleCnt="0"/>
      <dgm:spPr/>
    </dgm:pt>
    <dgm:pt modelId="{E7DE3BA9-098A-4B51-9962-5949056AB017}" type="pres">
      <dgm:prSet presAssocID="{D2C76544-D799-437E-8024-B71781BF2861}" presName="cycle" presStyleCnt="0"/>
      <dgm:spPr/>
    </dgm:pt>
    <dgm:pt modelId="{A4504B47-3DF6-48A5-B2A6-851AEC243206}" type="pres">
      <dgm:prSet presAssocID="{D2C76544-D799-437E-8024-B71781BF2861}" presName="srcNode" presStyleLbl="node1" presStyleIdx="0" presStyleCnt="5"/>
      <dgm:spPr/>
    </dgm:pt>
    <dgm:pt modelId="{CBA5FF05-A115-45FA-9EAA-6806CE701505}" type="pres">
      <dgm:prSet presAssocID="{D2C76544-D799-437E-8024-B71781BF2861}" presName="conn" presStyleLbl="parChTrans1D2" presStyleIdx="0" presStyleCnt="1"/>
      <dgm:spPr/>
    </dgm:pt>
    <dgm:pt modelId="{9E9AB71A-51FA-467F-AA84-0F8A1EEFAFF7}" type="pres">
      <dgm:prSet presAssocID="{D2C76544-D799-437E-8024-B71781BF2861}" presName="extraNode" presStyleLbl="node1" presStyleIdx="0" presStyleCnt="5"/>
      <dgm:spPr/>
    </dgm:pt>
    <dgm:pt modelId="{9BEB2EBF-2C29-43F1-931A-AE1C65FAEE49}" type="pres">
      <dgm:prSet presAssocID="{D2C76544-D799-437E-8024-B71781BF2861}" presName="dstNode" presStyleLbl="node1" presStyleIdx="0" presStyleCnt="5"/>
      <dgm:spPr/>
    </dgm:pt>
    <dgm:pt modelId="{FED3B358-2966-4E12-88CA-C061E930FE7F}" type="pres">
      <dgm:prSet presAssocID="{625FE88D-5F72-4C62-9204-8A7A2072AD1A}" presName="text_1" presStyleLbl="node1" presStyleIdx="0" presStyleCnt="5">
        <dgm:presLayoutVars>
          <dgm:bulletEnabled val="1"/>
        </dgm:presLayoutVars>
      </dgm:prSet>
      <dgm:spPr/>
    </dgm:pt>
    <dgm:pt modelId="{7CF2B6AE-5A43-42AD-89F7-10DB318CEA44}" type="pres">
      <dgm:prSet presAssocID="{625FE88D-5F72-4C62-9204-8A7A2072AD1A}" presName="accent_1" presStyleCnt="0"/>
      <dgm:spPr/>
    </dgm:pt>
    <dgm:pt modelId="{5C6F1DDB-C716-4B7C-B31C-BB5E3A26D6EC}" type="pres">
      <dgm:prSet presAssocID="{625FE88D-5F72-4C62-9204-8A7A2072AD1A}" presName="accentRepeatNode" presStyleLbl="solidFgAcc1" presStyleIdx="0" presStyleCnt="5"/>
      <dgm:spPr/>
    </dgm:pt>
    <dgm:pt modelId="{429D756F-FBE2-472F-8811-23D7D3395339}" type="pres">
      <dgm:prSet presAssocID="{63EC1E5D-76DE-4789-BEFE-B477981DF77E}" presName="text_2" presStyleLbl="node1" presStyleIdx="1" presStyleCnt="5">
        <dgm:presLayoutVars>
          <dgm:bulletEnabled val="1"/>
        </dgm:presLayoutVars>
      </dgm:prSet>
      <dgm:spPr/>
    </dgm:pt>
    <dgm:pt modelId="{C72A9507-0276-4B17-803A-3D48921340C9}" type="pres">
      <dgm:prSet presAssocID="{63EC1E5D-76DE-4789-BEFE-B477981DF77E}" presName="accent_2" presStyleCnt="0"/>
      <dgm:spPr/>
    </dgm:pt>
    <dgm:pt modelId="{42EDDFA7-FBE4-42F7-A43A-B90A6AC86DB3}" type="pres">
      <dgm:prSet presAssocID="{63EC1E5D-76DE-4789-BEFE-B477981DF77E}" presName="accentRepeatNode" presStyleLbl="solidFgAcc1" presStyleIdx="1" presStyleCnt="5"/>
      <dgm:spPr/>
    </dgm:pt>
    <dgm:pt modelId="{1EF218CC-A6F3-4B05-A5A3-542B40626E02}" type="pres">
      <dgm:prSet presAssocID="{468596AA-7D01-45EE-AA3B-0A83F287B53D}" presName="text_3" presStyleLbl="node1" presStyleIdx="2" presStyleCnt="5">
        <dgm:presLayoutVars>
          <dgm:bulletEnabled val="1"/>
        </dgm:presLayoutVars>
      </dgm:prSet>
      <dgm:spPr/>
    </dgm:pt>
    <dgm:pt modelId="{4EB2E7A1-7F73-4E97-989D-ACB9B38F08C4}" type="pres">
      <dgm:prSet presAssocID="{468596AA-7D01-45EE-AA3B-0A83F287B53D}" presName="accent_3" presStyleCnt="0"/>
      <dgm:spPr/>
    </dgm:pt>
    <dgm:pt modelId="{DE41FA83-8526-4DA8-BA7A-701E03E36E50}" type="pres">
      <dgm:prSet presAssocID="{468596AA-7D01-45EE-AA3B-0A83F287B53D}" presName="accentRepeatNode" presStyleLbl="solidFgAcc1" presStyleIdx="2" presStyleCnt="5"/>
      <dgm:spPr/>
    </dgm:pt>
    <dgm:pt modelId="{16498C39-16EF-4AE0-9CDD-832E43902054}" type="pres">
      <dgm:prSet presAssocID="{304AC8AB-7481-4033-BF3D-EA30EC7088F2}" presName="text_4" presStyleLbl="node1" presStyleIdx="3" presStyleCnt="5">
        <dgm:presLayoutVars>
          <dgm:bulletEnabled val="1"/>
        </dgm:presLayoutVars>
      </dgm:prSet>
      <dgm:spPr/>
    </dgm:pt>
    <dgm:pt modelId="{F2910A03-C649-46F6-A77E-85AC1839FAFF}" type="pres">
      <dgm:prSet presAssocID="{304AC8AB-7481-4033-BF3D-EA30EC7088F2}" presName="accent_4" presStyleCnt="0"/>
      <dgm:spPr/>
    </dgm:pt>
    <dgm:pt modelId="{5E986442-0E1C-4E86-8F3F-2793F6AE64EE}" type="pres">
      <dgm:prSet presAssocID="{304AC8AB-7481-4033-BF3D-EA30EC7088F2}" presName="accentRepeatNode" presStyleLbl="solidFgAcc1" presStyleIdx="3" presStyleCnt="5"/>
      <dgm:spPr/>
    </dgm:pt>
    <dgm:pt modelId="{7A567DD4-0021-432C-9352-7F9B4493CE44}" type="pres">
      <dgm:prSet presAssocID="{FB31A729-5413-4214-9468-40971F973082}" presName="text_5" presStyleLbl="node1" presStyleIdx="4" presStyleCnt="5">
        <dgm:presLayoutVars>
          <dgm:bulletEnabled val="1"/>
        </dgm:presLayoutVars>
      </dgm:prSet>
      <dgm:spPr/>
    </dgm:pt>
    <dgm:pt modelId="{2E8C2642-8F42-46AF-8129-45C6E9A79F39}" type="pres">
      <dgm:prSet presAssocID="{FB31A729-5413-4214-9468-40971F973082}" presName="accent_5" presStyleCnt="0"/>
      <dgm:spPr/>
    </dgm:pt>
    <dgm:pt modelId="{E6CBF8C5-EEFC-4CC9-9692-6AC39A1B2226}" type="pres">
      <dgm:prSet presAssocID="{FB31A729-5413-4214-9468-40971F973082}" presName="accentRepeatNode" presStyleLbl="solidFgAcc1" presStyleIdx="4" presStyleCnt="5"/>
      <dgm:spPr/>
    </dgm:pt>
  </dgm:ptLst>
  <dgm:cxnLst>
    <dgm:cxn modelId="{D197FB02-C2D0-4C4B-9E91-BAB122598B34}" type="presOf" srcId="{D2C76544-D799-437E-8024-B71781BF2861}" destId="{4401562C-EF58-4662-AFB3-D8234B341C07}" srcOrd="0" destOrd="0" presId="urn:microsoft.com/office/officeart/2008/layout/VerticalCurvedList"/>
    <dgm:cxn modelId="{1BF83903-F058-4826-A320-224D6F9206DF}" type="presOf" srcId="{625FE88D-5F72-4C62-9204-8A7A2072AD1A}" destId="{FED3B358-2966-4E12-88CA-C061E930FE7F}" srcOrd="0" destOrd="0" presId="urn:microsoft.com/office/officeart/2008/layout/VerticalCurvedList"/>
    <dgm:cxn modelId="{786B3607-4162-4AFE-B2D9-221D28240FB9}" type="presOf" srcId="{468596AA-7D01-45EE-AA3B-0A83F287B53D}" destId="{1EF218CC-A6F3-4B05-A5A3-542B40626E02}" srcOrd="0" destOrd="0" presId="urn:microsoft.com/office/officeart/2008/layout/VerticalCurvedList"/>
    <dgm:cxn modelId="{F2232109-A372-47F0-8D2A-269C054E6F99}" type="presOf" srcId="{304AC8AB-7481-4033-BF3D-EA30EC7088F2}" destId="{16498C39-16EF-4AE0-9CDD-832E43902054}" srcOrd="0" destOrd="0" presId="urn:microsoft.com/office/officeart/2008/layout/VerticalCurvedList"/>
    <dgm:cxn modelId="{5300B527-84F9-4EC0-AD01-19E8CA9FAD87}" srcId="{D2C76544-D799-437E-8024-B71781BF2861}" destId="{304AC8AB-7481-4033-BF3D-EA30EC7088F2}" srcOrd="3" destOrd="0" parTransId="{0FEA74D0-8734-476A-A8B4-B6EB2A1CA1B2}" sibTransId="{04DBFC1A-F4B7-4420-9C47-DD9BE508D874}"/>
    <dgm:cxn modelId="{B760C03D-37A8-4964-9F34-AEA1B831A046}" type="presOf" srcId="{63EC1E5D-76DE-4789-BEFE-B477981DF77E}" destId="{429D756F-FBE2-472F-8811-23D7D3395339}" srcOrd="0" destOrd="0" presId="urn:microsoft.com/office/officeart/2008/layout/VerticalCurvedList"/>
    <dgm:cxn modelId="{B1D3F163-AECA-4995-876A-96EE54D4959D}" srcId="{D2C76544-D799-437E-8024-B71781BF2861}" destId="{625FE88D-5F72-4C62-9204-8A7A2072AD1A}" srcOrd="0" destOrd="0" parTransId="{1E30AEEC-15DB-4D87-9F33-3A4299A6892A}" sibTransId="{83B41DCF-E0DD-4B51-8289-C41D86E31C66}"/>
    <dgm:cxn modelId="{3CAC5C44-571A-4381-9532-5584A42CB422}" type="presOf" srcId="{83B41DCF-E0DD-4B51-8289-C41D86E31C66}" destId="{CBA5FF05-A115-45FA-9EAA-6806CE701505}" srcOrd="0" destOrd="0" presId="urn:microsoft.com/office/officeart/2008/layout/VerticalCurvedList"/>
    <dgm:cxn modelId="{C7E7224B-845A-4F79-A6A7-A2C728D3CD2F}" srcId="{D2C76544-D799-437E-8024-B71781BF2861}" destId="{468596AA-7D01-45EE-AA3B-0A83F287B53D}" srcOrd="2" destOrd="0" parTransId="{347191C1-8F3D-417A-8A60-C68EC57633F9}" sibTransId="{2E97581A-39DB-4406-89C9-8D8EDA28B51C}"/>
    <dgm:cxn modelId="{2E54527F-847D-413A-BA12-69531F5D124F}" srcId="{D2C76544-D799-437E-8024-B71781BF2861}" destId="{63EC1E5D-76DE-4789-BEFE-B477981DF77E}" srcOrd="1" destOrd="0" parTransId="{00378514-9F2B-4551-97F4-2296440721DC}" sibTransId="{04C73DDF-3330-4F0A-A339-53C7823A15B1}"/>
    <dgm:cxn modelId="{BFA43485-179D-4605-BE01-B87FE5DBE1CF}" type="presOf" srcId="{FB31A729-5413-4214-9468-40971F973082}" destId="{7A567DD4-0021-432C-9352-7F9B4493CE44}" srcOrd="0" destOrd="0" presId="urn:microsoft.com/office/officeart/2008/layout/VerticalCurvedList"/>
    <dgm:cxn modelId="{206614B2-77A0-408B-BAA2-B5809BC18397}" srcId="{D2C76544-D799-437E-8024-B71781BF2861}" destId="{FB31A729-5413-4214-9468-40971F973082}" srcOrd="4" destOrd="0" parTransId="{242F719C-49C4-4566-A553-004B23B9C38B}" sibTransId="{0909EA7F-CA27-48C3-98D3-4EBBC3C23517}"/>
    <dgm:cxn modelId="{18CFF579-AA0A-4733-A612-B33EB1153B64}" type="presParOf" srcId="{4401562C-EF58-4662-AFB3-D8234B341C07}" destId="{EC46E046-C49A-47E0-AA08-E64EB875753D}" srcOrd="0" destOrd="0" presId="urn:microsoft.com/office/officeart/2008/layout/VerticalCurvedList"/>
    <dgm:cxn modelId="{DA79D00E-21FB-4788-A96C-B6E24AEF71CA}" type="presParOf" srcId="{EC46E046-C49A-47E0-AA08-E64EB875753D}" destId="{E7DE3BA9-098A-4B51-9962-5949056AB017}" srcOrd="0" destOrd="0" presId="urn:microsoft.com/office/officeart/2008/layout/VerticalCurvedList"/>
    <dgm:cxn modelId="{0AD7D3EC-C590-4B4B-8E71-B91F3F5A366B}" type="presParOf" srcId="{E7DE3BA9-098A-4B51-9962-5949056AB017}" destId="{A4504B47-3DF6-48A5-B2A6-851AEC243206}" srcOrd="0" destOrd="0" presId="urn:microsoft.com/office/officeart/2008/layout/VerticalCurvedList"/>
    <dgm:cxn modelId="{0D4B98AE-DA3F-4C05-8A74-1E04926051DF}" type="presParOf" srcId="{E7DE3BA9-098A-4B51-9962-5949056AB017}" destId="{CBA5FF05-A115-45FA-9EAA-6806CE701505}" srcOrd="1" destOrd="0" presId="urn:microsoft.com/office/officeart/2008/layout/VerticalCurvedList"/>
    <dgm:cxn modelId="{3204702C-0DAF-486A-A4C8-840B3EA127DA}" type="presParOf" srcId="{E7DE3BA9-098A-4B51-9962-5949056AB017}" destId="{9E9AB71A-51FA-467F-AA84-0F8A1EEFAFF7}" srcOrd="2" destOrd="0" presId="urn:microsoft.com/office/officeart/2008/layout/VerticalCurvedList"/>
    <dgm:cxn modelId="{E3C18D6B-7D60-475D-90A3-0DED7EA258EF}" type="presParOf" srcId="{E7DE3BA9-098A-4B51-9962-5949056AB017}" destId="{9BEB2EBF-2C29-43F1-931A-AE1C65FAEE49}" srcOrd="3" destOrd="0" presId="urn:microsoft.com/office/officeart/2008/layout/VerticalCurvedList"/>
    <dgm:cxn modelId="{DF19A3F7-ACD3-44A9-A849-B603FEB4BF5B}" type="presParOf" srcId="{EC46E046-C49A-47E0-AA08-E64EB875753D}" destId="{FED3B358-2966-4E12-88CA-C061E930FE7F}" srcOrd="1" destOrd="0" presId="urn:microsoft.com/office/officeart/2008/layout/VerticalCurvedList"/>
    <dgm:cxn modelId="{0EC61291-20C2-4BE0-BFCC-8BD86203CB26}" type="presParOf" srcId="{EC46E046-C49A-47E0-AA08-E64EB875753D}" destId="{7CF2B6AE-5A43-42AD-89F7-10DB318CEA44}" srcOrd="2" destOrd="0" presId="urn:microsoft.com/office/officeart/2008/layout/VerticalCurvedList"/>
    <dgm:cxn modelId="{23547930-B0AF-449A-A567-16F957E4E619}" type="presParOf" srcId="{7CF2B6AE-5A43-42AD-89F7-10DB318CEA44}" destId="{5C6F1DDB-C716-4B7C-B31C-BB5E3A26D6EC}" srcOrd="0" destOrd="0" presId="urn:microsoft.com/office/officeart/2008/layout/VerticalCurvedList"/>
    <dgm:cxn modelId="{D2C98AAA-4DC5-4CC2-897C-D2DC62DDA779}" type="presParOf" srcId="{EC46E046-C49A-47E0-AA08-E64EB875753D}" destId="{429D756F-FBE2-472F-8811-23D7D3395339}" srcOrd="3" destOrd="0" presId="urn:microsoft.com/office/officeart/2008/layout/VerticalCurvedList"/>
    <dgm:cxn modelId="{C6F89FC0-E240-4DBA-BF2F-1DF731BCDD5B}" type="presParOf" srcId="{EC46E046-C49A-47E0-AA08-E64EB875753D}" destId="{C72A9507-0276-4B17-803A-3D48921340C9}" srcOrd="4" destOrd="0" presId="urn:microsoft.com/office/officeart/2008/layout/VerticalCurvedList"/>
    <dgm:cxn modelId="{04BA2A8E-AB3A-4C46-ADA9-0427003D3183}" type="presParOf" srcId="{C72A9507-0276-4B17-803A-3D48921340C9}" destId="{42EDDFA7-FBE4-42F7-A43A-B90A6AC86DB3}" srcOrd="0" destOrd="0" presId="urn:microsoft.com/office/officeart/2008/layout/VerticalCurvedList"/>
    <dgm:cxn modelId="{5EB08966-40C2-432E-BB08-B424F8621F88}" type="presParOf" srcId="{EC46E046-C49A-47E0-AA08-E64EB875753D}" destId="{1EF218CC-A6F3-4B05-A5A3-542B40626E02}" srcOrd="5" destOrd="0" presId="urn:microsoft.com/office/officeart/2008/layout/VerticalCurvedList"/>
    <dgm:cxn modelId="{A0084C3F-FCD6-4BB1-8818-4E1B88014A63}" type="presParOf" srcId="{EC46E046-C49A-47E0-AA08-E64EB875753D}" destId="{4EB2E7A1-7F73-4E97-989D-ACB9B38F08C4}" srcOrd="6" destOrd="0" presId="urn:microsoft.com/office/officeart/2008/layout/VerticalCurvedList"/>
    <dgm:cxn modelId="{A65C62BE-0745-40CD-8311-1AC436AFD0ED}" type="presParOf" srcId="{4EB2E7A1-7F73-4E97-989D-ACB9B38F08C4}" destId="{DE41FA83-8526-4DA8-BA7A-701E03E36E50}" srcOrd="0" destOrd="0" presId="urn:microsoft.com/office/officeart/2008/layout/VerticalCurvedList"/>
    <dgm:cxn modelId="{A68F804A-B8F3-4F0D-857B-7104796AC6F4}" type="presParOf" srcId="{EC46E046-C49A-47E0-AA08-E64EB875753D}" destId="{16498C39-16EF-4AE0-9CDD-832E43902054}" srcOrd="7" destOrd="0" presId="urn:microsoft.com/office/officeart/2008/layout/VerticalCurvedList"/>
    <dgm:cxn modelId="{F3E43B2B-3040-434C-B0EE-4F91C79E158F}" type="presParOf" srcId="{EC46E046-C49A-47E0-AA08-E64EB875753D}" destId="{F2910A03-C649-46F6-A77E-85AC1839FAFF}" srcOrd="8" destOrd="0" presId="urn:microsoft.com/office/officeart/2008/layout/VerticalCurvedList"/>
    <dgm:cxn modelId="{8E3B7133-0850-4DAD-9C60-EAEC409D6A6F}" type="presParOf" srcId="{F2910A03-C649-46F6-A77E-85AC1839FAFF}" destId="{5E986442-0E1C-4E86-8F3F-2793F6AE64EE}" srcOrd="0" destOrd="0" presId="urn:microsoft.com/office/officeart/2008/layout/VerticalCurvedList"/>
    <dgm:cxn modelId="{558FD8E1-F6EF-4FF9-91DD-6515B3E6C201}" type="presParOf" srcId="{EC46E046-C49A-47E0-AA08-E64EB875753D}" destId="{7A567DD4-0021-432C-9352-7F9B4493CE44}" srcOrd="9" destOrd="0" presId="urn:microsoft.com/office/officeart/2008/layout/VerticalCurvedList"/>
    <dgm:cxn modelId="{9797E609-9177-4A57-8A46-83F883E9CBE6}" type="presParOf" srcId="{EC46E046-C49A-47E0-AA08-E64EB875753D}" destId="{2E8C2642-8F42-46AF-8129-45C6E9A79F39}" srcOrd="10" destOrd="0" presId="urn:microsoft.com/office/officeart/2008/layout/VerticalCurvedList"/>
    <dgm:cxn modelId="{DD65A6F1-1BE1-41B2-91E7-0DA67819EE3D}" type="presParOf" srcId="{2E8C2642-8F42-46AF-8129-45C6E9A79F39}" destId="{E6CBF8C5-EEFC-4CC9-9692-6AC39A1B222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76544-D799-437E-8024-B71781BF28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AU"/>
        </a:p>
      </dgm:t>
    </dgm:pt>
    <dgm:pt modelId="{625FE88D-5F72-4C62-9204-8A7A2072AD1A}">
      <dgm:prSet phldrT="[Text]"/>
      <dgm:spPr>
        <a:solidFill>
          <a:schemeClr val="accent1">
            <a:lumMod val="50000"/>
          </a:schemeClr>
        </a:solidFill>
      </dgm:spPr>
      <dgm:t>
        <a:bodyPr/>
        <a:lstStyle/>
        <a:p>
          <a:r>
            <a:rPr lang="en-US" b="1" dirty="0"/>
            <a:t>Data Collection and preparation </a:t>
          </a:r>
          <a:r>
            <a:rPr lang="en-US" dirty="0"/>
            <a:t>– Collect pertinent historical data which includes crash analysis, road usage data, etc.  </a:t>
          </a:r>
          <a:r>
            <a:rPr lang="en-AU" dirty="0"/>
            <a:t>Using APIs or data sharing agreements to gather real-time and historical data for analysis.</a:t>
          </a:r>
          <a:r>
            <a:rPr lang="en-US" dirty="0"/>
            <a:t> </a:t>
          </a:r>
          <a:endParaRPr lang="en-AU" dirty="0"/>
        </a:p>
      </dgm:t>
    </dgm:pt>
    <dgm:pt modelId="{1E30AEEC-15DB-4D87-9F33-3A4299A6892A}" type="parTrans" cxnId="{B1D3F163-AECA-4995-876A-96EE54D4959D}">
      <dgm:prSet/>
      <dgm:spPr/>
      <dgm:t>
        <a:bodyPr/>
        <a:lstStyle/>
        <a:p>
          <a:endParaRPr lang="en-AU"/>
        </a:p>
      </dgm:t>
    </dgm:pt>
    <dgm:pt modelId="{83B41DCF-E0DD-4B51-8289-C41D86E31C66}" type="sibTrans" cxnId="{B1D3F163-AECA-4995-876A-96EE54D4959D}">
      <dgm:prSet/>
      <dgm:spPr/>
      <dgm:t>
        <a:bodyPr/>
        <a:lstStyle/>
        <a:p>
          <a:endParaRPr lang="en-AU"/>
        </a:p>
      </dgm:t>
    </dgm:pt>
    <dgm:pt modelId="{63EC1E5D-76DE-4789-BEFE-B477981DF77E}">
      <dgm:prSet phldrT="[Text]"/>
      <dgm:spPr>
        <a:solidFill>
          <a:schemeClr val="accent1">
            <a:lumMod val="50000"/>
          </a:schemeClr>
        </a:solidFill>
      </dgm:spPr>
      <dgm:t>
        <a:bodyPr/>
        <a:lstStyle/>
        <a:p>
          <a:r>
            <a:rPr lang="en-AU" b="1" dirty="0"/>
            <a:t>Set up ETL (Extract, Transform, Load) processes to handle data ingestion. Implement data cleaning techniques to remove inconsistencies and errors.</a:t>
          </a:r>
          <a:endParaRPr lang="en-AU" dirty="0"/>
        </a:p>
      </dgm:t>
    </dgm:pt>
    <dgm:pt modelId="{00378514-9F2B-4551-97F4-2296440721DC}" type="parTrans" cxnId="{2E54527F-847D-413A-BA12-69531F5D124F}">
      <dgm:prSet/>
      <dgm:spPr/>
      <dgm:t>
        <a:bodyPr/>
        <a:lstStyle/>
        <a:p>
          <a:endParaRPr lang="en-AU"/>
        </a:p>
      </dgm:t>
    </dgm:pt>
    <dgm:pt modelId="{04C73DDF-3330-4F0A-A339-53C7823A15B1}" type="sibTrans" cxnId="{2E54527F-847D-413A-BA12-69531F5D124F}">
      <dgm:prSet/>
      <dgm:spPr/>
      <dgm:t>
        <a:bodyPr/>
        <a:lstStyle/>
        <a:p>
          <a:endParaRPr lang="en-AU"/>
        </a:p>
      </dgm:t>
    </dgm:pt>
    <dgm:pt modelId="{468596AA-7D01-45EE-AA3B-0A83F287B53D}">
      <dgm:prSet phldrT="[Text]"/>
      <dgm:spPr>
        <a:solidFill>
          <a:schemeClr val="accent1">
            <a:lumMod val="50000"/>
          </a:schemeClr>
        </a:solidFill>
      </dgm:spPr>
      <dgm:t>
        <a:bodyPr/>
        <a:lstStyle/>
        <a:p>
          <a:r>
            <a:rPr lang="en-AU" b="1" dirty="0"/>
            <a:t>Use messaging systems (e.g.,, Kafka) for effective agent communication. Ensure agents can share data and insights effectively and load to Splunk for ML actions.</a:t>
          </a:r>
          <a:endParaRPr lang="en-AU" dirty="0"/>
        </a:p>
      </dgm:t>
    </dgm:pt>
    <dgm:pt modelId="{347191C1-8F3D-417A-8A60-C68EC57633F9}" type="parTrans" cxnId="{C7E7224B-845A-4F79-A6A7-A2C728D3CD2F}">
      <dgm:prSet/>
      <dgm:spPr/>
      <dgm:t>
        <a:bodyPr/>
        <a:lstStyle/>
        <a:p>
          <a:endParaRPr lang="en-AU"/>
        </a:p>
      </dgm:t>
    </dgm:pt>
    <dgm:pt modelId="{2E97581A-39DB-4406-89C9-8D8EDA28B51C}" type="sibTrans" cxnId="{C7E7224B-845A-4F79-A6A7-A2C728D3CD2F}">
      <dgm:prSet/>
      <dgm:spPr/>
      <dgm:t>
        <a:bodyPr/>
        <a:lstStyle/>
        <a:p>
          <a:endParaRPr lang="en-AU"/>
        </a:p>
      </dgm:t>
    </dgm:pt>
    <dgm:pt modelId="{304AC8AB-7481-4033-BF3D-EA30EC7088F2}">
      <dgm:prSet phldrT="[Text]"/>
      <dgm:spPr>
        <a:solidFill>
          <a:schemeClr val="accent1">
            <a:lumMod val="50000"/>
          </a:schemeClr>
        </a:solidFill>
      </dgm:spPr>
      <dgm:t>
        <a:bodyPr/>
        <a:lstStyle/>
        <a:p>
          <a:r>
            <a:rPr lang="en-AU" b="1" dirty="0"/>
            <a:t>Use server-side technologies to manage data processing and agent integration. Created RESTful APIs for communication between the front-end and back-end. Using this create AI generated policies e.g. better road safety, targeted campaigns etc.</a:t>
          </a:r>
        </a:p>
      </dgm:t>
    </dgm:pt>
    <dgm:pt modelId="{0FEA74D0-8734-476A-A8B4-B6EB2A1CA1B2}" type="parTrans" cxnId="{5300B527-84F9-4EC0-AD01-19E8CA9FAD87}">
      <dgm:prSet/>
      <dgm:spPr/>
      <dgm:t>
        <a:bodyPr/>
        <a:lstStyle/>
        <a:p>
          <a:endParaRPr lang="en-AU"/>
        </a:p>
      </dgm:t>
    </dgm:pt>
    <dgm:pt modelId="{04DBFC1A-F4B7-4420-9C47-DD9BE508D874}" type="sibTrans" cxnId="{5300B527-84F9-4EC0-AD01-19E8CA9FAD87}">
      <dgm:prSet/>
      <dgm:spPr/>
      <dgm:t>
        <a:bodyPr/>
        <a:lstStyle/>
        <a:p>
          <a:endParaRPr lang="en-AU"/>
        </a:p>
      </dgm:t>
    </dgm:pt>
    <dgm:pt modelId="{FB31A729-5413-4214-9468-40971F973082}">
      <dgm:prSet phldrT="[Text]"/>
      <dgm:spPr>
        <a:solidFill>
          <a:schemeClr val="accent1">
            <a:lumMod val="50000"/>
          </a:schemeClr>
        </a:solidFill>
      </dgm:spPr>
      <dgm:t>
        <a:bodyPr/>
        <a:lstStyle/>
        <a:p>
          <a:r>
            <a:rPr lang="en-AU" b="1" dirty="0"/>
            <a:t>Designed R-based algorithms for generating actionable recommendations based on data insights available in the data sets. We also use reinforcement learning or rule-based systems to suggest preventive measures and policies that will be helpful for the public.</a:t>
          </a:r>
          <a:endParaRPr lang="en-US" dirty="0"/>
        </a:p>
      </dgm:t>
    </dgm:pt>
    <dgm:pt modelId="{242F719C-49C4-4566-A553-004B23B9C38B}" type="parTrans" cxnId="{206614B2-77A0-408B-BAA2-B5809BC18397}">
      <dgm:prSet/>
      <dgm:spPr/>
      <dgm:t>
        <a:bodyPr/>
        <a:lstStyle/>
        <a:p>
          <a:endParaRPr lang="en-AU"/>
        </a:p>
      </dgm:t>
    </dgm:pt>
    <dgm:pt modelId="{0909EA7F-CA27-48C3-98D3-4EBBC3C23517}" type="sibTrans" cxnId="{206614B2-77A0-408B-BAA2-B5809BC18397}">
      <dgm:prSet/>
      <dgm:spPr/>
      <dgm:t>
        <a:bodyPr/>
        <a:lstStyle/>
        <a:p>
          <a:endParaRPr lang="en-AU"/>
        </a:p>
      </dgm:t>
    </dgm:pt>
    <dgm:pt modelId="{0610AE8A-C9C8-4241-B315-4BE7631F1049}">
      <dgm:prSet phldrT="[Text]"/>
      <dgm:spPr>
        <a:solidFill>
          <a:schemeClr val="accent1">
            <a:lumMod val="50000"/>
          </a:schemeClr>
        </a:solidFill>
      </dgm:spPr>
      <dgm:t>
        <a:bodyPr/>
        <a:lstStyle/>
        <a:p>
          <a:r>
            <a:rPr lang="en-US" b="1" dirty="0"/>
            <a:t>Technological Advances -</a:t>
          </a:r>
          <a:r>
            <a:rPr lang="en-US" dirty="0"/>
            <a:t> Design algorithms to analyze data from different streams, enabling more accurate characterization, sorting, and process optimization which helps in developing the strategy . Automate and create pipelines as well as continuous learning models.</a:t>
          </a:r>
        </a:p>
      </dgm:t>
    </dgm:pt>
    <dgm:pt modelId="{CBF98BD9-37FF-4B78-A265-9C01AE7486F4}" type="parTrans" cxnId="{99F70907-A177-497F-8B3F-2B1C29FFA68C}">
      <dgm:prSet/>
      <dgm:spPr/>
      <dgm:t>
        <a:bodyPr/>
        <a:lstStyle/>
        <a:p>
          <a:endParaRPr lang="en-AU"/>
        </a:p>
      </dgm:t>
    </dgm:pt>
    <dgm:pt modelId="{3BB45FC1-0D69-4147-BCC7-4A1FABA8925F}" type="sibTrans" cxnId="{99F70907-A177-497F-8B3F-2B1C29FFA68C}">
      <dgm:prSet/>
      <dgm:spPr/>
      <dgm:t>
        <a:bodyPr/>
        <a:lstStyle/>
        <a:p>
          <a:endParaRPr lang="en-AU"/>
        </a:p>
      </dgm:t>
    </dgm:pt>
    <dgm:pt modelId="{4401562C-EF58-4662-AFB3-D8234B341C07}" type="pres">
      <dgm:prSet presAssocID="{D2C76544-D799-437E-8024-B71781BF2861}" presName="Name0" presStyleCnt="0">
        <dgm:presLayoutVars>
          <dgm:chMax val="7"/>
          <dgm:chPref val="7"/>
          <dgm:dir/>
        </dgm:presLayoutVars>
      </dgm:prSet>
      <dgm:spPr/>
    </dgm:pt>
    <dgm:pt modelId="{EC46E046-C49A-47E0-AA08-E64EB875753D}" type="pres">
      <dgm:prSet presAssocID="{D2C76544-D799-437E-8024-B71781BF2861}" presName="Name1" presStyleCnt="0"/>
      <dgm:spPr/>
    </dgm:pt>
    <dgm:pt modelId="{E7DE3BA9-098A-4B51-9962-5949056AB017}" type="pres">
      <dgm:prSet presAssocID="{D2C76544-D799-437E-8024-B71781BF2861}" presName="cycle" presStyleCnt="0"/>
      <dgm:spPr/>
    </dgm:pt>
    <dgm:pt modelId="{A4504B47-3DF6-48A5-B2A6-851AEC243206}" type="pres">
      <dgm:prSet presAssocID="{D2C76544-D799-437E-8024-B71781BF2861}" presName="srcNode" presStyleLbl="node1" presStyleIdx="0" presStyleCnt="6"/>
      <dgm:spPr/>
    </dgm:pt>
    <dgm:pt modelId="{CBA5FF05-A115-45FA-9EAA-6806CE701505}" type="pres">
      <dgm:prSet presAssocID="{D2C76544-D799-437E-8024-B71781BF2861}" presName="conn" presStyleLbl="parChTrans1D2" presStyleIdx="0" presStyleCnt="1"/>
      <dgm:spPr/>
    </dgm:pt>
    <dgm:pt modelId="{9E9AB71A-51FA-467F-AA84-0F8A1EEFAFF7}" type="pres">
      <dgm:prSet presAssocID="{D2C76544-D799-437E-8024-B71781BF2861}" presName="extraNode" presStyleLbl="node1" presStyleIdx="0" presStyleCnt="6"/>
      <dgm:spPr/>
    </dgm:pt>
    <dgm:pt modelId="{9BEB2EBF-2C29-43F1-931A-AE1C65FAEE49}" type="pres">
      <dgm:prSet presAssocID="{D2C76544-D799-437E-8024-B71781BF2861}" presName="dstNode" presStyleLbl="node1" presStyleIdx="0" presStyleCnt="6"/>
      <dgm:spPr/>
    </dgm:pt>
    <dgm:pt modelId="{FED3B358-2966-4E12-88CA-C061E930FE7F}" type="pres">
      <dgm:prSet presAssocID="{625FE88D-5F72-4C62-9204-8A7A2072AD1A}" presName="text_1" presStyleLbl="node1" presStyleIdx="0" presStyleCnt="6">
        <dgm:presLayoutVars>
          <dgm:bulletEnabled val="1"/>
        </dgm:presLayoutVars>
      </dgm:prSet>
      <dgm:spPr/>
    </dgm:pt>
    <dgm:pt modelId="{7CF2B6AE-5A43-42AD-89F7-10DB318CEA44}" type="pres">
      <dgm:prSet presAssocID="{625FE88D-5F72-4C62-9204-8A7A2072AD1A}" presName="accent_1" presStyleCnt="0"/>
      <dgm:spPr/>
    </dgm:pt>
    <dgm:pt modelId="{5C6F1DDB-C716-4B7C-B31C-BB5E3A26D6EC}" type="pres">
      <dgm:prSet presAssocID="{625FE88D-5F72-4C62-9204-8A7A2072AD1A}" presName="accentRepeatNode" presStyleLbl="solidFgAcc1" presStyleIdx="0" presStyleCnt="6"/>
      <dgm:spPr/>
    </dgm:pt>
    <dgm:pt modelId="{429D756F-FBE2-472F-8811-23D7D3395339}" type="pres">
      <dgm:prSet presAssocID="{63EC1E5D-76DE-4789-BEFE-B477981DF77E}" presName="text_2" presStyleLbl="node1" presStyleIdx="1" presStyleCnt="6">
        <dgm:presLayoutVars>
          <dgm:bulletEnabled val="1"/>
        </dgm:presLayoutVars>
      </dgm:prSet>
      <dgm:spPr/>
    </dgm:pt>
    <dgm:pt modelId="{C72A9507-0276-4B17-803A-3D48921340C9}" type="pres">
      <dgm:prSet presAssocID="{63EC1E5D-76DE-4789-BEFE-B477981DF77E}" presName="accent_2" presStyleCnt="0"/>
      <dgm:spPr/>
    </dgm:pt>
    <dgm:pt modelId="{42EDDFA7-FBE4-42F7-A43A-B90A6AC86DB3}" type="pres">
      <dgm:prSet presAssocID="{63EC1E5D-76DE-4789-BEFE-B477981DF77E}" presName="accentRepeatNode" presStyleLbl="solidFgAcc1" presStyleIdx="1" presStyleCnt="6"/>
      <dgm:spPr/>
    </dgm:pt>
    <dgm:pt modelId="{1EF218CC-A6F3-4B05-A5A3-542B40626E02}" type="pres">
      <dgm:prSet presAssocID="{468596AA-7D01-45EE-AA3B-0A83F287B53D}" presName="text_3" presStyleLbl="node1" presStyleIdx="2" presStyleCnt="6">
        <dgm:presLayoutVars>
          <dgm:bulletEnabled val="1"/>
        </dgm:presLayoutVars>
      </dgm:prSet>
      <dgm:spPr/>
    </dgm:pt>
    <dgm:pt modelId="{4EB2E7A1-7F73-4E97-989D-ACB9B38F08C4}" type="pres">
      <dgm:prSet presAssocID="{468596AA-7D01-45EE-AA3B-0A83F287B53D}" presName="accent_3" presStyleCnt="0"/>
      <dgm:spPr/>
    </dgm:pt>
    <dgm:pt modelId="{DE41FA83-8526-4DA8-BA7A-701E03E36E50}" type="pres">
      <dgm:prSet presAssocID="{468596AA-7D01-45EE-AA3B-0A83F287B53D}" presName="accentRepeatNode" presStyleLbl="solidFgAcc1" presStyleIdx="2" presStyleCnt="6"/>
      <dgm:spPr/>
    </dgm:pt>
    <dgm:pt modelId="{16498C39-16EF-4AE0-9CDD-832E43902054}" type="pres">
      <dgm:prSet presAssocID="{304AC8AB-7481-4033-BF3D-EA30EC7088F2}" presName="text_4" presStyleLbl="node1" presStyleIdx="3" presStyleCnt="6">
        <dgm:presLayoutVars>
          <dgm:bulletEnabled val="1"/>
        </dgm:presLayoutVars>
      </dgm:prSet>
      <dgm:spPr/>
    </dgm:pt>
    <dgm:pt modelId="{F2910A03-C649-46F6-A77E-85AC1839FAFF}" type="pres">
      <dgm:prSet presAssocID="{304AC8AB-7481-4033-BF3D-EA30EC7088F2}" presName="accent_4" presStyleCnt="0"/>
      <dgm:spPr/>
    </dgm:pt>
    <dgm:pt modelId="{5E986442-0E1C-4E86-8F3F-2793F6AE64EE}" type="pres">
      <dgm:prSet presAssocID="{304AC8AB-7481-4033-BF3D-EA30EC7088F2}" presName="accentRepeatNode" presStyleLbl="solidFgAcc1" presStyleIdx="3" presStyleCnt="6"/>
      <dgm:spPr/>
    </dgm:pt>
    <dgm:pt modelId="{7A567DD4-0021-432C-9352-7F9B4493CE44}" type="pres">
      <dgm:prSet presAssocID="{FB31A729-5413-4214-9468-40971F973082}" presName="text_5" presStyleLbl="node1" presStyleIdx="4" presStyleCnt="6">
        <dgm:presLayoutVars>
          <dgm:bulletEnabled val="1"/>
        </dgm:presLayoutVars>
      </dgm:prSet>
      <dgm:spPr/>
    </dgm:pt>
    <dgm:pt modelId="{2E8C2642-8F42-46AF-8129-45C6E9A79F39}" type="pres">
      <dgm:prSet presAssocID="{FB31A729-5413-4214-9468-40971F973082}" presName="accent_5" presStyleCnt="0"/>
      <dgm:spPr/>
    </dgm:pt>
    <dgm:pt modelId="{E6CBF8C5-EEFC-4CC9-9692-6AC39A1B2226}" type="pres">
      <dgm:prSet presAssocID="{FB31A729-5413-4214-9468-40971F973082}" presName="accentRepeatNode" presStyleLbl="solidFgAcc1" presStyleIdx="4" presStyleCnt="6"/>
      <dgm:spPr/>
    </dgm:pt>
    <dgm:pt modelId="{DD9B6A0B-C885-417D-871E-C4C606E84939}" type="pres">
      <dgm:prSet presAssocID="{0610AE8A-C9C8-4241-B315-4BE7631F1049}" presName="text_6" presStyleLbl="node1" presStyleIdx="5" presStyleCnt="6">
        <dgm:presLayoutVars>
          <dgm:bulletEnabled val="1"/>
        </dgm:presLayoutVars>
      </dgm:prSet>
      <dgm:spPr/>
    </dgm:pt>
    <dgm:pt modelId="{339F8A54-85BF-4BDB-A092-8C34A3DFEAF3}" type="pres">
      <dgm:prSet presAssocID="{0610AE8A-C9C8-4241-B315-4BE7631F1049}" presName="accent_6" presStyleCnt="0"/>
      <dgm:spPr/>
    </dgm:pt>
    <dgm:pt modelId="{482D15EE-EDE4-416E-8285-AAE13ABDB973}" type="pres">
      <dgm:prSet presAssocID="{0610AE8A-C9C8-4241-B315-4BE7631F1049}" presName="accentRepeatNode" presStyleLbl="solidFgAcc1" presStyleIdx="5" presStyleCnt="6"/>
      <dgm:spPr/>
    </dgm:pt>
  </dgm:ptLst>
  <dgm:cxnLst>
    <dgm:cxn modelId="{99F70907-A177-497F-8B3F-2B1C29FFA68C}" srcId="{D2C76544-D799-437E-8024-B71781BF2861}" destId="{0610AE8A-C9C8-4241-B315-4BE7631F1049}" srcOrd="5" destOrd="0" parTransId="{CBF98BD9-37FF-4B78-A265-9C01AE7486F4}" sibTransId="{3BB45FC1-0D69-4147-BCC7-4A1FABA8925F}"/>
    <dgm:cxn modelId="{3808961A-364D-4991-B01B-556D4413D52B}" type="presOf" srcId="{FB31A729-5413-4214-9468-40971F973082}" destId="{7A567DD4-0021-432C-9352-7F9B4493CE44}" srcOrd="0" destOrd="0" presId="urn:microsoft.com/office/officeart/2008/layout/VerticalCurvedList"/>
    <dgm:cxn modelId="{89CC341B-7034-49F1-A2B0-7DF974D06643}" type="presOf" srcId="{0610AE8A-C9C8-4241-B315-4BE7631F1049}" destId="{DD9B6A0B-C885-417D-871E-C4C606E84939}" srcOrd="0" destOrd="0" presId="urn:microsoft.com/office/officeart/2008/layout/VerticalCurvedList"/>
    <dgm:cxn modelId="{5300B527-84F9-4EC0-AD01-19E8CA9FAD87}" srcId="{D2C76544-D799-437E-8024-B71781BF2861}" destId="{304AC8AB-7481-4033-BF3D-EA30EC7088F2}" srcOrd="3" destOrd="0" parTransId="{0FEA74D0-8734-476A-A8B4-B6EB2A1CA1B2}" sibTransId="{04DBFC1A-F4B7-4420-9C47-DD9BE508D874}"/>
    <dgm:cxn modelId="{E55DC02E-C6EB-4FB9-B359-020FE1F8AAEB}" type="presOf" srcId="{468596AA-7D01-45EE-AA3B-0A83F287B53D}" destId="{1EF218CC-A6F3-4B05-A5A3-542B40626E02}" srcOrd="0" destOrd="0" presId="urn:microsoft.com/office/officeart/2008/layout/VerticalCurvedList"/>
    <dgm:cxn modelId="{B1D3F163-AECA-4995-876A-96EE54D4959D}" srcId="{D2C76544-D799-437E-8024-B71781BF2861}" destId="{625FE88D-5F72-4C62-9204-8A7A2072AD1A}" srcOrd="0" destOrd="0" parTransId="{1E30AEEC-15DB-4D87-9F33-3A4299A6892A}" sibTransId="{83B41DCF-E0DD-4B51-8289-C41D86E31C66}"/>
    <dgm:cxn modelId="{C7E7224B-845A-4F79-A6A7-A2C728D3CD2F}" srcId="{D2C76544-D799-437E-8024-B71781BF2861}" destId="{468596AA-7D01-45EE-AA3B-0A83F287B53D}" srcOrd="2" destOrd="0" parTransId="{347191C1-8F3D-417A-8A60-C68EC57633F9}" sibTransId="{2E97581A-39DB-4406-89C9-8D8EDA28B51C}"/>
    <dgm:cxn modelId="{47953C6B-983D-4CC6-BF10-EBA8823212F8}" type="presOf" srcId="{63EC1E5D-76DE-4789-BEFE-B477981DF77E}" destId="{429D756F-FBE2-472F-8811-23D7D3395339}" srcOrd="0" destOrd="0" presId="urn:microsoft.com/office/officeart/2008/layout/VerticalCurvedList"/>
    <dgm:cxn modelId="{2E54527F-847D-413A-BA12-69531F5D124F}" srcId="{D2C76544-D799-437E-8024-B71781BF2861}" destId="{63EC1E5D-76DE-4789-BEFE-B477981DF77E}" srcOrd="1" destOrd="0" parTransId="{00378514-9F2B-4551-97F4-2296440721DC}" sibTransId="{04C73DDF-3330-4F0A-A339-53C7823A15B1}"/>
    <dgm:cxn modelId="{50624A95-1F7C-4C27-9419-00BE5574E337}" type="presOf" srcId="{D2C76544-D799-437E-8024-B71781BF2861}" destId="{4401562C-EF58-4662-AFB3-D8234B341C07}" srcOrd="0" destOrd="0" presId="urn:microsoft.com/office/officeart/2008/layout/VerticalCurvedList"/>
    <dgm:cxn modelId="{206614B2-77A0-408B-BAA2-B5809BC18397}" srcId="{D2C76544-D799-437E-8024-B71781BF2861}" destId="{FB31A729-5413-4214-9468-40971F973082}" srcOrd="4" destOrd="0" parTransId="{242F719C-49C4-4566-A553-004B23B9C38B}" sibTransId="{0909EA7F-CA27-48C3-98D3-4EBBC3C23517}"/>
    <dgm:cxn modelId="{2411C0D3-88FF-4ED3-A146-0F7BD5D7251D}" type="presOf" srcId="{625FE88D-5F72-4C62-9204-8A7A2072AD1A}" destId="{FED3B358-2966-4E12-88CA-C061E930FE7F}" srcOrd="0" destOrd="0" presId="urn:microsoft.com/office/officeart/2008/layout/VerticalCurvedList"/>
    <dgm:cxn modelId="{D22963E7-09A0-4EE4-9C49-F288057E57AD}" type="presOf" srcId="{304AC8AB-7481-4033-BF3D-EA30EC7088F2}" destId="{16498C39-16EF-4AE0-9CDD-832E43902054}" srcOrd="0" destOrd="0" presId="urn:microsoft.com/office/officeart/2008/layout/VerticalCurvedList"/>
    <dgm:cxn modelId="{D92C9DED-35F8-4122-941B-196E874FB19E}" type="presOf" srcId="{83B41DCF-E0DD-4B51-8289-C41D86E31C66}" destId="{CBA5FF05-A115-45FA-9EAA-6806CE701505}" srcOrd="0" destOrd="0" presId="urn:microsoft.com/office/officeart/2008/layout/VerticalCurvedList"/>
    <dgm:cxn modelId="{BB47F4DA-D395-4E3D-8987-58270560BE0E}" type="presParOf" srcId="{4401562C-EF58-4662-AFB3-D8234B341C07}" destId="{EC46E046-C49A-47E0-AA08-E64EB875753D}" srcOrd="0" destOrd="0" presId="urn:microsoft.com/office/officeart/2008/layout/VerticalCurvedList"/>
    <dgm:cxn modelId="{846DFB76-E610-47E1-AB10-823A255278CD}" type="presParOf" srcId="{EC46E046-C49A-47E0-AA08-E64EB875753D}" destId="{E7DE3BA9-098A-4B51-9962-5949056AB017}" srcOrd="0" destOrd="0" presId="urn:microsoft.com/office/officeart/2008/layout/VerticalCurvedList"/>
    <dgm:cxn modelId="{09DFEB75-AE6C-48B5-A781-4F37373444E5}" type="presParOf" srcId="{E7DE3BA9-098A-4B51-9962-5949056AB017}" destId="{A4504B47-3DF6-48A5-B2A6-851AEC243206}" srcOrd="0" destOrd="0" presId="urn:microsoft.com/office/officeart/2008/layout/VerticalCurvedList"/>
    <dgm:cxn modelId="{4C2B52CE-9082-4138-938F-0743EE26C99E}" type="presParOf" srcId="{E7DE3BA9-098A-4B51-9962-5949056AB017}" destId="{CBA5FF05-A115-45FA-9EAA-6806CE701505}" srcOrd="1" destOrd="0" presId="urn:microsoft.com/office/officeart/2008/layout/VerticalCurvedList"/>
    <dgm:cxn modelId="{70F82082-DCFB-43E9-BFF4-660FA5E8A77D}" type="presParOf" srcId="{E7DE3BA9-098A-4B51-9962-5949056AB017}" destId="{9E9AB71A-51FA-467F-AA84-0F8A1EEFAFF7}" srcOrd="2" destOrd="0" presId="urn:microsoft.com/office/officeart/2008/layout/VerticalCurvedList"/>
    <dgm:cxn modelId="{6635411A-342E-4693-A5A6-56E8586B9112}" type="presParOf" srcId="{E7DE3BA9-098A-4B51-9962-5949056AB017}" destId="{9BEB2EBF-2C29-43F1-931A-AE1C65FAEE49}" srcOrd="3" destOrd="0" presId="urn:microsoft.com/office/officeart/2008/layout/VerticalCurvedList"/>
    <dgm:cxn modelId="{5D9462BC-D90E-42CC-8DD5-329117D9FD35}" type="presParOf" srcId="{EC46E046-C49A-47E0-AA08-E64EB875753D}" destId="{FED3B358-2966-4E12-88CA-C061E930FE7F}" srcOrd="1" destOrd="0" presId="urn:microsoft.com/office/officeart/2008/layout/VerticalCurvedList"/>
    <dgm:cxn modelId="{1CF482D0-C7D6-4A1D-8546-C6A54A905D9F}" type="presParOf" srcId="{EC46E046-C49A-47E0-AA08-E64EB875753D}" destId="{7CF2B6AE-5A43-42AD-89F7-10DB318CEA44}" srcOrd="2" destOrd="0" presId="urn:microsoft.com/office/officeart/2008/layout/VerticalCurvedList"/>
    <dgm:cxn modelId="{83A32371-723E-4104-9774-A265D4A177B4}" type="presParOf" srcId="{7CF2B6AE-5A43-42AD-89F7-10DB318CEA44}" destId="{5C6F1DDB-C716-4B7C-B31C-BB5E3A26D6EC}" srcOrd="0" destOrd="0" presId="urn:microsoft.com/office/officeart/2008/layout/VerticalCurvedList"/>
    <dgm:cxn modelId="{F024BEDD-C9D1-4897-B74E-B8F9B85DD977}" type="presParOf" srcId="{EC46E046-C49A-47E0-AA08-E64EB875753D}" destId="{429D756F-FBE2-472F-8811-23D7D3395339}" srcOrd="3" destOrd="0" presId="urn:microsoft.com/office/officeart/2008/layout/VerticalCurvedList"/>
    <dgm:cxn modelId="{BA5B0921-011A-45C1-9004-CE8F3A508FB0}" type="presParOf" srcId="{EC46E046-C49A-47E0-AA08-E64EB875753D}" destId="{C72A9507-0276-4B17-803A-3D48921340C9}" srcOrd="4" destOrd="0" presId="urn:microsoft.com/office/officeart/2008/layout/VerticalCurvedList"/>
    <dgm:cxn modelId="{8A379270-45CD-4518-B7CF-ECDCE80A7D3E}" type="presParOf" srcId="{C72A9507-0276-4B17-803A-3D48921340C9}" destId="{42EDDFA7-FBE4-42F7-A43A-B90A6AC86DB3}" srcOrd="0" destOrd="0" presId="urn:microsoft.com/office/officeart/2008/layout/VerticalCurvedList"/>
    <dgm:cxn modelId="{94F8F12C-6F9C-4E70-A172-B0519F21C538}" type="presParOf" srcId="{EC46E046-C49A-47E0-AA08-E64EB875753D}" destId="{1EF218CC-A6F3-4B05-A5A3-542B40626E02}" srcOrd="5" destOrd="0" presId="urn:microsoft.com/office/officeart/2008/layout/VerticalCurvedList"/>
    <dgm:cxn modelId="{02F8BB9B-F97B-4D2A-95CF-13814D6909F2}" type="presParOf" srcId="{EC46E046-C49A-47E0-AA08-E64EB875753D}" destId="{4EB2E7A1-7F73-4E97-989D-ACB9B38F08C4}" srcOrd="6" destOrd="0" presId="urn:microsoft.com/office/officeart/2008/layout/VerticalCurvedList"/>
    <dgm:cxn modelId="{6954B1E0-8689-4131-B35E-ABFC53DED19B}" type="presParOf" srcId="{4EB2E7A1-7F73-4E97-989D-ACB9B38F08C4}" destId="{DE41FA83-8526-4DA8-BA7A-701E03E36E50}" srcOrd="0" destOrd="0" presId="urn:microsoft.com/office/officeart/2008/layout/VerticalCurvedList"/>
    <dgm:cxn modelId="{47C052B0-16BF-46FC-A132-0568B7E0B15B}" type="presParOf" srcId="{EC46E046-C49A-47E0-AA08-E64EB875753D}" destId="{16498C39-16EF-4AE0-9CDD-832E43902054}" srcOrd="7" destOrd="0" presId="urn:microsoft.com/office/officeart/2008/layout/VerticalCurvedList"/>
    <dgm:cxn modelId="{6A0668EC-E927-4524-B3A7-3D277043405C}" type="presParOf" srcId="{EC46E046-C49A-47E0-AA08-E64EB875753D}" destId="{F2910A03-C649-46F6-A77E-85AC1839FAFF}" srcOrd="8" destOrd="0" presId="urn:microsoft.com/office/officeart/2008/layout/VerticalCurvedList"/>
    <dgm:cxn modelId="{916DB911-C836-48BD-B017-5ACC2ED2B4B4}" type="presParOf" srcId="{F2910A03-C649-46F6-A77E-85AC1839FAFF}" destId="{5E986442-0E1C-4E86-8F3F-2793F6AE64EE}" srcOrd="0" destOrd="0" presId="urn:microsoft.com/office/officeart/2008/layout/VerticalCurvedList"/>
    <dgm:cxn modelId="{1B04E05C-5524-4C5E-A64D-40E239FFED69}" type="presParOf" srcId="{EC46E046-C49A-47E0-AA08-E64EB875753D}" destId="{7A567DD4-0021-432C-9352-7F9B4493CE44}" srcOrd="9" destOrd="0" presId="urn:microsoft.com/office/officeart/2008/layout/VerticalCurvedList"/>
    <dgm:cxn modelId="{939F91B6-90DA-4413-9AD0-80F9ED2EF1B7}" type="presParOf" srcId="{EC46E046-C49A-47E0-AA08-E64EB875753D}" destId="{2E8C2642-8F42-46AF-8129-45C6E9A79F39}" srcOrd="10" destOrd="0" presId="urn:microsoft.com/office/officeart/2008/layout/VerticalCurvedList"/>
    <dgm:cxn modelId="{EA7DB2DD-4157-4502-86A1-BF2756069927}" type="presParOf" srcId="{2E8C2642-8F42-46AF-8129-45C6E9A79F39}" destId="{E6CBF8C5-EEFC-4CC9-9692-6AC39A1B2226}" srcOrd="0" destOrd="0" presId="urn:microsoft.com/office/officeart/2008/layout/VerticalCurvedList"/>
    <dgm:cxn modelId="{E0C9BE04-E93E-445F-A1AE-D7E094FB7312}" type="presParOf" srcId="{EC46E046-C49A-47E0-AA08-E64EB875753D}" destId="{DD9B6A0B-C885-417D-871E-C4C606E84939}" srcOrd="11" destOrd="0" presId="urn:microsoft.com/office/officeart/2008/layout/VerticalCurvedList"/>
    <dgm:cxn modelId="{EBD2F7C8-BEE6-4F9F-B17B-A618C51AA2B4}" type="presParOf" srcId="{EC46E046-C49A-47E0-AA08-E64EB875753D}" destId="{339F8A54-85BF-4BDB-A092-8C34A3DFEAF3}" srcOrd="12" destOrd="0" presId="urn:microsoft.com/office/officeart/2008/layout/VerticalCurvedList"/>
    <dgm:cxn modelId="{88DCD47D-D6AB-4F2E-AFF6-052668D1D466}" type="presParOf" srcId="{339F8A54-85BF-4BDB-A092-8C34A3DFEAF3}" destId="{482D15EE-EDE4-416E-8285-AAE13ABDB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FF05-A115-45FA-9EAA-6806CE701505}">
      <dsp:nvSpPr>
        <dsp:cNvPr id="0" name=""/>
        <dsp:cNvSpPr/>
      </dsp:nvSpPr>
      <dsp:spPr>
        <a:xfrm>
          <a:off x="-5266312" y="-806566"/>
          <a:ext cx="6271075" cy="6271075"/>
        </a:xfrm>
        <a:prstGeom prst="blockArc">
          <a:avLst>
            <a:gd name="adj1" fmla="val 18900000"/>
            <a:gd name="adj2" fmla="val 2700000"/>
            <a:gd name="adj3" fmla="val 34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3B358-2966-4E12-88CA-C061E930FE7F}">
      <dsp:nvSpPr>
        <dsp:cNvPr id="0" name=""/>
        <dsp:cNvSpPr/>
      </dsp:nvSpPr>
      <dsp:spPr>
        <a:xfrm>
          <a:off x="439422" y="291028"/>
          <a:ext cx="9706179"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a:t>Data integration and management </a:t>
          </a:r>
          <a:r>
            <a:rPr lang="en-US" sz="1500" kern="1200" dirty="0"/>
            <a:t>–  Accurate, Efficient and Scalable.</a:t>
          </a:r>
          <a:endParaRPr lang="en-AU" sz="1500" kern="1200" dirty="0"/>
        </a:p>
      </dsp:txBody>
      <dsp:txXfrm>
        <a:off x="439422" y="291028"/>
        <a:ext cx="9706179" cy="582429"/>
      </dsp:txXfrm>
    </dsp:sp>
    <dsp:sp modelId="{5C6F1DDB-C716-4B7C-B31C-BB5E3A26D6EC}">
      <dsp:nvSpPr>
        <dsp:cNvPr id="0" name=""/>
        <dsp:cNvSpPr/>
      </dsp:nvSpPr>
      <dsp:spPr>
        <a:xfrm>
          <a:off x="75403" y="218224"/>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9D756F-FBE2-472F-8811-23D7D3395339}">
      <dsp:nvSpPr>
        <dsp:cNvPr id="0" name=""/>
        <dsp:cNvSpPr/>
      </dsp:nvSpPr>
      <dsp:spPr>
        <a:xfrm>
          <a:off x="856773" y="1164392"/>
          <a:ext cx="9288827"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38100" rIns="38100" bIns="38100" numCol="1" spcCol="1270" anchor="ctr" anchorCtr="0">
          <a:noAutofit/>
        </a:bodyPr>
        <a:lstStyle/>
        <a:p>
          <a:pPr marL="0" lvl="0" indent="0" algn="l" defTabSz="666750">
            <a:lnSpc>
              <a:spcPct val="90000"/>
            </a:lnSpc>
            <a:spcBef>
              <a:spcPct val="0"/>
            </a:spcBef>
            <a:spcAft>
              <a:spcPct val="35000"/>
            </a:spcAft>
            <a:buNone/>
          </a:pPr>
          <a:r>
            <a:rPr lang="en-AU" sz="1500" b="1" kern="1200" dirty="0"/>
            <a:t>Enables focused and effective solutions for different tasks using Multi agent architecture.</a:t>
          </a:r>
          <a:endParaRPr lang="en-AU" sz="1500" kern="1200" dirty="0"/>
        </a:p>
      </dsp:txBody>
      <dsp:txXfrm>
        <a:off x="856773" y="1164392"/>
        <a:ext cx="9288827" cy="582429"/>
      </dsp:txXfrm>
    </dsp:sp>
    <dsp:sp modelId="{42EDDFA7-FBE4-42F7-A43A-B90A6AC86DB3}">
      <dsp:nvSpPr>
        <dsp:cNvPr id="0" name=""/>
        <dsp:cNvSpPr/>
      </dsp:nvSpPr>
      <dsp:spPr>
        <a:xfrm>
          <a:off x="492755" y="1091588"/>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218CC-A6F3-4B05-A5A3-542B40626E02}">
      <dsp:nvSpPr>
        <dsp:cNvPr id="0" name=""/>
        <dsp:cNvSpPr/>
      </dsp:nvSpPr>
      <dsp:spPr>
        <a:xfrm>
          <a:off x="984867" y="2037756"/>
          <a:ext cx="9160734"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38100" rIns="38100" bIns="38100" numCol="1" spcCol="1270" anchor="ctr" anchorCtr="0">
          <a:noAutofit/>
        </a:bodyPr>
        <a:lstStyle/>
        <a:p>
          <a:pPr marL="0" lvl="0" indent="0" algn="l" defTabSz="666750">
            <a:lnSpc>
              <a:spcPct val="90000"/>
            </a:lnSpc>
            <a:spcBef>
              <a:spcPct val="0"/>
            </a:spcBef>
            <a:spcAft>
              <a:spcPct val="35000"/>
            </a:spcAft>
            <a:buNone/>
          </a:pPr>
          <a:r>
            <a:rPr lang="en-AU" sz="1500" b="1" kern="1200" dirty="0"/>
            <a:t>Predictive Power: Anticipates high-risk areas and potential crashes. Actionable Insights: Offers practical solutions and policy suggestions. Data Analysis: Reveals patterns and trends to inform safety strategies.</a:t>
          </a:r>
          <a:r>
            <a:rPr lang="en-US" sz="1500" kern="1200" dirty="0"/>
            <a:t>. </a:t>
          </a:r>
          <a:endParaRPr lang="en-AU" sz="1500" kern="1200" dirty="0"/>
        </a:p>
      </dsp:txBody>
      <dsp:txXfrm>
        <a:off x="984867" y="2037756"/>
        <a:ext cx="9160734" cy="582429"/>
      </dsp:txXfrm>
    </dsp:sp>
    <dsp:sp modelId="{DE41FA83-8526-4DA8-BA7A-701E03E36E50}">
      <dsp:nvSpPr>
        <dsp:cNvPr id="0" name=""/>
        <dsp:cNvSpPr/>
      </dsp:nvSpPr>
      <dsp:spPr>
        <a:xfrm>
          <a:off x="620849" y="1964953"/>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98C39-16EF-4AE0-9CDD-832E43902054}">
      <dsp:nvSpPr>
        <dsp:cNvPr id="0" name=""/>
        <dsp:cNvSpPr/>
      </dsp:nvSpPr>
      <dsp:spPr>
        <a:xfrm>
          <a:off x="856773" y="2911121"/>
          <a:ext cx="9288827"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a:t>AI and ML based campaigns that targets users of different age brackets using historical analysis.</a:t>
          </a:r>
          <a:endParaRPr lang="en-AU" sz="1500" kern="1200" dirty="0"/>
        </a:p>
      </dsp:txBody>
      <dsp:txXfrm>
        <a:off x="856773" y="2911121"/>
        <a:ext cx="9288827" cy="582429"/>
      </dsp:txXfrm>
    </dsp:sp>
    <dsp:sp modelId="{5E986442-0E1C-4E86-8F3F-2793F6AE64EE}">
      <dsp:nvSpPr>
        <dsp:cNvPr id="0" name=""/>
        <dsp:cNvSpPr/>
      </dsp:nvSpPr>
      <dsp:spPr>
        <a:xfrm>
          <a:off x="492755" y="2838317"/>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67DD4-0021-432C-9352-7F9B4493CE44}">
      <dsp:nvSpPr>
        <dsp:cNvPr id="0" name=""/>
        <dsp:cNvSpPr/>
      </dsp:nvSpPr>
      <dsp:spPr>
        <a:xfrm>
          <a:off x="439422" y="3784485"/>
          <a:ext cx="9706179" cy="58242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0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NextGen AI and chat bot that produces effective data insights and answers for users.</a:t>
          </a:r>
        </a:p>
      </dsp:txBody>
      <dsp:txXfrm>
        <a:off x="439422" y="3784485"/>
        <a:ext cx="9706179" cy="582429"/>
      </dsp:txXfrm>
    </dsp:sp>
    <dsp:sp modelId="{E6CBF8C5-EEFC-4CC9-9692-6AC39A1B2226}">
      <dsp:nvSpPr>
        <dsp:cNvPr id="0" name=""/>
        <dsp:cNvSpPr/>
      </dsp:nvSpPr>
      <dsp:spPr>
        <a:xfrm>
          <a:off x="75403" y="3711681"/>
          <a:ext cx="728036" cy="7280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FF05-A115-45FA-9EAA-6806CE701505}">
      <dsp:nvSpPr>
        <dsp:cNvPr id="0" name=""/>
        <dsp:cNvSpPr/>
      </dsp:nvSpPr>
      <dsp:spPr>
        <a:xfrm>
          <a:off x="-6002338" y="-918461"/>
          <a:ext cx="7145421" cy="7145421"/>
        </a:xfrm>
        <a:prstGeom prst="blockArc">
          <a:avLst>
            <a:gd name="adj1" fmla="val 18900000"/>
            <a:gd name="adj2" fmla="val 2700000"/>
            <a:gd name="adj3" fmla="val 30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3B358-2966-4E12-88CA-C061E930FE7F}">
      <dsp:nvSpPr>
        <dsp:cNvPr id="0" name=""/>
        <dsp:cNvSpPr/>
      </dsp:nvSpPr>
      <dsp:spPr>
        <a:xfrm>
          <a:off x="425749" y="279545"/>
          <a:ext cx="10070834"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Data Collection and preparation </a:t>
          </a:r>
          <a:r>
            <a:rPr lang="en-US" sz="1300" kern="1200" dirty="0"/>
            <a:t>– Collect pertinent historical data which includes crash analysis, road usage data, etc.  </a:t>
          </a:r>
          <a:r>
            <a:rPr lang="en-AU" sz="1300" kern="1200" dirty="0"/>
            <a:t>Using APIs or data sharing agreements to gather real-time and historical data for analysis.</a:t>
          </a:r>
          <a:r>
            <a:rPr lang="en-US" sz="1300" kern="1200" dirty="0"/>
            <a:t> </a:t>
          </a:r>
          <a:endParaRPr lang="en-AU" sz="1300" kern="1200" dirty="0"/>
        </a:p>
      </dsp:txBody>
      <dsp:txXfrm>
        <a:off x="425749" y="279545"/>
        <a:ext cx="10070834" cy="558878"/>
      </dsp:txXfrm>
    </dsp:sp>
    <dsp:sp modelId="{5C6F1DDB-C716-4B7C-B31C-BB5E3A26D6EC}">
      <dsp:nvSpPr>
        <dsp:cNvPr id="0" name=""/>
        <dsp:cNvSpPr/>
      </dsp:nvSpPr>
      <dsp:spPr>
        <a:xfrm>
          <a:off x="76450" y="209685"/>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9D756F-FBE2-472F-8811-23D7D3395339}">
      <dsp:nvSpPr>
        <dsp:cNvPr id="0" name=""/>
        <dsp:cNvSpPr/>
      </dsp:nvSpPr>
      <dsp:spPr>
        <a:xfrm>
          <a:off x="885465" y="1117757"/>
          <a:ext cx="9611118"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AU" sz="1300" b="1" kern="1200" dirty="0"/>
            <a:t>Set up ETL (Extract, Transform, Load) processes to handle data ingestion. Implement data cleaning techniques to remove inconsistencies and errors.</a:t>
          </a:r>
          <a:endParaRPr lang="en-AU" sz="1300" kern="1200" dirty="0"/>
        </a:p>
      </dsp:txBody>
      <dsp:txXfrm>
        <a:off x="885465" y="1117757"/>
        <a:ext cx="9611118" cy="558878"/>
      </dsp:txXfrm>
    </dsp:sp>
    <dsp:sp modelId="{42EDDFA7-FBE4-42F7-A43A-B90A6AC86DB3}">
      <dsp:nvSpPr>
        <dsp:cNvPr id="0" name=""/>
        <dsp:cNvSpPr/>
      </dsp:nvSpPr>
      <dsp:spPr>
        <a:xfrm>
          <a:off x="536166" y="1047897"/>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218CC-A6F3-4B05-A5A3-542B40626E02}">
      <dsp:nvSpPr>
        <dsp:cNvPr id="0" name=""/>
        <dsp:cNvSpPr/>
      </dsp:nvSpPr>
      <dsp:spPr>
        <a:xfrm>
          <a:off x="1095681" y="1955969"/>
          <a:ext cx="9400902"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AU" sz="1300" b="1" kern="1200" dirty="0"/>
            <a:t>Use messaging systems (e.g.,, Kafka) for effective agent communication. Ensure agents can share data and insights effectively and load to Splunk for ML actions.</a:t>
          </a:r>
          <a:endParaRPr lang="en-AU" sz="1300" kern="1200" dirty="0"/>
        </a:p>
      </dsp:txBody>
      <dsp:txXfrm>
        <a:off x="1095681" y="1955969"/>
        <a:ext cx="9400902" cy="558878"/>
      </dsp:txXfrm>
    </dsp:sp>
    <dsp:sp modelId="{DE41FA83-8526-4DA8-BA7A-701E03E36E50}">
      <dsp:nvSpPr>
        <dsp:cNvPr id="0" name=""/>
        <dsp:cNvSpPr/>
      </dsp:nvSpPr>
      <dsp:spPr>
        <a:xfrm>
          <a:off x="746382" y="1886109"/>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98C39-16EF-4AE0-9CDD-832E43902054}">
      <dsp:nvSpPr>
        <dsp:cNvPr id="0" name=""/>
        <dsp:cNvSpPr/>
      </dsp:nvSpPr>
      <dsp:spPr>
        <a:xfrm>
          <a:off x="1095681" y="2793650"/>
          <a:ext cx="9400902"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AU" sz="1300" b="1" kern="1200" dirty="0"/>
            <a:t>Use server-side technologies to manage data processing and agent integration. Created RESTful APIs for communication between the front-end and back-end. Using this create AI generated policies e.g. better road safety, targeted campaigns etc.</a:t>
          </a:r>
        </a:p>
      </dsp:txBody>
      <dsp:txXfrm>
        <a:off x="1095681" y="2793650"/>
        <a:ext cx="9400902" cy="558878"/>
      </dsp:txXfrm>
    </dsp:sp>
    <dsp:sp modelId="{5E986442-0E1C-4E86-8F3F-2793F6AE64EE}">
      <dsp:nvSpPr>
        <dsp:cNvPr id="0" name=""/>
        <dsp:cNvSpPr/>
      </dsp:nvSpPr>
      <dsp:spPr>
        <a:xfrm>
          <a:off x="746382" y="2723790"/>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67DD4-0021-432C-9352-7F9B4493CE44}">
      <dsp:nvSpPr>
        <dsp:cNvPr id="0" name=""/>
        <dsp:cNvSpPr/>
      </dsp:nvSpPr>
      <dsp:spPr>
        <a:xfrm>
          <a:off x="885465" y="3631861"/>
          <a:ext cx="9611118"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AU" sz="1300" b="1" kern="1200" dirty="0"/>
            <a:t>Designed R-based algorithms for generating actionable recommendations based on data insights available in the data sets. We also use reinforcement learning or rule-based systems to suggest preventive measures and policies that will be helpful for the public.</a:t>
          </a:r>
          <a:endParaRPr lang="en-US" sz="1300" kern="1200" dirty="0"/>
        </a:p>
      </dsp:txBody>
      <dsp:txXfrm>
        <a:off x="885465" y="3631861"/>
        <a:ext cx="9611118" cy="558878"/>
      </dsp:txXfrm>
    </dsp:sp>
    <dsp:sp modelId="{E6CBF8C5-EEFC-4CC9-9692-6AC39A1B2226}">
      <dsp:nvSpPr>
        <dsp:cNvPr id="0" name=""/>
        <dsp:cNvSpPr/>
      </dsp:nvSpPr>
      <dsp:spPr>
        <a:xfrm>
          <a:off x="536166" y="3562002"/>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9B6A0B-C885-417D-871E-C4C606E84939}">
      <dsp:nvSpPr>
        <dsp:cNvPr id="0" name=""/>
        <dsp:cNvSpPr/>
      </dsp:nvSpPr>
      <dsp:spPr>
        <a:xfrm>
          <a:off x="425749" y="4470073"/>
          <a:ext cx="10070834" cy="55887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61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Technological Advances -</a:t>
          </a:r>
          <a:r>
            <a:rPr lang="en-US" sz="1300" kern="1200" dirty="0"/>
            <a:t> Design algorithms to analyze data from different streams, enabling more accurate characterization, sorting, and process optimization which helps in developing the strategy . Automate and create pipelines as well as continuous learning models.</a:t>
          </a:r>
        </a:p>
      </dsp:txBody>
      <dsp:txXfrm>
        <a:off x="425749" y="4470073"/>
        <a:ext cx="10070834" cy="558878"/>
      </dsp:txXfrm>
    </dsp:sp>
    <dsp:sp modelId="{482D15EE-EDE4-416E-8285-AAE13ABDB973}">
      <dsp:nvSpPr>
        <dsp:cNvPr id="0" name=""/>
        <dsp:cNvSpPr/>
      </dsp:nvSpPr>
      <dsp:spPr>
        <a:xfrm>
          <a:off x="76450" y="4400213"/>
          <a:ext cx="698598" cy="6985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7DB658-C41F-592E-2855-85C8E8A288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D0E14D27-7267-05A3-E9D5-2D1A14D059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91432D-8528-4770-91E8-9E6894A28D31}" type="datetimeFigureOut">
              <a:rPr lang="en-AU" smtClean="0"/>
              <a:t>7/09/2024</a:t>
            </a:fld>
            <a:endParaRPr lang="en-AU"/>
          </a:p>
        </p:txBody>
      </p:sp>
      <p:sp>
        <p:nvSpPr>
          <p:cNvPr id="4" name="Footer Placeholder 3">
            <a:extLst>
              <a:ext uri="{FF2B5EF4-FFF2-40B4-BE49-F238E27FC236}">
                <a16:creationId xmlns:a16="http://schemas.microsoft.com/office/drawing/2014/main" id="{8D2CBC55-76C8-BD93-ADB9-DB9D8875BD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5A121224-DAB1-6B66-645C-5052686448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570EC-B0E0-4C1E-BDE0-0B4E40B6B62E}" type="slidenum">
              <a:rPr lang="en-AU" smtClean="0"/>
              <a:t>‹#›</a:t>
            </a:fld>
            <a:endParaRPr lang="en-AU"/>
          </a:p>
        </p:txBody>
      </p:sp>
    </p:spTree>
    <p:extLst>
      <p:ext uri="{BB962C8B-B14F-4D97-AF65-F5344CB8AC3E}">
        <p14:creationId xmlns:p14="http://schemas.microsoft.com/office/powerpoint/2010/main" val="326818145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FF464-D0C5-4E2B-A745-5E74B7451D97}" type="datetimeFigureOut">
              <a:rPr lang="en-AU" smtClean="0"/>
              <a:t>7/09/2024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7637B-33A3-4687-8564-EFA5E81BAD2B}" type="slidenum">
              <a:rPr lang="en-AU" smtClean="0"/>
              <a:t>‹#›</a:t>
            </a:fld>
            <a:endParaRPr lang="en-AU"/>
          </a:p>
        </p:txBody>
      </p:sp>
    </p:spTree>
    <p:extLst>
      <p:ext uri="{BB962C8B-B14F-4D97-AF65-F5344CB8AC3E}">
        <p14:creationId xmlns:p14="http://schemas.microsoft.com/office/powerpoint/2010/main" val="38849691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CF4-D83E-80F5-C1EE-9D380BD7E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96D5019-5BE4-24DA-1CFA-38A3B2BBA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FEB7E1D-2674-527D-E33D-D5D6735C9636}"/>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2EC3E5BC-690C-D9A1-9585-DD44045260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3766F2-19DF-99A2-F21D-7FC32A75FA51}"/>
              </a:ext>
            </a:extLst>
          </p:cNvPr>
          <p:cNvSpPr>
            <a:spLocks noGrp="1"/>
          </p:cNvSpPr>
          <p:nvPr>
            <p:ph type="sldNum" sz="quarter" idx="12"/>
          </p:nvPr>
        </p:nvSpPr>
        <p:spPr/>
        <p:txBody>
          <a:bodyPr/>
          <a:lstStyle/>
          <a:p>
            <a:fld id="{800FDE91-98E3-4F5F-A6EC-890AC79FD865}" type="slidenum">
              <a:rPr lang="en-AU" smtClean="0"/>
              <a:t>‹#›</a:t>
            </a:fld>
            <a:endParaRPr lang="en-AU"/>
          </a:p>
        </p:txBody>
      </p:sp>
      <p:pic>
        <p:nvPicPr>
          <p:cNvPr id="8" name="Picture 7" descr="A white circle with blue and red text and dots&#10;&#10;Description automatically generated">
            <a:extLst>
              <a:ext uri="{FF2B5EF4-FFF2-40B4-BE49-F238E27FC236}">
                <a16:creationId xmlns:a16="http://schemas.microsoft.com/office/drawing/2014/main" id="{CD496C83-1B10-3D14-6E97-D03805C93B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pic>
        <p:nvPicPr>
          <p:cNvPr id="11" name="Picture 10" descr="A blue car with wifi signal&#10;&#10;Description automatically generated">
            <a:extLst>
              <a:ext uri="{FF2B5EF4-FFF2-40B4-BE49-F238E27FC236}">
                <a16:creationId xmlns:a16="http://schemas.microsoft.com/office/drawing/2014/main" id="{883DA194-28C6-C695-673D-D505E3A254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449" y="230188"/>
            <a:ext cx="1478370" cy="1178792"/>
          </a:xfrm>
          <a:prstGeom prst="rect">
            <a:avLst/>
          </a:prstGeom>
        </p:spPr>
      </p:pic>
    </p:spTree>
    <p:extLst>
      <p:ext uri="{BB962C8B-B14F-4D97-AF65-F5344CB8AC3E}">
        <p14:creationId xmlns:p14="http://schemas.microsoft.com/office/powerpoint/2010/main" val="400536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726-FD29-61BD-762B-2CE482B5CCE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F6E6AA-3203-7EF6-6E86-B4E2F6B04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558F27-F701-CCE5-4270-9840CFA65E25}"/>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258B29BE-D251-EC0B-D512-AE38E50838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1B2FEE-2EA8-0361-EEE7-C657D0759466}"/>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39943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2259B-FB9F-C52B-1ADE-2650895D71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2C6676-47FD-FD01-630E-506607A1A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A8B66E-7C34-A86B-A571-2A520DCD4183}"/>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FF5CA0A1-F4CC-89ED-DD39-E71300F151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A7C908-99C2-95EE-83B6-0E5B10C7AAE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81521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45DA-D829-D5DF-E2DD-DB298FC22C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2CC553C-14CA-0E2E-E5C1-C928245DE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D274863-4F35-77E6-18FF-3E84F6FFE148}"/>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6CF4A55D-EC7B-7AF8-9306-0613DC4602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888815-AEAA-F2AD-0E59-E341A522B574}"/>
              </a:ext>
            </a:extLst>
          </p:cNvPr>
          <p:cNvSpPr>
            <a:spLocks noGrp="1"/>
          </p:cNvSpPr>
          <p:nvPr>
            <p:ph type="sldNum" sz="quarter" idx="12"/>
          </p:nvPr>
        </p:nvSpPr>
        <p:spPr/>
        <p:txBody>
          <a:bodyPr/>
          <a:lstStyle/>
          <a:p>
            <a:fld id="{800FDE91-98E3-4F5F-A6EC-890AC79FD865}" type="slidenum">
              <a:rPr lang="en-AU" smtClean="0"/>
              <a:t>‹#›</a:t>
            </a:fld>
            <a:endParaRPr lang="en-AU"/>
          </a:p>
        </p:txBody>
      </p:sp>
      <p:pic>
        <p:nvPicPr>
          <p:cNvPr id="9" name="Picture 8" descr="A white circle with blue and red text and dots&#10;&#10;Description automatically generated">
            <a:extLst>
              <a:ext uri="{FF2B5EF4-FFF2-40B4-BE49-F238E27FC236}">
                <a16:creationId xmlns:a16="http://schemas.microsoft.com/office/drawing/2014/main" id="{81754099-816D-D7E0-C011-BB390C660F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pic>
        <p:nvPicPr>
          <p:cNvPr id="10" name="Picture 9" descr="A blue car with wifi signal&#10;&#10;Description automatically generated">
            <a:extLst>
              <a:ext uri="{FF2B5EF4-FFF2-40B4-BE49-F238E27FC236}">
                <a16:creationId xmlns:a16="http://schemas.microsoft.com/office/drawing/2014/main" id="{BD404B3D-7639-7C1E-861B-D9C07D9D47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449" y="230188"/>
            <a:ext cx="1478370" cy="1178792"/>
          </a:xfrm>
          <a:prstGeom prst="rect">
            <a:avLst/>
          </a:prstGeom>
        </p:spPr>
      </p:pic>
    </p:spTree>
    <p:extLst>
      <p:ext uri="{BB962C8B-B14F-4D97-AF65-F5344CB8AC3E}">
        <p14:creationId xmlns:p14="http://schemas.microsoft.com/office/powerpoint/2010/main" val="39377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33D3-79A4-0703-E4B8-94E9BABAF7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12973E0-D011-EB59-47F7-0551098AA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C50B6-D79D-ABE0-14E2-D2FFB3C2937B}"/>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F5CA0D28-BF15-26DE-3AD0-EAA9655FC7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E81F95-30F4-FE1E-1C48-4EAFFF2C9F89}"/>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23397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7B42-AA7B-B8B9-76CA-46ACDF3F2C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71CD008-C686-2B70-9121-D015F3FE5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1A1E5D7-F3D5-EC39-1003-272297A33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889CB25-AFD5-8F9F-736E-79A4DDFC619F}"/>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6" name="Footer Placeholder 5">
            <a:extLst>
              <a:ext uri="{FF2B5EF4-FFF2-40B4-BE49-F238E27FC236}">
                <a16:creationId xmlns:a16="http://schemas.microsoft.com/office/drawing/2014/main" id="{D68A911E-785E-631D-F6E1-D94F6FFF7F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0F91C96-ABD0-A58D-26F8-3F1AB116EFF6}"/>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65576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76EA-477C-F387-5799-6008F92A409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9386EB0-A7E7-4A2F-2C71-EE374EE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392EC-8301-9765-214E-8E2E7289D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4289B4-99BD-38FE-12D1-BC84FE9BF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FB28B-F22B-B77A-211E-FF1B8952C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743B5D1-903C-B9F3-DCEE-3FBDC3E43F0B}"/>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8" name="Footer Placeholder 7">
            <a:extLst>
              <a:ext uri="{FF2B5EF4-FFF2-40B4-BE49-F238E27FC236}">
                <a16:creationId xmlns:a16="http://schemas.microsoft.com/office/drawing/2014/main" id="{DCC5EB06-67D6-8A79-6568-EDA1E24CC21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8AF2556-D5BB-FA05-1CDC-CADEC848B7E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79874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B8B2-F338-9862-1950-F8985F10FEC1}"/>
              </a:ext>
            </a:extLst>
          </p:cNvPr>
          <p:cNvSpPr>
            <a:spLocks noGrp="1"/>
          </p:cNvSpPr>
          <p:nvPr>
            <p:ph type="title"/>
          </p:nvPr>
        </p:nvSpPr>
        <p:spPr/>
        <p:txBody>
          <a:bodyPr/>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AA62A505-A758-B352-F917-DCA3AFF618D6}"/>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4" name="Footer Placeholder 3">
            <a:extLst>
              <a:ext uri="{FF2B5EF4-FFF2-40B4-BE49-F238E27FC236}">
                <a16:creationId xmlns:a16="http://schemas.microsoft.com/office/drawing/2014/main" id="{92BE80A8-8398-B070-7C4C-D883AB8D83C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933C01C-582D-423C-D2A7-547F8087C54B}"/>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175826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6DC24-1161-2773-0092-14168F935BD2}"/>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3" name="Footer Placeholder 2">
            <a:extLst>
              <a:ext uri="{FF2B5EF4-FFF2-40B4-BE49-F238E27FC236}">
                <a16:creationId xmlns:a16="http://schemas.microsoft.com/office/drawing/2014/main" id="{E2D6CAA4-DD6C-DCE4-5503-F1456E0E16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C5602C1-6A42-6B5F-3F40-4DB772651A8E}"/>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15931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F90E-9D77-EE2B-1AC4-3EC13A880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01141FB-1E48-BD56-81BC-BFF70AF3B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CD9A6BC-2AF8-132C-2FDD-3ACA2354A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1EA5B-B3BE-961F-F060-7172915EC9BD}"/>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6" name="Footer Placeholder 5">
            <a:extLst>
              <a:ext uri="{FF2B5EF4-FFF2-40B4-BE49-F238E27FC236}">
                <a16:creationId xmlns:a16="http://schemas.microsoft.com/office/drawing/2014/main" id="{E0BA5EDD-B142-C820-A2C2-EE3026B5C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157AD3-0AEA-457E-2DA1-3ADA2DD11C7A}"/>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32837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931C-C84C-E8EC-A3D8-280E139BC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057E52-7F63-370C-37C6-4E3F40E96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E54301D-9E10-44FC-FA3F-790B6F9CD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DC54F-5823-2D46-A8EE-43B41093D43D}"/>
              </a:ext>
            </a:extLst>
          </p:cNvPr>
          <p:cNvSpPr>
            <a:spLocks noGrp="1"/>
          </p:cNvSpPr>
          <p:nvPr>
            <p:ph type="dt" sz="half" idx="10"/>
          </p:nvPr>
        </p:nvSpPr>
        <p:spPr/>
        <p:txBody>
          <a:bodyPr/>
          <a:lstStyle/>
          <a:p>
            <a:fld id="{6CE79BA7-4B64-4CA6-B647-BFB7F16CB77F}" type="datetimeFigureOut">
              <a:rPr lang="en-AU" smtClean="0"/>
              <a:t>7/09/2024</a:t>
            </a:fld>
            <a:endParaRPr lang="en-AU"/>
          </a:p>
        </p:txBody>
      </p:sp>
      <p:sp>
        <p:nvSpPr>
          <p:cNvPr id="6" name="Footer Placeholder 5">
            <a:extLst>
              <a:ext uri="{FF2B5EF4-FFF2-40B4-BE49-F238E27FC236}">
                <a16:creationId xmlns:a16="http://schemas.microsoft.com/office/drawing/2014/main" id="{EEC868E8-01A0-EF32-5600-7168F9E1E4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3C232A9-E4EE-2BCC-3695-EA19FD12CE03}"/>
              </a:ext>
            </a:extLst>
          </p:cNvPr>
          <p:cNvSpPr>
            <a:spLocks noGrp="1"/>
          </p:cNvSpPr>
          <p:nvPr>
            <p:ph type="sldNum" sz="quarter" idx="12"/>
          </p:nvPr>
        </p:nvSpPr>
        <p:spPr/>
        <p:txBody>
          <a:bodyPr/>
          <a:lstStyle/>
          <a:p>
            <a:fld id="{800FDE91-98E3-4F5F-A6EC-890AC79FD865}" type="slidenum">
              <a:rPr lang="en-AU" smtClean="0"/>
              <a:t>‹#›</a:t>
            </a:fld>
            <a:endParaRPr lang="en-AU"/>
          </a:p>
        </p:txBody>
      </p:sp>
    </p:spTree>
    <p:extLst>
      <p:ext uri="{BB962C8B-B14F-4D97-AF65-F5344CB8AC3E}">
        <p14:creationId xmlns:p14="http://schemas.microsoft.com/office/powerpoint/2010/main" val="24877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19A8A-1635-59F5-E570-86BC0E1D0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40AB859-C0BD-2B21-600C-6C74B5ECD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63203E-3740-C0AA-9A4F-200536081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79BA7-4B64-4CA6-B647-BFB7F16CB77F}" type="datetimeFigureOut">
              <a:rPr lang="en-AU" smtClean="0"/>
              <a:t>7/09/2024</a:t>
            </a:fld>
            <a:endParaRPr lang="en-AU"/>
          </a:p>
        </p:txBody>
      </p:sp>
      <p:sp>
        <p:nvSpPr>
          <p:cNvPr id="5" name="Footer Placeholder 4">
            <a:extLst>
              <a:ext uri="{FF2B5EF4-FFF2-40B4-BE49-F238E27FC236}">
                <a16:creationId xmlns:a16="http://schemas.microsoft.com/office/drawing/2014/main" id="{62840479-4303-EAF8-2971-BB15C24D1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13B5710-E7BE-33E0-F58A-22AF9F5EB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FDE91-98E3-4F5F-A6EC-890AC79FD865}" type="slidenum">
              <a:rPr lang="en-AU" smtClean="0"/>
              <a:t>‹#›</a:t>
            </a:fld>
            <a:endParaRPr lang="en-AU"/>
          </a:p>
        </p:txBody>
      </p:sp>
      <p:pic>
        <p:nvPicPr>
          <p:cNvPr id="7" name="Picture 6" descr="A white circle with blue and red text and dots&#10;&#10;Description automatically generated">
            <a:extLst>
              <a:ext uri="{FF2B5EF4-FFF2-40B4-BE49-F238E27FC236}">
                <a16:creationId xmlns:a16="http://schemas.microsoft.com/office/drawing/2014/main" id="{4BAB216E-C9AD-793F-88C2-F1C78A80DD2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69048" y="204303"/>
            <a:ext cx="1169504" cy="1015939"/>
          </a:xfrm>
          <a:prstGeom prst="rect">
            <a:avLst/>
          </a:prstGeom>
        </p:spPr>
      </p:pic>
      <p:sp>
        <p:nvSpPr>
          <p:cNvPr id="10" name="AutoShape 4">
            <a:extLst>
              <a:ext uri="{FF2B5EF4-FFF2-40B4-BE49-F238E27FC236}">
                <a16:creationId xmlns:a16="http://schemas.microsoft.com/office/drawing/2014/main" id="{1DDBD7CE-4748-49D0-9712-AB54781B2068}"/>
              </a:ext>
            </a:extLst>
          </p:cNvPr>
          <p:cNvSpPr>
            <a:spLocks noChangeAspect="1" noChangeArrowheads="1"/>
          </p:cNvSpPr>
          <p:nvPr userDrawn="1"/>
        </p:nvSpPr>
        <p:spPr bwMode="auto">
          <a:xfrm>
            <a:off x="4387298" y="2824042"/>
            <a:ext cx="52629" cy="526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8" descr="Image of ">
            <a:extLst>
              <a:ext uri="{FF2B5EF4-FFF2-40B4-BE49-F238E27FC236}">
                <a16:creationId xmlns:a16="http://schemas.microsoft.com/office/drawing/2014/main" id="{A59CD7C9-631E-5C3D-C4FE-30F2BB0956D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2" name="Picture 11" descr="A blue car with wifi signal&#10;&#10;Description automatically generated">
            <a:extLst>
              <a:ext uri="{FF2B5EF4-FFF2-40B4-BE49-F238E27FC236}">
                <a16:creationId xmlns:a16="http://schemas.microsoft.com/office/drawing/2014/main" id="{7FB4C314-F83D-8DAB-8663-3A5D88036A2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53449" y="230188"/>
            <a:ext cx="1478370" cy="1178792"/>
          </a:xfrm>
          <a:prstGeom prst="rect">
            <a:avLst/>
          </a:prstGeom>
        </p:spPr>
      </p:pic>
    </p:spTree>
    <p:extLst>
      <p:ext uri="{BB962C8B-B14F-4D97-AF65-F5344CB8AC3E}">
        <p14:creationId xmlns:p14="http://schemas.microsoft.com/office/powerpoint/2010/main" val="3598067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hackerspace.govhack.org/visits?visit%5Bvisitable_id%5D=1156&amp;visit%5Bvisitable_type%5D=DataSettype%5D=DataSet"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jpg"/><Relationship Id="rId5" Type="http://schemas.openxmlformats.org/officeDocument/2006/relationships/hyperlink" Target="https://hackerspace.govhack.org/visits?visit%5Bvisitable_id%5D=1591&amp;visit%5Bvisitable_type%5D=DataSet" TargetMode="External"/><Relationship Id="rId4" Type="http://schemas.openxmlformats.org/officeDocument/2006/relationships/hyperlink" Target="https://hackerspace.govhack.org/visits?visit%5Bvisitable_id%5D=1598&amp;visit%5Bvisitable_type%5D=DataSet"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41C71FC-5F93-269B-0744-2DEDB6EE555E}"/>
              </a:ext>
            </a:extLst>
          </p:cNvPr>
          <p:cNvSpPr txBox="1"/>
          <p:nvPr/>
        </p:nvSpPr>
        <p:spPr>
          <a:xfrm>
            <a:off x="2743200" y="477343"/>
            <a:ext cx="6705600" cy="1015663"/>
          </a:xfrm>
          <a:prstGeom prst="rect">
            <a:avLst/>
          </a:prstGeom>
          <a:noFill/>
        </p:spPr>
        <p:txBody>
          <a:bodyPr wrap="square" rtlCol="0">
            <a:spAutoFit/>
          </a:bodyPr>
          <a:lstStyle/>
          <a:p>
            <a:pPr algn="ctr"/>
            <a:r>
              <a:rPr lang="en-AU" sz="6000" b="1" dirty="0">
                <a:solidFill>
                  <a:srgbClr val="00B0F0"/>
                </a:solidFill>
              </a:rPr>
              <a:t>Gov</a:t>
            </a:r>
            <a:r>
              <a:rPr lang="en-AU" sz="6000" b="1" dirty="0">
                <a:solidFill>
                  <a:srgbClr val="CC0066"/>
                </a:solidFill>
              </a:rPr>
              <a:t>Hack </a:t>
            </a:r>
            <a:r>
              <a:rPr lang="en-AU" sz="6000" b="1" dirty="0"/>
              <a:t>2024</a:t>
            </a:r>
            <a:endParaRPr lang="en-AU" dirty="0"/>
          </a:p>
        </p:txBody>
      </p:sp>
      <p:sp>
        <p:nvSpPr>
          <p:cNvPr id="7" name="TextBox 6">
            <a:extLst>
              <a:ext uri="{FF2B5EF4-FFF2-40B4-BE49-F238E27FC236}">
                <a16:creationId xmlns:a16="http://schemas.microsoft.com/office/drawing/2014/main" id="{8011AD92-FA4B-5845-F58A-5E0BA63503A8}"/>
              </a:ext>
            </a:extLst>
          </p:cNvPr>
          <p:cNvSpPr txBox="1"/>
          <p:nvPr/>
        </p:nvSpPr>
        <p:spPr>
          <a:xfrm>
            <a:off x="1860720" y="2943361"/>
            <a:ext cx="8763000" cy="1077218"/>
          </a:xfrm>
          <a:prstGeom prst="rect">
            <a:avLst/>
          </a:prstGeom>
          <a:noFill/>
        </p:spPr>
        <p:txBody>
          <a:bodyPr wrap="square" rtlCol="0">
            <a:spAutoFit/>
          </a:bodyPr>
          <a:lstStyle/>
          <a:p>
            <a:pPr algn="ctr"/>
            <a:r>
              <a:rPr lang="en-US" sz="3200" b="1" dirty="0">
                <a:solidFill>
                  <a:schemeClr val="accent6">
                    <a:lumMod val="50000"/>
                  </a:schemeClr>
                </a:solidFill>
                <a:latin typeface="Open Sans" panose="020B0606030504020204" pitchFamily="34" charset="0"/>
              </a:rPr>
              <a:t>Generative AI Based Fully Automated </a:t>
            </a:r>
            <a:r>
              <a:rPr lang="en-US" sz="3200" b="1" dirty="0">
                <a:solidFill>
                  <a:srgbClr val="002060"/>
                </a:solidFill>
                <a:latin typeface="Open Sans" panose="020B0606030504020204" pitchFamily="34" charset="0"/>
              </a:rPr>
              <a:t>Crash Analysis and Road Safety System</a:t>
            </a:r>
            <a:endParaRPr lang="en-US" sz="32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9FDDD16-ED20-1B8E-469A-F44FABF70CE4}"/>
              </a:ext>
            </a:extLst>
          </p:cNvPr>
          <p:cNvSpPr txBox="1"/>
          <p:nvPr/>
        </p:nvSpPr>
        <p:spPr>
          <a:xfrm>
            <a:off x="6656147" y="5602741"/>
            <a:ext cx="3967573" cy="1200329"/>
          </a:xfrm>
          <a:prstGeom prst="rect">
            <a:avLst/>
          </a:prstGeom>
          <a:noFill/>
        </p:spPr>
        <p:txBody>
          <a:bodyPr wrap="square" rtlCol="0">
            <a:spAutoFit/>
          </a:bodyPr>
          <a:lstStyle/>
          <a:p>
            <a:pPr algn="l"/>
            <a:r>
              <a:rPr lang="en-AU" sz="2400" dirty="0"/>
              <a:t>Solution by </a:t>
            </a:r>
            <a:r>
              <a:rPr lang="en-AU" sz="3600" b="1" dirty="0">
                <a:solidFill>
                  <a:srgbClr val="CC0066"/>
                </a:solidFill>
              </a:rPr>
              <a:t>Gryffindor</a:t>
            </a:r>
          </a:p>
          <a:p>
            <a:endParaRPr lang="en-AU" sz="1800" b="1" i="1" dirty="0">
              <a:solidFill>
                <a:srgbClr val="CC0066"/>
              </a:solidFill>
            </a:endParaRPr>
          </a:p>
          <a:p>
            <a:endParaRPr lang="en-AU" dirty="0"/>
          </a:p>
        </p:txBody>
      </p:sp>
      <p:sp>
        <p:nvSpPr>
          <p:cNvPr id="9" name="TextBox 8">
            <a:extLst>
              <a:ext uri="{FF2B5EF4-FFF2-40B4-BE49-F238E27FC236}">
                <a16:creationId xmlns:a16="http://schemas.microsoft.com/office/drawing/2014/main" id="{F8C2F2E8-BC73-1B76-D13A-E6170135F028}"/>
              </a:ext>
            </a:extLst>
          </p:cNvPr>
          <p:cNvSpPr txBox="1"/>
          <p:nvPr/>
        </p:nvSpPr>
        <p:spPr>
          <a:xfrm>
            <a:off x="3908189" y="1462517"/>
            <a:ext cx="4375621" cy="1015663"/>
          </a:xfrm>
          <a:prstGeom prst="rect">
            <a:avLst/>
          </a:prstGeom>
          <a:noFill/>
        </p:spPr>
        <p:txBody>
          <a:bodyPr wrap="none" rtlCol="0">
            <a:spAutoFit/>
          </a:bodyPr>
          <a:lstStyle/>
          <a:p>
            <a:r>
              <a:rPr lang="en-AU" sz="6000" b="1" dirty="0">
                <a:solidFill>
                  <a:srgbClr val="CC0066"/>
                </a:solidFill>
              </a:rPr>
              <a:t>CrashWise AI</a:t>
            </a:r>
          </a:p>
        </p:txBody>
      </p:sp>
      <p:pic>
        <p:nvPicPr>
          <p:cNvPr id="1030" name="Picture 6" descr="Applications of AI in Transport: Safe and Improved Road Network Operations">
            <a:extLst>
              <a:ext uri="{FF2B5EF4-FFF2-40B4-BE49-F238E27FC236}">
                <a16:creationId xmlns:a16="http://schemas.microsoft.com/office/drawing/2014/main" id="{1B77F558-0D9D-08AD-4C1F-2623BFE8F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47" y="4020579"/>
            <a:ext cx="3967573" cy="231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66364BDE-3D2D-56E1-3653-78DD908C8378}"/>
              </a:ext>
            </a:extLst>
          </p:cNvPr>
          <p:cNvSpPr/>
          <p:nvPr/>
        </p:nvSpPr>
        <p:spPr>
          <a:xfrm>
            <a:off x="4777555" y="3765178"/>
            <a:ext cx="2636889" cy="2353235"/>
          </a:xfrm>
          <a:prstGeom prst="irregularSeal2">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1EADCA79-28DC-3B26-797E-01749CD0B5E0}"/>
              </a:ext>
            </a:extLst>
          </p:cNvPr>
          <p:cNvSpPr txBox="1"/>
          <p:nvPr/>
        </p:nvSpPr>
        <p:spPr>
          <a:xfrm>
            <a:off x="1175136" y="220275"/>
            <a:ext cx="9112802" cy="1015663"/>
          </a:xfrm>
          <a:prstGeom prst="rect">
            <a:avLst/>
          </a:prstGeom>
          <a:noFill/>
        </p:spPr>
        <p:txBody>
          <a:bodyPr wrap="square" rtlCol="0">
            <a:spAutoFit/>
          </a:bodyPr>
          <a:lstStyle/>
          <a:p>
            <a:pPr algn="ctr"/>
            <a:r>
              <a:rPr lang="en-US" sz="3000" b="1" dirty="0">
                <a:solidFill>
                  <a:schemeClr val="accent5">
                    <a:lumMod val="75000"/>
                  </a:schemeClr>
                </a:solidFill>
                <a:ea typeface="Open Sans" panose="020B0606030504020204" pitchFamily="34" charset="0"/>
                <a:cs typeface="Open Sans" panose="020B0606030504020204" pitchFamily="34" charset="0"/>
              </a:rPr>
              <a:t>AI based solution to analyze road statistics </a:t>
            </a:r>
          </a:p>
          <a:p>
            <a:pPr algn="ctr"/>
            <a:r>
              <a:rPr lang="en-US" sz="3000" b="1" dirty="0">
                <a:solidFill>
                  <a:schemeClr val="accent5">
                    <a:lumMod val="75000"/>
                  </a:schemeClr>
                </a:solidFill>
                <a:ea typeface="Open Sans" panose="020B0606030504020204" pitchFamily="34" charset="0"/>
                <a:cs typeface="Open Sans" panose="020B0606030504020204" pitchFamily="34" charset="0"/>
              </a:rPr>
              <a:t>and provide optimizations (Victoria)</a:t>
            </a:r>
          </a:p>
        </p:txBody>
      </p:sp>
      <p:sp>
        <p:nvSpPr>
          <p:cNvPr id="5" name="Rounded Rectangle 10">
            <a:extLst>
              <a:ext uri="{FF2B5EF4-FFF2-40B4-BE49-F238E27FC236}">
                <a16:creationId xmlns:a16="http://schemas.microsoft.com/office/drawing/2014/main" id="{B078D549-6071-2FFC-1CAC-EB917473EDA6}"/>
              </a:ext>
            </a:extLst>
          </p:cNvPr>
          <p:cNvSpPr/>
          <p:nvPr/>
        </p:nvSpPr>
        <p:spPr>
          <a:xfrm>
            <a:off x="812681" y="1581133"/>
            <a:ext cx="1946761" cy="40885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Challenge</a:t>
            </a:r>
          </a:p>
        </p:txBody>
      </p:sp>
      <p:sp>
        <p:nvSpPr>
          <p:cNvPr id="6" name="Rectangle 5">
            <a:extLst>
              <a:ext uri="{FF2B5EF4-FFF2-40B4-BE49-F238E27FC236}">
                <a16:creationId xmlns:a16="http://schemas.microsoft.com/office/drawing/2014/main" id="{3D93BAE4-C9DC-42A9-B1DF-C54F6FAE1A76}"/>
              </a:ext>
            </a:extLst>
          </p:cNvPr>
          <p:cNvSpPr/>
          <p:nvPr/>
        </p:nvSpPr>
        <p:spPr>
          <a:xfrm>
            <a:off x="692097" y="2020940"/>
            <a:ext cx="6918837" cy="2123658"/>
          </a:xfrm>
          <a:prstGeom prst="rect">
            <a:avLst/>
          </a:prstGeom>
        </p:spPr>
        <p:txBody>
          <a:bodyPr wrap="square">
            <a:spAutoFit/>
          </a:bodyPr>
          <a:lstStyle/>
          <a:p>
            <a:r>
              <a:rPr lang="en-AU" sz="1200" dirty="0">
                <a:solidFill>
                  <a:srgbClr val="FF0000"/>
                </a:solidFill>
              </a:rPr>
              <a:t>Create innovative solutions for predicting, preventing, and responding to road accidents. Leverage data from road crashes, traffic patterns, and environmental conditions to harness AI effectively and creatively.</a:t>
            </a:r>
            <a:endParaRPr lang="en-US" sz="1200" b="1" i="1" dirty="0">
              <a:solidFill>
                <a:srgbClr val="FF0000"/>
              </a:solidFill>
              <a:ea typeface="Open Sans" panose="020B0606030504020204" pitchFamily="34" charset="0"/>
              <a:cs typeface="Open Sans" panose="020B0606030504020204" pitchFamily="34" charset="0"/>
            </a:endParaRPr>
          </a:p>
          <a:p>
            <a:pPr algn="just"/>
            <a:r>
              <a:rPr lang="en-US" sz="1200" dirty="0">
                <a:solidFill>
                  <a:srgbClr val="FF0000"/>
                </a:solidFill>
                <a:ea typeface="Open Sans" panose="020B0606030504020204" pitchFamily="34" charset="0"/>
                <a:cs typeface="Open Sans" panose="020B0606030504020204" pitchFamily="34" charset="0"/>
              </a:rPr>
              <a:t>Our aim is to create a more sustainable environment and ensure to efficiently utilize historical data to analyze trends and patterns in designing strategies for the future.</a:t>
            </a:r>
          </a:p>
          <a:p>
            <a:pPr algn="just"/>
            <a:endParaRPr lang="en-US" sz="1200" dirty="0">
              <a:solidFill>
                <a:schemeClr val="tx1">
                  <a:lumMod val="95000"/>
                  <a:lumOff val="5000"/>
                </a:schemeClr>
              </a:solidFill>
              <a:ea typeface="Open Sans" panose="020B0606030504020204" pitchFamily="34" charset="0"/>
              <a:cs typeface="Open Sans" panose="020B0606030504020204" pitchFamily="34" charset="0"/>
            </a:endParaRPr>
          </a:p>
          <a:p>
            <a:pPr algn="just"/>
            <a:r>
              <a:rPr lang="en-US" sz="1200" dirty="0">
                <a:solidFill>
                  <a:schemeClr val="tx1">
                    <a:lumMod val="95000"/>
                    <a:lumOff val="5000"/>
                  </a:schemeClr>
                </a:solidFill>
                <a:ea typeface="Open Sans" panose="020B0606030504020204" pitchFamily="34" charset="0"/>
                <a:cs typeface="Open Sans" panose="020B0606030504020204" pitchFamily="34" charset="0"/>
              </a:rPr>
              <a:t>The main challenge is gathering the vast amount of historical data and using it to draw conclusions. To determine trends on causes of road accidents, improve traffic management and formulate evidence based policies. </a:t>
            </a:r>
          </a:p>
          <a:p>
            <a:pPr algn="just"/>
            <a:endParaRPr lang="en-US" sz="1200" dirty="0">
              <a:solidFill>
                <a:srgbClr val="626262"/>
              </a:solidFill>
              <a:ea typeface="Open Sans" panose="020B0606030504020204" pitchFamily="34" charset="0"/>
              <a:cs typeface="Open Sans" panose="020B0606030504020204" pitchFamily="34" charset="0"/>
            </a:endParaRPr>
          </a:p>
          <a:p>
            <a:pPr algn="l"/>
            <a:r>
              <a:rPr lang="en-US" sz="1200" b="1" dirty="0">
                <a:solidFill>
                  <a:schemeClr val="tx1">
                    <a:lumMod val="95000"/>
                    <a:lumOff val="5000"/>
                  </a:schemeClr>
                </a:solidFill>
                <a:ea typeface="Open Sans" panose="020B0606030504020204" pitchFamily="34" charset="0"/>
                <a:cs typeface="Open Sans" panose="020B0606030504020204" pitchFamily="34" charset="0"/>
              </a:rPr>
              <a:t>Eligibility: </a:t>
            </a:r>
            <a:r>
              <a:rPr lang="en-US" sz="1200" dirty="0">
                <a:solidFill>
                  <a:schemeClr val="tx1">
                    <a:lumMod val="95000"/>
                    <a:lumOff val="5000"/>
                  </a:schemeClr>
                </a:solidFill>
                <a:ea typeface="Open Sans" panose="020B0606030504020204" pitchFamily="34" charset="0"/>
                <a:cs typeface="Open Sans" panose="020B0606030504020204" pitchFamily="34" charset="0"/>
              </a:rPr>
              <a:t>Use at least 1 dataset from </a:t>
            </a:r>
            <a:r>
              <a:rPr lang="en-US" sz="1200" dirty="0" err="1">
                <a:solidFill>
                  <a:schemeClr val="tx1">
                    <a:lumMod val="95000"/>
                    <a:lumOff val="5000"/>
                  </a:schemeClr>
                </a:solidFill>
                <a:ea typeface="Open Sans" panose="020B0606030504020204" pitchFamily="34" charset="0"/>
                <a:cs typeface="Open Sans" panose="020B0606030504020204" pitchFamily="34" charset="0"/>
              </a:rPr>
              <a:t>Data.Vic</a:t>
            </a:r>
            <a:r>
              <a:rPr lang="en-US" sz="1200" dirty="0">
                <a:solidFill>
                  <a:schemeClr val="tx1">
                    <a:lumMod val="95000"/>
                    <a:lumOff val="5000"/>
                  </a:schemeClr>
                </a:solidFill>
                <a:ea typeface="Open Sans" panose="020B0606030504020204" pitchFamily="34" charset="0"/>
                <a:cs typeface="Open Sans" panose="020B0606030504020204" pitchFamily="34" charset="0"/>
              </a:rPr>
              <a:t> list.</a:t>
            </a:r>
          </a:p>
          <a:p>
            <a:r>
              <a:rPr lang="en-US" sz="1200" b="1" dirty="0">
                <a:solidFill>
                  <a:schemeClr val="tx1">
                    <a:lumMod val="95000"/>
                    <a:lumOff val="5000"/>
                  </a:schemeClr>
                </a:solidFill>
                <a:ea typeface="Open Sans" panose="020B0606030504020204" pitchFamily="34" charset="0"/>
                <a:cs typeface="Open Sans" panose="020B0606030504020204" pitchFamily="34" charset="0"/>
              </a:rPr>
              <a:t>Entry: </a:t>
            </a:r>
            <a:r>
              <a:rPr lang="en-US" sz="1200" dirty="0">
                <a:solidFill>
                  <a:schemeClr val="tx1">
                    <a:lumMod val="95000"/>
                    <a:lumOff val="5000"/>
                  </a:schemeClr>
                </a:solidFill>
                <a:ea typeface="Open Sans" panose="020B0606030504020204" pitchFamily="34" charset="0"/>
                <a:cs typeface="Open Sans" panose="020B0606030504020204" pitchFamily="34" charset="0"/>
              </a:rPr>
              <a:t>Challenge entry is available to all teams in Australia.</a:t>
            </a:r>
          </a:p>
        </p:txBody>
      </p:sp>
      <p:sp>
        <p:nvSpPr>
          <p:cNvPr id="7" name="Rounded Rectangle 13">
            <a:extLst>
              <a:ext uri="{FF2B5EF4-FFF2-40B4-BE49-F238E27FC236}">
                <a16:creationId xmlns:a16="http://schemas.microsoft.com/office/drawing/2014/main" id="{0BA06B3B-EF62-D157-E63C-107104B5AE07}"/>
              </a:ext>
            </a:extLst>
          </p:cNvPr>
          <p:cNvSpPr/>
          <p:nvPr/>
        </p:nvSpPr>
        <p:spPr>
          <a:xfrm>
            <a:off x="687700" y="4597393"/>
            <a:ext cx="2636889" cy="36871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Data Sets Used</a:t>
            </a:r>
          </a:p>
        </p:txBody>
      </p:sp>
      <p:sp>
        <p:nvSpPr>
          <p:cNvPr id="8" name="Rounded Rectangle 8">
            <a:extLst>
              <a:ext uri="{FF2B5EF4-FFF2-40B4-BE49-F238E27FC236}">
                <a16:creationId xmlns:a16="http://schemas.microsoft.com/office/drawing/2014/main" id="{C75B9CAA-7CF9-263F-9959-B3AA54378F1E}"/>
              </a:ext>
            </a:extLst>
          </p:cNvPr>
          <p:cNvSpPr/>
          <p:nvPr/>
        </p:nvSpPr>
        <p:spPr>
          <a:xfrm>
            <a:off x="8345992" y="2850375"/>
            <a:ext cx="2669817" cy="5144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FF00"/>
                </a:solidFill>
              </a:rPr>
              <a:t>Our Solution elements</a:t>
            </a:r>
          </a:p>
        </p:txBody>
      </p:sp>
      <p:sp>
        <p:nvSpPr>
          <p:cNvPr id="11" name="Rectangle 10">
            <a:extLst>
              <a:ext uri="{FF2B5EF4-FFF2-40B4-BE49-F238E27FC236}">
                <a16:creationId xmlns:a16="http://schemas.microsoft.com/office/drawing/2014/main" id="{D8C0F05F-F472-50A8-E385-14FDAE68CFF6}"/>
              </a:ext>
            </a:extLst>
          </p:cNvPr>
          <p:cNvSpPr/>
          <p:nvPr/>
        </p:nvSpPr>
        <p:spPr>
          <a:xfrm>
            <a:off x="8125313" y="3493132"/>
            <a:ext cx="4079362" cy="3047627"/>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Data integration and management</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Traffic analysis and historical data analysis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Crash hotspot analysis using agents and ML bots.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Bots to provide Preventative measure, guidelines</a:t>
            </a:r>
          </a:p>
          <a:p>
            <a:pPr marL="228600" indent="-228600">
              <a:lnSpc>
                <a:spcPct val="90000"/>
              </a:lnSpc>
              <a:spcBef>
                <a:spcPts val="1000"/>
              </a:spcBef>
              <a:buFont typeface="Arial" panose="020B0604020202020204" pitchFamily="34" charset="0"/>
              <a:buChar char="•"/>
            </a:pPr>
            <a:r>
              <a:rPr lang="en-US" sz="1400" b="1" i="1" dirty="0">
                <a:solidFill>
                  <a:schemeClr val="accent6">
                    <a:lumMod val="50000"/>
                  </a:schemeClr>
                </a:solidFill>
                <a:ea typeface="Open Sans" panose="020B0606030504020204" pitchFamily="34" charset="0"/>
                <a:cs typeface="Open Sans" panose="020B0606030504020204" pitchFamily="34" charset="0"/>
              </a:rPr>
              <a:t>Crash predictive analysis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Preventative measures and policy guidelines</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Customizable recommendation algorithms based on user input and historical data</a:t>
            </a:r>
          </a:p>
          <a:p>
            <a:pPr marL="228600" indent="-228600">
              <a:lnSpc>
                <a:spcPct val="90000"/>
              </a:lnSpc>
              <a:spcBef>
                <a:spcPts val="1000"/>
              </a:spcBef>
              <a:buFont typeface="Arial" panose="020B0604020202020204" pitchFamily="34" charset="0"/>
              <a:buChar char="•"/>
            </a:pPr>
            <a:r>
              <a:rPr lang="en-AU" sz="1400" b="1" i="1" dirty="0">
                <a:solidFill>
                  <a:schemeClr val="accent6">
                    <a:lumMod val="50000"/>
                  </a:schemeClr>
                </a:solidFill>
                <a:ea typeface="Open Sans" panose="020B0606030504020204" pitchFamily="34" charset="0"/>
                <a:cs typeface="Open Sans" panose="020B0606030504020204" pitchFamily="34" charset="0"/>
              </a:rPr>
              <a:t>Build Generative AI based fully automated  robots to process and recommend.</a:t>
            </a:r>
          </a:p>
        </p:txBody>
      </p:sp>
      <p:sp>
        <p:nvSpPr>
          <p:cNvPr id="12" name="Curved Left Arrow 1">
            <a:extLst>
              <a:ext uri="{FF2B5EF4-FFF2-40B4-BE49-F238E27FC236}">
                <a16:creationId xmlns:a16="http://schemas.microsoft.com/office/drawing/2014/main" id="{0F7BD26C-E8EB-AFDB-AC3E-4997E5F34C85}"/>
              </a:ext>
            </a:extLst>
          </p:cNvPr>
          <p:cNvSpPr/>
          <p:nvPr/>
        </p:nvSpPr>
        <p:spPr>
          <a:xfrm rot="16695209">
            <a:off x="8256587" y="410010"/>
            <a:ext cx="1120135" cy="2721063"/>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aphicFrame>
        <p:nvGraphicFramePr>
          <p:cNvPr id="16" name="Table 16">
            <a:extLst>
              <a:ext uri="{FF2B5EF4-FFF2-40B4-BE49-F238E27FC236}">
                <a16:creationId xmlns:a16="http://schemas.microsoft.com/office/drawing/2014/main" id="{1DBC26A5-8BEE-E2A5-74E9-E498B3E33D52}"/>
              </a:ext>
            </a:extLst>
          </p:cNvPr>
          <p:cNvGraphicFramePr>
            <a:graphicFrameLocks noGrp="1"/>
          </p:cNvGraphicFramePr>
          <p:nvPr>
            <p:extLst>
              <p:ext uri="{D42A27DB-BD31-4B8C-83A1-F6EECF244321}">
                <p14:modId xmlns:p14="http://schemas.microsoft.com/office/powerpoint/2010/main" val="3143650107"/>
              </p:ext>
            </p:extLst>
          </p:nvPr>
        </p:nvGraphicFramePr>
        <p:xfrm>
          <a:off x="590013" y="5194059"/>
          <a:ext cx="4079362" cy="924354"/>
        </p:xfrm>
        <a:graphic>
          <a:graphicData uri="http://schemas.openxmlformats.org/drawingml/2006/table">
            <a:tbl>
              <a:tblPr firstRow="1" bandRow="1">
                <a:tableStyleId>{22838BEF-8BB2-4498-84A7-C5851F593DF1}</a:tableStyleId>
              </a:tblPr>
              <a:tblGrid>
                <a:gridCol w="4079362">
                  <a:extLst>
                    <a:ext uri="{9D8B030D-6E8A-4147-A177-3AD203B41FA5}">
                      <a16:colId xmlns:a16="http://schemas.microsoft.com/office/drawing/2014/main" val="977831204"/>
                    </a:ext>
                  </a:extLst>
                </a:gridCol>
              </a:tblGrid>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chemeClr val="tx1">
                              <a:lumMod val="95000"/>
                              <a:lumOff val="5000"/>
                            </a:schemeClr>
                          </a:solidFill>
                          <a:hlinkClick r:id="rId3"/>
                        </a:rPr>
                        <a:t>Traffic Signal Volume Data</a:t>
                      </a:r>
                      <a:endParaRPr lang="en-AU" sz="1200" dirty="0">
                        <a:solidFill>
                          <a:schemeClr val="tx1">
                            <a:lumMod val="95000"/>
                            <a:lumOff val="5000"/>
                          </a:schemeClr>
                        </a:solidFill>
                      </a:endParaRPr>
                    </a:p>
                  </a:txBody>
                  <a:tcPr/>
                </a:tc>
                <a:extLst>
                  <a:ext uri="{0D108BD9-81ED-4DB2-BD59-A6C34878D82A}">
                    <a16:rowId xmlns:a16="http://schemas.microsoft.com/office/drawing/2014/main" val="2988430489"/>
                  </a:ext>
                </a:extLst>
              </a:tr>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hlinkClick r:id="rId4"/>
                        </a:rPr>
                        <a:t>Traffic Volume</a:t>
                      </a:r>
                      <a:endParaRPr lang="en-US" sz="1200" dirty="0">
                        <a:solidFill>
                          <a:schemeClr val="tx1">
                            <a:lumMod val="95000"/>
                            <a:lumOff val="5000"/>
                          </a:schemeClr>
                        </a:solidFill>
                      </a:endParaRPr>
                    </a:p>
                  </a:txBody>
                  <a:tcPr/>
                </a:tc>
                <a:extLst>
                  <a:ext uri="{0D108BD9-81ED-4DB2-BD59-A6C34878D82A}">
                    <a16:rowId xmlns:a16="http://schemas.microsoft.com/office/drawing/2014/main" val="71010696"/>
                  </a:ext>
                </a:extLst>
              </a:tr>
              <a:tr h="30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hlinkClick r:id="rId5"/>
                        </a:rPr>
                        <a:t>Victoria's Road crash data</a:t>
                      </a:r>
                      <a:endParaRPr lang="en-US" sz="1200" dirty="0">
                        <a:solidFill>
                          <a:schemeClr val="tx1">
                            <a:lumMod val="95000"/>
                            <a:lumOff val="5000"/>
                          </a:schemeClr>
                        </a:solidFill>
                      </a:endParaRPr>
                    </a:p>
                  </a:txBody>
                  <a:tcPr/>
                </a:tc>
                <a:extLst>
                  <a:ext uri="{0D108BD9-81ED-4DB2-BD59-A6C34878D82A}">
                    <a16:rowId xmlns:a16="http://schemas.microsoft.com/office/drawing/2014/main" val="115015589"/>
                  </a:ext>
                </a:extLst>
              </a:tr>
            </a:tbl>
          </a:graphicData>
        </a:graphic>
      </p:graphicFrame>
      <p:pic>
        <p:nvPicPr>
          <p:cNvPr id="2" name="Picture 1" descr="A blue car with wifi signal&#10;&#10;Description automatically generated">
            <a:extLst>
              <a:ext uri="{FF2B5EF4-FFF2-40B4-BE49-F238E27FC236}">
                <a16:creationId xmlns:a16="http://schemas.microsoft.com/office/drawing/2014/main" id="{BF4A0FD8-182B-5A18-85E1-AE68A5F5F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0244" y="4515710"/>
            <a:ext cx="1129712" cy="900786"/>
          </a:xfrm>
          <a:prstGeom prst="rect">
            <a:avLst/>
          </a:prstGeom>
        </p:spPr>
      </p:pic>
    </p:spTree>
    <p:extLst>
      <p:ext uri="{BB962C8B-B14F-4D97-AF65-F5344CB8AC3E}">
        <p14:creationId xmlns:p14="http://schemas.microsoft.com/office/powerpoint/2010/main" val="581891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182F9-D762-BFFB-42AF-968DC2B55715}"/>
              </a:ext>
            </a:extLst>
          </p:cNvPr>
          <p:cNvSpPr txBox="1"/>
          <p:nvPr/>
        </p:nvSpPr>
        <p:spPr>
          <a:xfrm>
            <a:off x="2201458" y="419949"/>
            <a:ext cx="7233487" cy="553998"/>
          </a:xfrm>
          <a:prstGeom prst="rect">
            <a:avLst/>
          </a:prstGeom>
          <a:noFill/>
        </p:spPr>
        <p:txBody>
          <a:bodyPr wrap="square" rtlCol="0">
            <a:spAutoFit/>
          </a:bodyPr>
          <a:lstStyle/>
          <a:p>
            <a:r>
              <a:rPr lang="en-AU" sz="3000" b="1">
                <a:solidFill>
                  <a:schemeClr val="accent1"/>
                </a:solidFill>
              </a:rPr>
              <a:t>Importance of </a:t>
            </a:r>
            <a:r>
              <a:rPr lang="en-AU" sz="3000" b="1">
                <a:solidFill>
                  <a:srgbClr val="CC0066"/>
                </a:solidFill>
              </a:rPr>
              <a:t>Crash analysis and modelling</a:t>
            </a:r>
            <a:endParaRPr lang="en-AU" sz="3000" b="1" dirty="0">
              <a:solidFill>
                <a:srgbClr val="CC0066"/>
              </a:solidFill>
            </a:endParaRPr>
          </a:p>
        </p:txBody>
      </p:sp>
      <p:graphicFrame>
        <p:nvGraphicFramePr>
          <p:cNvPr id="2" name="Diagram 1">
            <a:extLst>
              <a:ext uri="{FF2B5EF4-FFF2-40B4-BE49-F238E27FC236}">
                <a16:creationId xmlns:a16="http://schemas.microsoft.com/office/drawing/2014/main" id="{94C469EC-8194-A0EE-1187-7F7AD7116D4E}"/>
              </a:ext>
            </a:extLst>
          </p:cNvPr>
          <p:cNvGraphicFramePr/>
          <p:nvPr>
            <p:extLst>
              <p:ext uri="{D42A27DB-BD31-4B8C-83A1-F6EECF244321}">
                <p14:modId xmlns:p14="http://schemas.microsoft.com/office/powerpoint/2010/main" val="4054054289"/>
              </p:ext>
            </p:extLst>
          </p:nvPr>
        </p:nvGraphicFramePr>
        <p:xfrm>
          <a:off x="1663584" y="1385047"/>
          <a:ext cx="10210169" cy="4657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Applications of AI in Transport: Safe and Improved Road Network Operations">
            <a:extLst>
              <a:ext uri="{FF2B5EF4-FFF2-40B4-BE49-F238E27FC236}">
                <a16:creationId xmlns:a16="http://schemas.microsoft.com/office/drawing/2014/main" id="{5D5EFD78-2591-5A4F-2F62-C568E6C614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108" y="2718382"/>
            <a:ext cx="1803437" cy="133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182F9-D762-BFFB-42AF-968DC2B55715}"/>
              </a:ext>
            </a:extLst>
          </p:cNvPr>
          <p:cNvSpPr txBox="1"/>
          <p:nvPr/>
        </p:nvSpPr>
        <p:spPr>
          <a:xfrm>
            <a:off x="2201458" y="419949"/>
            <a:ext cx="6896865" cy="553998"/>
          </a:xfrm>
          <a:prstGeom prst="rect">
            <a:avLst/>
          </a:prstGeom>
          <a:noFill/>
        </p:spPr>
        <p:txBody>
          <a:bodyPr wrap="square" rtlCol="0">
            <a:spAutoFit/>
          </a:bodyPr>
          <a:lstStyle/>
          <a:p>
            <a:r>
              <a:rPr lang="en-AU" sz="3000" b="1" dirty="0">
                <a:solidFill>
                  <a:schemeClr val="accent1"/>
                </a:solidFill>
              </a:rPr>
              <a:t>Actions and how we want to achieve</a:t>
            </a:r>
            <a:endParaRPr lang="en-AU" sz="3000" b="1" dirty="0">
              <a:solidFill>
                <a:srgbClr val="CC0066"/>
              </a:solidFill>
            </a:endParaRPr>
          </a:p>
        </p:txBody>
      </p:sp>
      <p:graphicFrame>
        <p:nvGraphicFramePr>
          <p:cNvPr id="2" name="Diagram 1">
            <a:extLst>
              <a:ext uri="{FF2B5EF4-FFF2-40B4-BE49-F238E27FC236}">
                <a16:creationId xmlns:a16="http://schemas.microsoft.com/office/drawing/2014/main" id="{94C469EC-8194-A0EE-1187-7F7AD7116D4E}"/>
              </a:ext>
            </a:extLst>
          </p:cNvPr>
          <p:cNvGraphicFramePr/>
          <p:nvPr>
            <p:extLst>
              <p:ext uri="{D42A27DB-BD31-4B8C-83A1-F6EECF244321}">
                <p14:modId xmlns:p14="http://schemas.microsoft.com/office/powerpoint/2010/main" val="3823544104"/>
              </p:ext>
            </p:extLst>
          </p:nvPr>
        </p:nvGraphicFramePr>
        <p:xfrm>
          <a:off x="1482437" y="1254244"/>
          <a:ext cx="10571426" cy="5308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66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F753B-2695-E61A-D440-C83AA45EC7F8}"/>
              </a:ext>
            </a:extLst>
          </p:cNvPr>
          <p:cNvSpPr txBox="1"/>
          <p:nvPr/>
        </p:nvSpPr>
        <p:spPr>
          <a:xfrm>
            <a:off x="1902508" y="305689"/>
            <a:ext cx="8276253" cy="1015663"/>
          </a:xfrm>
          <a:prstGeom prst="rect">
            <a:avLst/>
          </a:prstGeom>
          <a:noFill/>
        </p:spPr>
        <p:txBody>
          <a:bodyPr wrap="square" rtlCol="0">
            <a:spAutoFit/>
          </a:bodyPr>
          <a:lstStyle/>
          <a:p>
            <a:r>
              <a:rPr lang="en-AU" sz="3000" dirty="0">
                <a:solidFill>
                  <a:schemeClr val="accent5">
                    <a:lumMod val="75000"/>
                  </a:schemeClr>
                </a:solidFill>
              </a:rPr>
              <a:t>Generative AI Based Fully Automated </a:t>
            </a:r>
            <a:r>
              <a:rPr lang="en-AU" sz="3000" b="1" dirty="0">
                <a:solidFill>
                  <a:srgbClr val="CC0066"/>
                </a:solidFill>
              </a:rPr>
              <a:t>Crash Analysis and policy definition system</a:t>
            </a:r>
          </a:p>
        </p:txBody>
      </p:sp>
      <p:sp>
        <p:nvSpPr>
          <p:cNvPr id="3" name="TextBox 2">
            <a:extLst>
              <a:ext uri="{FF2B5EF4-FFF2-40B4-BE49-F238E27FC236}">
                <a16:creationId xmlns:a16="http://schemas.microsoft.com/office/drawing/2014/main" id="{80921AAE-8EA0-F580-642E-4F5BB3A377F7}"/>
              </a:ext>
            </a:extLst>
          </p:cNvPr>
          <p:cNvSpPr txBox="1"/>
          <p:nvPr/>
        </p:nvSpPr>
        <p:spPr>
          <a:xfrm>
            <a:off x="525851" y="1233441"/>
            <a:ext cx="11266311" cy="3613746"/>
          </a:xfrm>
          <a:prstGeom prst="rect">
            <a:avLst/>
          </a:prstGeom>
          <a:noFill/>
        </p:spPr>
        <p:txBody>
          <a:bodyPr wrap="square" rtlCol="0">
            <a:spAutoFit/>
          </a:bodyPr>
          <a:lstStyle/>
          <a:p>
            <a:pPr rtl="0">
              <a:lnSpc>
                <a:spcPct val="150000"/>
              </a:lnSpc>
            </a:pPr>
            <a:endParaRPr lang="en-US" sz="1400" b="1" dirty="0"/>
          </a:p>
          <a:p>
            <a:pPr rtl="0">
              <a:lnSpc>
                <a:spcPct val="150000"/>
              </a:lnSpc>
            </a:pPr>
            <a:r>
              <a:rPr lang="en-US" sz="1400" b="1" dirty="0"/>
              <a:t>Key Process of future generative AI based crash analysis and policy definition system:</a:t>
            </a:r>
          </a:p>
          <a:p>
            <a:pPr marL="285750" indent="-285750" rtl="0">
              <a:lnSpc>
                <a:spcPct val="150000"/>
              </a:lnSpc>
              <a:buFont typeface="Arial" panose="020B0604020202020204" pitchFamily="34" charset="0"/>
              <a:buChar char="•"/>
            </a:pPr>
            <a:r>
              <a:rPr lang="en-US" sz="1400" dirty="0"/>
              <a:t>Collect the </a:t>
            </a:r>
            <a:r>
              <a:rPr lang="en-US" sz="1400" b="1" dirty="0"/>
              <a:t>pertinent historical data </a:t>
            </a:r>
            <a:r>
              <a:rPr lang="en-US" sz="1400" dirty="0"/>
              <a:t>from a variety of state-wide data sources which includes risk, crash analysis and policy definitions.</a:t>
            </a:r>
          </a:p>
          <a:p>
            <a:pPr marL="285750" indent="-285750" rtl="0">
              <a:lnSpc>
                <a:spcPct val="150000"/>
              </a:lnSpc>
              <a:buFont typeface="Arial" panose="020B0604020202020204" pitchFamily="34" charset="0"/>
              <a:buChar char="•"/>
            </a:pPr>
            <a:r>
              <a:rPr lang="en-US" sz="1400" dirty="0"/>
              <a:t>Identify trends, accidents, causes and traffic issues in hand.</a:t>
            </a:r>
          </a:p>
          <a:p>
            <a:pPr marL="285750" indent="-285750" rtl="0">
              <a:lnSpc>
                <a:spcPct val="150000"/>
              </a:lnSpc>
              <a:buFont typeface="Arial" panose="020B0604020202020204" pitchFamily="34" charset="0"/>
              <a:buChar char="•"/>
            </a:pPr>
            <a:r>
              <a:rPr lang="en-US" sz="1400" b="1" dirty="0"/>
              <a:t>Process</a:t>
            </a:r>
            <a:r>
              <a:rPr lang="en-US" sz="1400" dirty="0"/>
              <a:t> the raw data and combine them into one </a:t>
            </a:r>
            <a:r>
              <a:rPr lang="en-US" sz="1400" b="1" dirty="0"/>
              <a:t>coherent dataset </a:t>
            </a:r>
            <a:r>
              <a:rPr lang="en-US" sz="1400" dirty="0"/>
              <a:t>to avoid any data discrepancies. This is done using R and Splunk.</a:t>
            </a:r>
          </a:p>
          <a:p>
            <a:pPr marL="285750" indent="-285750" rtl="0">
              <a:lnSpc>
                <a:spcPct val="150000"/>
              </a:lnSpc>
              <a:buFont typeface="Arial" panose="020B0604020202020204" pitchFamily="34" charset="0"/>
              <a:buChar char="•"/>
            </a:pPr>
            <a:r>
              <a:rPr lang="en-US" sz="1400" b="1" dirty="0"/>
              <a:t>Classify</a:t>
            </a:r>
            <a:r>
              <a:rPr lang="en-US" sz="1400" dirty="0"/>
              <a:t> the collected data based on different categories of issues and identify opportunities for better traffic management activities e.g. time based lane usage, traffic detours, etc.</a:t>
            </a:r>
          </a:p>
          <a:p>
            <a:pPr marL="285750" indent="-285750" rtl="0">
              <a:lnSpc>
                <a:spcPct val="150000"/>
              </a:lnSpc>
              <a:buFont typeface="Arial" panose="020B0604020202020204" pitchFamily="34" charset="0"/>
              <a:buChar char="•"/>
            </a:pPr>
            <a:r>
              <a:rPr lang="en-US" sz="1400" b="1" dirty="0"/>
              <a:t>Feed the data into the AI systems </a:t>
            </a:r>
            <a:r>
              <a:rPr lang="en-US" sz="1400" dirty="0"/>
              <a:t>which analyze and provide the insights on road usages, pedestrians, traffic controls and patterns.</a:t>
            </a:r>
          </a:p>
          <a:p>
            <a:pPr marL="285750" indent="-285750" rtl="0">
              <a:lnSpc>
                <a:spcPct val="150000"/>
              </a:lnSpc>
              <a:buFont typeface="Arial" panose="020B0604020202020204" pitchFamily="34" charset="0"/>
              <a:buChar char="•"/>
            </a:pPr>
            <a:r>
              <a:rPr lang="en-US" sz="1400" b="1" dirty="0"/>
              <a:t>Enable RFID sensor based road monitoring to identify traffic movement.</a:t>
            </a:r>
            <a:endParaRPr lang="en-US" sz="1400" dirty="0"/>
          </a:p>
          <a:p>
            <a:pPr marL="285750" indent="-285750" rtl="0">
              <a:lnSpc>
                <a:spcPct val="150000"/>
              </a:lnSpc>
              <a:buFont typeface="Arial" panose="020B0604020202020204" pitchFamily="34" charset="0"/>
              <a:buChar char="•"/>
            </a:pPr>
            <a:r>
              <a:rPr lang="en-US" sz="1400" b="1" dirty="0"/>
              <a:t>AI systems analyze the unprocessed data from these sensors</a:t>
            </a:r>
            <a:r>
              <a:rPr lang="en-US" sz="1400" dirty="0"/>
              <a:t>, predict the behaviors. Also, signal AI-based robots to identify and alert on any traffic light issues for better management..</a:t>
            </a:r>
          </a:p>
        </p:txBody>
      </p:sp>
      <p:pic>
        <p:nvPicPr>
          <p:cNvPr id="16" name="Picture 15" descr="A white recycle bin with a green recycle symbol&#10;&#10;Description automatically generated">
            <a:extLst>
              <a:ext uri="{FF2B5EF4-FFF2-40B4-BE49-F238E27FC236}">
                <a16:creationId xmlns:a16="http://schemas.microsoft.com/office/drawing/2014/main" id="{2BFD11CC-84D5-5606-0888-9A48E9AF9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76" y="4893354"/>
            <a:ext cx="1507679" cy="1324465"/>
          </a:xfrm>
          <a:prstGeom prst="rect">
            <a:avLst/>
          </a:prstGeom>
        </p:spPr>
      </p:pic>
      <p:pic>
        <p:nvPicPr>
          <p:cNvPr id="18" name="Picture 17" descr="A hand holding a glowing screen&#10;&#10;Description automatically generated with medium confidence">
            <a:extLst>
              <a:ext uri="{FF2B5EF4-FFF2-40B4-BE49-F238E27FC236}">
                <a16:creationId xmlns:a16="http://schemas.microsoft.com/office/drawing/2014/main" id="{19B4AFB3-3675-B8A8-68B2-59FAA2E14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747" y="4893350"/>
            <a:ext cx="1875935" cy="1324465"/>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FC40A918-99E3-0C47-9567-8DD38842B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227" y="4893350"/>
            <a:ext cx="1875935" cy="1324465"/>
          </a:xfrm>
          <a:prstGeom prst="rect">
            <a:avLst/>
          </a:prstGeom>
        </p:spPr>
      </p:pic>
      <p:sp>
        <p:nvSpPr>
          <p:cNvPr id="24" name="Arrow: Right 23">
            <a:extLst>
              <a:ext uri="{FF2B5EF4-FFF2-40B4-BE49-F238E27FC236}">
                <a16:creationId xmlns:a16="http://schemas.microsoft.com/office/drawing/2014/main" id="{2294EA60-7898-5471-B633-7C3DF0F8865D}"/>
              </a:ext>
            </a:extLst>
          </p:cNvPr>
          <p:cNvSpPr/>
          <p:nvPr/>
        </p:nvSpPr>
        <p:spPr>
          <a:xfrm>
            <a:off x="1794352" y="5293933"/>
            <a:ext cx="8706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Right 24">
            <a:extLst>
              <a:ext uri="{FF2B5EF4-FFF2-40B4-BE49-F238E27FC236}">
                <a16:creationId xmlns:a16="http://schemas.microsoft.com/office/drawing/2014/main" id="{864E4998-9CBE-6226-D68A-AB30F4A06193}"/>
              </a:ext>
            </a:extLst>
          </p:cNvPr>
          <p:cNvSpPr/>
          <p:nvPr/>
        </p:nvSpPr>
        <p:spPr>
          <a:xfrm>
            <a:off x="4748031" y="5313266"/>
            <a:ext cx="7401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Arrow: Right 26">
            <a:extLst>
              <a:ext uri="{FF2B5EF4-FFF2-40B4-BE49-F238E27FC236}">
                <a16:creationId xmlns:a16="http://schemas.microsoft.com/office/drawing/2014/main" id="{C0FD775D-8CD6-9C1C-8EFB-93EC5CF5B62B}"/>
              </a:ext>
            </a:extLst>
          </p:cNvPr>
          <p:cNvSpPr/>
          <p:nvPr/>
        </p:nvSpPr>
        <p:spPr>
          <a:xfrm>
            <a:off x="8785985" y="5313266"/>
            <a:ext cx="80538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CD5BD760-34F7-931E-45D2-946D7A86A368}"/>
              </a:ext>
            </a:extLst>
          </p:cNvPr>
          <p:cNvSpPr txBox="1"/>
          <p:nvPr/>
        </p:nvSpPr>
        <p:spPr>
          <a:xfrm>
            <a:off x="206279" y="6217810"/>
            <a:ext cx="2196856" cy="461665"/>
          </a:xfrm>
          <a:prstGeom prst="rect">
            <a:avLst/>
          </a:prstGeom>
          <a:noFill/>
        </p:spPr>
        <p:txBody>
          <a:bodyPr wrap="square" rtlCol="0">
            <a:spAutoFit/>
          </a:bodyPr>
          <a:lstStyle/>
          <a:p>
            <a:r>
              <a:rPr lang="en-AU" sz="1200" b="1" dirty="0"/>
              <a:t>Data Collection (Sensor’s / AI / ML based)</a:t>
            </a:r>
          </a:p>
        </p:txBody>
      </p:sp>
      <p:sp>
        <p:nvSpPr>
          <p:cNvPr id="7" name="TextBox 6">
            <a:extLst>
              <a:ext uri="{FF2B5EF4-FFF2-40B4-BE49-F238E27FC236}">
                <a16:creationId xmlns:a16="http://schemas.microsoft.com/office/drawing/2014/main" id="{E444C392-65E8-DD0D-DD35-D98CD8CDCD50}"/>
              </a:ext>
            </a:extLst>
          </p:cNvPr>
          <p:cNvSpPr txBox="1"/>
          <p:nvPr/>
        </p:nvSpPr>
        <p:spPr>
          <a:xfrm>
            <a:off x="2562926" y="6225311"/>
            <a:ext cx="2196856" cy="276999"/>
          </a:xfrm>
          <a:prstGeom prst="rect">
            <a:avLst/>
          </a:prstGeom>
          <a:noFill/>
        </p:spPr>
        <p:txBody>
          <a:bodyPr wrap="square" rtlCol="0">
            <a:spAutoFit/>
          </a:bodyPr>
          <a:lstStyle/>
          <a:p>
            <a:r>
              <a:rPr lang="en-AU" sz="1200" b="1" dirty="0" err="1"/>
              <a:t>GenAI</a:t>
            </a:r>
            <a:r>
              <a:rPr lang="en-AU" sz="1200" b="1" dirty="0"/>
              <a:t> and Chatbot </a:t>
            </a:r>
          </a:p>
        </p:txBody>
      </p:sp>
      <p:sp>
        <p:nvSpPr>
          <p:cNvPr id="9" name="TextBox 8">
            <a:extLst>
              <a:ext uri="{FF2B5EF4-FFF2-40B4-BE49-F238E27FC236}">
                <a16:creationId xmlns:a16="http://schemas.microsoft.com/office/drawing/2014/main" id="{30791318-707C-5157-F20F-3FB04722BA0A}"/>
              </a:ext>
            </a:extLst>
          </p:cNvPr>
          <p:cNvSpPr txBox="1"/>
          <p:nvPr/>
        </p:nvSpPr>
        <p:spPr>
          <a:xfrm>
            <a:off x="9324110" y="6310142"/>
            <a:ext cx="3051508" cy="461665"/>
          </a:xfrm>
          <a:prstGeom prst="rect">
            <a:avLst/>
          </a:prstGeom>
          <a:noFill/>
        </p:spPr>
        <p:txBody>
          <a:bodyPr wrap="square" rtlCol="0">
            <a:spAutoFit/>
          </a:bodyPr>
          <a:lstStyle/>
          <a:p>
            <a:r>
              <a:rPr lang="en-AU" sz="1200" b="1" dirty="0"/>
              <a:t>Analysis, reporting and processing using standardized tools, policy definition</a:t>
            </a:r>
          </a:p>
        </p:txBody>
      </p:sp>
      <p:pic>
        <p:nvPicPr>
          <p:cNvPr id="4098" name="Picture 2" descr="Traffic sensors｜Traffic Management ...">
            <a:extLst>
              <a:ext uri="{FF2B5EF4-FFF2-40B4-BE49-F238E27FC236}">
                <a16:creationId xmlns:a16="http://schemas.microsoft.com/office/drawing/2014/main" id="{89BCEE73-5290-83AE-8EA6-4CF7340D5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486" y="4828311"/>
            <a:ext cx="2312556" cy="145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9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8C5F0-C1E2-B0BF-8FBC-354B61B5E1B1}"/>
              </a:ext>
            </a:extLst>
          </p:cNvPr>
          <p:cNvSpPr txBox="1"/>
          <p:nvPr/>
        </p:nvSpPr>
        <p:spPr>
          <a:xfrm>
            <a:off x="1707957" y="500319"/>
            <a:ext cx="8931564" cy="1015663"/>
          </a:xfrm>
          <a:prstGeom prst="rect">
            <a:avLst/>
          </a:prstGeom>
          <a:noFill/>
        </p:spPr>
        <p:txBody>
          <a:bodyPr wrap="square" rtlCol="0">
            <a:spAutoFit/>
          </a:bodyPr>
          <a:lstStyle/>
          <a:p>
            <a:pPr algn="ctr"/>
            <a:r>
              <a:rPr lang="en-AU" sz="3000" b="1">
                <a:solidFill>
                  <a:schemeClr val="accent5">
                    <a:lumMod val="75000"/>
                  </a:schemeClr>
                </a:solidFill>
              </a:rPr>
              <a:t>Generative AI Based Predictive Analysis Dashboard &amp; Reports</a:t>
            </a:r>
            <a:endParaRPr lang="en-AU" sz="3000" b="1" dirty="0">
              <a:solidFill>
                <a:schemeClr val="accent5">
                  <a:lumMod val="75000"/>
                </a:schemeClr>
              </a:solidFill>
            </a:endParaRPr>
          </a:p>
        </p:txBody>
      </p:sp>
      <p:pic>
        <p:nvPicPr>
          <p:cNvPr id="4" name="Picture 3" descr="A group of pie charts&#10;&#10;Description automatically generated">
            <a:extLst>
              <a:ext uri="{FF2B5EF4-FFF2-40B4-BE49-F238E27FC236}">
                <a16:creationId xmlns:a16="http://schemas.microsoft.com/office/drawing/2014/main" id="{23BCE24B-8DF5-FDCD-0D7C-2E3332491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82" y="2545080"/>
            <a:ext cx="4812145" cy="2280920"/>
          </a:xfrm>
          <a:prstGeom prst="rect">
            <a:avLst/>
          </a:prstGeom>
        </p:spPr>
      </p:pic>
      <p:sp>
        <p:nvSpPr>
          <p:cNvPr id="5" name="TextBox 4">
            <a:extLst>
              <a:ext uri="{FF2B5EF4-FFF2-40B4-BE49-F238E27FC236}">
                <a16:creationId xmlns:a16="http://schemas.microsoft.com/office/drawing/2014/main" id="{BEEEE188-D35F-30D2-F8D2-2D0F78765038}"/>
              </a:ext>
            </a:extLst>
          </p:cNvPr>
          <p:cNvSpPr txBox="1"/>
          <p:nvPr/>
        </p:nvSpPr>
        <p:spPr>
          <a:xfrm>
            <a:off x="2151876" y="2175748"/>
            <a:ext cx="1144865" cy="369332"/>
          </a:xfrm>
          <a:prstGeom prst="rect">
            <a:avLst/>
          </a:prstGeom>
          <a:noFill/>
        </p:spPr>
        <p:txBody>
          <a:bodyPr wrap="none" rtlCol="0">
            <a:spAutoFit/>
          </a:bodyPr>
          <a:lstStyle/>
          <a:p>
            <a:r>
              <a:rPr lang="en-AU" b="1" dirty="0"/>
              <a:t>Pie Charts</a:t>
            </a:r>
          </a:p>
        </p:txBody>
      </p:sp>
      <p:sp>
        <p:nvSpPr>
          <p:cNvPr id="6" name="TextBox 5">
            <a:extLst>
              <a:ext uri="{FF2B5EF4-FFF2-40B4-BE49-F238E27FC236}">
                <a16:creationId xmlns:a16="http://schemas.microsoft.com/office/drawing/2014/main" id="{4EB0A2CE-618F-7835-284B-BACC1A9EEFEF}"/>
              </a:ext>
            </a:extLst>
          </p:cNvPr>
          <p:cNvSpPr txBox="1"/>
          <p:nvPr/>
        </p:nvSpPr>
        <p:spPr>
          <a:xfrm>
            <a:off x="7935034" y="2175748"/>
            <a:ext cx="2021964" cy="369332"/>
          </a:xfrm>
          <a:prstGeom prst="rect">
            <a:avLst/>
          </a:prstGeom>
          <a:noFill/>
        </p:spPr>
        <p:txBody>
          <a:bodyPr wrap="none" rtlCol="0">
            <a:spAutoFit/>
          </a:bodyPr>
          <a:lstStyle/>
          <a:p>
            <a:r>
              <a:rPr lang="en-AU" b="1" dirty="0"/>
              <a:t>Predictive Analysis </a:t>
            </a:r>
          </a:p>
        </p:txBody>
      </p:sp>
      <p:pic>
        <p:nvPicPr>
          <p:cNvPr id="11" name="Picture 10">
            <a:extLst>
              <a:ext uri="{FF2B5EF4-FFF2-40B4-BE49-F238E27FC236}">
                <a16:creationId xmlns:a16="http://schemas.microsoft.com/office/drawing/2014/main" id="{66CEDE54-DB61-7347-3511-3EF29D024EC4}"/>
              </a:ext>
            </a:extLst>
          </p:cNvPr>
          <p:cNvPicPr>
            <a:picLocks noChangeAspect="1"/>
          </p:cNvPicPr>
          <p:nvPr/>
        </p:nvPicPr>
        <p:blipFill>
          <a:blip r:embed="rId4"/>
          <a:stretch>
            <a:fillRect/>
          </a:stretch>
        </p:blipFill>
        <p:spPr>
          <a:xfrm>
            <a:off x="5687291" y="2540629"/>
            <a:ext cx="6075220" cy="2268943"/>
          </a:xfrm>
          <a:prstGeom prst="rect">
            <a:avLst/>
          </a:prstGeom>
        </p:spPr>
      </p:pic>
    </p:spTree>
    <p:extLst>
      <p:ext uri="{BB962C8B-B14F-4D97-AF65-F5344CB8AC3E}">
        <p14:creationId xmlns:p14="http://schemas.microsoft.com/office/powerpoint/2010/main" val="10004389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B478104E-4D5D-EB05-F18F-FA0356211034}"/>
              </a:ext>
            </a:extLst>
          </p:cNvPr>
          <p:cNvSpPr/>
          <p:nvPr/>
        </p:nvSpPr>
        <p:spPr>
          <a:xfrm>
            <a:off x="4904282" y="4298431"/>
            <a:ext cx="23834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t>Thank You</a:t>
            </a:r>
          </a:p>
        </p:txBody>
      </p:sp>
      <p:sp>
        <p:nvSpPr>
          <p:cNvPr id="4" name="Rectangle 3">
            <a:extLst>
              <a:ext uri="{FF2B5EF4-FFF2-40B4-BE49-F238E27FC236}">
                <a16:creationId xmlns:a16="http://schemas.microsoft.com/office/drawing/2014/main" id="{84DE04F8-55B5-C5B6-1BD3-1C5213C92F60}"/>
              </a:ext>
            </a:extLst>
          </p:cNvPr>
          <p:cNvSpPr/>
          <p:nvPr/>
        </p:nvSpPr>
        <p:spPr>
          <a:xfrm>
            <a:off x="4269474" y="5617991"/>
            <a:ext cx="3653051" cy="707886"/>
          </a:xfrm>
          <a:prstGeom prst="rect">
            <a:avLst/>
          </a:prstGeom>
        </p:spPr>
        <p:txBody>
          <a:bodyPr wrap="none">
            <a:spAutoFit/>
          </a:bodyPr>
          <a:lstStyle/>
          <a:p>
            <a:r>
              <a:rPr lang="en-AU" sz="4000" b="1" i="1" dirty="0">
                <a:solidFill>
                  <a:srgbClr val="CC0066"/>
                </a:solidFill>
              </a:rPr>
              <a:t>Team Gryffindor</a:t>
            </a:r>
          </a:p>
        </p:txBody>
      </p:sp>
      <p:pic>
        <p:nvPicPr>
          <p:cNvPr id="2" name="Picture 6" descr="Applications of AI in Transport: Safe and Improved Road Network Operations">
            <a:extLst>
              <a:ext uri="{FF2B5EF4-FFF2-40B4-BE49-F238E27FC236}">
                <a16:creationId xmlns:a16="http://schemas.microsoft.com/office/drawing/2014/main" id="{E4A9074A-F540-F91B-76D5-BE90E14A2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212" y="1580401"/>
            <a:ext cx="3967573" cy="231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807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1254</TotalTime>
  <Words>761</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Kasi</dc:creator>
  <cp:lastModifiedBy>Adarsh Karthick</cp:lastModifiedBy>
  <cp:revision>106</cp:revision>
  <dcterms:created xsi:type="dcterms:W3CDTF">2023-08-19T09:23:40Z</dcterms:created>
  <dcterms:modified xsi:type="dcterms:W3CDTF">2024-09-07T14:33:37Z</dcterms:modified>
</cp:coreProperties>
</file>