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9" r:id="rId5"/>
    <p:sldId id="270" r:id="rId6"/>
    <p:sldId id="271" r:id="rId7"/>
    <p:sldId id="272" r:id="rId8"/>
    <p:sldId id="27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7DB658-C41F-592E-2855-85C8E8A288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14D27-7267-05A3-E9D5-2D1A14D05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1432D-8528-4770-91E8-9E6894A28D31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CBC55-76C8-BD93-ADB9-DB9D8875BD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21224-DAB1-6B66-645C-5052686448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570EC-B0E0-4C1E-BDE0-0B4E40B6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18145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FF464-D0C5-4E2B-A745-5E74B7451D97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7637B-33A3-4687-8564-EFA5E81BAD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96914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CF4-D83E-80F5-C1EE-9D380BD7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D5019-5BE4-24DA-1CFA-38A3B2BBA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7E1D-2674-527D-E33D-D5D6735C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9BA7-4B64-4CA6-B647-BFB7F16CB77F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3E5BC-690C-D9A1-9585-DD440452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66F2-19DF-99A2-F21D-7FC32A7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E91-98E3-4F5F-A6EC-890AC79FD86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 descr="A white circle with blue and red text and dots&#10;&#10;Description automatically generated">
            <a:extLst>
              <a:ext uri="{FF2B5EF4-FFF2-40B4-BE49-F238E27FC236}">
                <a16:creationId xmlns:a16="http://schemas.microsoft.com/office/drawing/2014/main" id="{CD496C83-1B10-3D14-6E97-D03805C93B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48" y="204303"/>
            <a:ext cx="1169504" cy="101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E726-FD29-61BD-762B-2CE482B5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6E6AA-3203-7EF6-6E86-B4E2F6B04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8F27-F701-CCE5-4270-9840CFA6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9BA7-4B64-4CA6-B647-BFB7F16CB77F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B29BE-D251-EC0B-D512-AE38E508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2FEE-2EA8-0361-EEE7-C657D075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E91-98E3-4F5F-A6EC-890AC79FD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4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2259B-FB9F-C52B-1ADE-2650895D7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C6676-47FD-FD01-630E-506607A1A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B66E-7C34-A86B-A571-2A520DCD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9BA7-4B64-4CA6-B647-BFB7F16CB77F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A0A1-F4CC-89ED-DD39-E71300F1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7C908-99C2-95EE-83B6-0E5B10C7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E91-98E3-4F5F-A6EC-890AC79FD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21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45DA-D829-D5DF-E2DD-DB298FC2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553C-14CA-0E2E-E5C1-C928245D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4863-4F35-77E6-18FF-3E84F6FF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9BA7-4B64-4CA6-B647-BFB7F16CB77F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4A55D-EC7B-7AF8-9306-0613DC46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8815-AEAA-F2AD-0E59-E341A522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E91-98E3-4F5F-A6EC-890AC79FD865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 descr="A white circle with blue and red text and dots&#10;&#10;Description automatically generated">
            <a:extLst>
              <a:ext uri="{FF2B5EF4-FFF2-40B4-BE49-F238E27FC236}">
                <a16:creationId xmlns:a16="http://schemas.microsoft.com/office/drawing/2014/main" id="{81754099-816D-D7E0-C011-BB390C660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48" y="204303"/>
            <a:ext cx="1169504" cy="101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33D3-79A4-0703-E4B8-94E9BABA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973E0-D011-EB59-47F7-0551098A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50B6-D79D-ABE0-14E2-D2FFB3C2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9BA7-4B64-4CA6-B647-BFB7F16CB77F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0D28-BF15-26DE-3AD0-EAA9655F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1F95-30F4-FE1E-1C48-4EAFFF2C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E91-98E3-4F5F-A6EC-890AC79FD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7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7B42-AA7B-B8B9-76CA-46ACDF3F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D008-C686-2B70-9121-D015F3FE5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1E5D7-F3D5-EC39-1003-272297A3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9CB25-AFD5-8F9F-736E-79A4DDFC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9BA7-4B64-4CA6-B647-BFB7F16CB77F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A911E-785E-631D-F6E1-D94F6FFF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91C96-ABD0-A58D-26F8-3F1AB116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E91-98E3-4F5F-A6EC-890AC79FD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7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76EA-477C-F387-5799-6008F92A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86EB0-A7E7-4A2F-2C71-EE374EE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392EC-8301-9765-214E-8E2E7289D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289B4-99BD-38FE-12D1-BC84FE9BF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FB28B-F22B-B77A-211E-FF1B8952C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3B5D1-903C-B9F3-DCEE-3FBDC3E4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9BA7-4B64-4CA6-B647-BFB7F16CB77F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5EB06-67D6-8A79-6568-EDA1E24C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F2556-D5BB-FA05-1CDC-CADEC848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E91-98E3-4F5F-A6EC-890AC79FD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74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B8B2-F338-9862-1950-F8985F10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2A505-A758-B352-F917-DCA3AFF6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9BA7-4B64-4CA6-B647-BFB7F16CB77F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E80A8-8398-B070-7C4C-D883AB8D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3C01C-582D-423C-D2A7-547F8087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E91-98E3-4F5F-A6EC-890AC79FD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26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6DC24-1161-2773-0092-14168F93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9BA7-4B64-4CA6-B647-BFB7F16CB77F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6CAA4-DD6C-DCE4-5503-F1456E0E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602C1-6A42-6B5F-3F40-4DB77265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E91-98E3-4F5F-A6EC-890AC79FD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3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F90E-9D77-EE2B-1AC4-3EC13A88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41FB-1E48-BD56-81BC-BFF70AF3B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9A6BC-2AF8-132C-2FDD-3ACA2354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1EA5B-B3BE-961F-F060-7172915E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9BA7-4B64-4CA6-B647-BFB7F16CB77F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A5EDD-B142-C820-A2C2-EE3026B5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57AD3-0AEA-457E-2DA1-3ADA2DD1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E91-98E3-4F5F-A6EC-890AC79FD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7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931C-C84C-E8EC-A3D8-280E139B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57E52-7F63-370C-37C6-4E3F40E96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4301D-9E10-44FC-FA3F-790B6F9CD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DC54F-5823-2D46-A8EE-43B41093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9BA7-4B64-4CA6-B647-BFB7F16CB77F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868E8-01A0-EF32-5600-7168F9E1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232A9-E4EE-2BCC-3695-EA19FD12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E91-98E3-4F5F-A6EC-890AC79FD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72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19A8A-1635-59F5-E570-86BC0E1D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AB859-C0BD-2B21-600C-6C74B5ECD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3203E-3740-C0AA-9A4F-200536081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9BA7-4B64-4CA6-B647-BFB7F16CB77F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40479-4303-EAF8-2971-BB15C24D1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5710-E7BE-33E0-F58A-22AF9F5EB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FDE91-98E3-4F5F-A6EC-890AC79FD865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 descr="A white circle with blue and red text and dots&#10;&#10;Description automatically generated">
            <a:extLst>
              <a:ext uri="{FF2B5EF4-FFF2-40B4-BE49-F238E27FC236}">
                <a16:creationId xmlns:a16="http://schemas.microsoft.com/office/drawing/2014/main" id="{4BAB216E-C9AD-793F-88C2-F1C78A80DD2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48" y="204303"/>
            <a:ext cx="1169504" cy="1015939"/>
          </a:xfrm>
          <a:prstGeom prst="rect">
            <a:avLst/>
          </a:prstGeom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1DDBD7CE-4748-49D0-9712-AB54781B206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387298" y="2824042"/>
            <a:ext cx="52629" cy="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AutoShape 8" descr="Image of ">
            <a:extLst>
              <a:ext uri="{FF2B5EF4-FFF2-40B4-BE49-F238E27FC236}">
                <a16:creationId xmlns:a16="http://schemas.microsoft.com/office/drawing/2014/main" id="{A59CD7C9-631E-5C3D-C4FE-30F2BB0956D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06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hyperlink" Target="https://www.abs.gov.au/statistics/health/disability/disability-ageing-and-carers-australia-summary-findings/latest-release#:~:text=5.5%20million%20Australians%20(21.4%25),a%20profound%20or%20severe%20disability." TargetMode="External"/><Relationship Id="rId4" Type="http://schemas.openxmlformats.org/officeDocument/2006/relationships/hyperlink" Target="https://discover.data.vic.gov.au/dataset/dhhs-annual-report-2019-20-disability-servic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C71FC-5F93-269B-0744-2DEDB6EE555E}"/>
              </a:ext>
            </a:extLst>
          </p:cNvPr>
          <p:cNvSpPr txBox="1"/>
          <p:nvPr/>
        </p:nvSpPr>
        <p:spPr>
          <a:xfrm>
            <a:off x="2743200" y="477343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1" dirty="0">
                <a:solidFill>
                  <a:srgbClr val="00B0F0"/>
                </a:solidFill>
              </a:rPr>
              <a:t>Gov</a:t>
            </a:r>
            <a:r>
              <a:rPr lang="en-AU" sz="6000" b="1" dirty="0">
                <a:solidFill>
                  <a:srgbClr val="CC0066"/>
                </a:solidFill>
              </a:rPr>
              <a:t>Hack </a:t>
            </a:r>
            <a:r>
              <a:rPr lang="en-AU" sz="6000" b="1" dirty="0"/>
              <a:t>2024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1AD92-FA4B-5845-F58A-5E0BA63503A8}"/>
              </a:ext>
            </a:extLst>
          </p:cNvPr>
          <p:cNvSpPr txBox="1"/>
          <p:nvPr/>
        </p:nvSpPr>
        <p:spPr>
          <a:xfrm>
            <a:off x="1860720" y="2943361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</a:rPr>
              <a:t>Improving reachability of </a:t>
            </a:r>
            <a:r>
              <a:rPr lang="en-AU" sz="3200" b="1" i="0" dirty="0">
                <a:effectLst/>
                <a:latin typeface="Open Sans" panose="020B0606030504020204" pitchFamily="34" charset="0"/>
              </a:rPr>
              <a:t>Online Government 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DDD16-ED20-1B8E-469A-F44FABF70CE4}"/>
              </a:ext>
            </a:extLst>
          </p:cNvPr>
          <p:cNvSpPr txBox="1"/>
          <p:nvPr/>
        </p:nvSpPr>
        <p:spPr>
          <a:xfrm>
            <a:off x="6656147" y="5602741"/>
            <a:ext cx="3967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2400" dirty="0"/>
              <a:t>Solution by </a:t>
            </a:r>
            <a:r>
              <a:rPr lang="en-AU" sz="3600" b="1" dirty="0">
                <a:solidFill>
                  <a:srgbClr val="CC0066"/>
                </a:solidFill>
              </a:rPr>
              <a:t>Gryffindor</a:t>
            </a:r>
          </a:p>
          <a:p>
            <a:endParaRPr lang="en-AU" sz="1800" b="1" i="1" dirty="0">
              <a:solidFill>
                <a:srgbClr val="CC0066"/>
              </a:solidFill>
            </a:endParaRPr>
          </a:p>
          <a:p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2F2E8-BC73-1B76-D13A-E6170135F028}"/>
              </a:ext>
            </a:extLst>
          </p:cNvPr>
          <p:cNvSpPr txBox="1"/>
          <p:nvPr/>
        </p:nvSpPr>
        <p:spPr>
          <a:xfrm>
            <a:off x="3908189" y="1462517"/>
            <a:ext cx="348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b="1" dirty="0">
                <a:solidFill>
                  <a:srgbClr val="CC0066"/>
                </a:solidFill>
              </a:rPr>
              <a:t>Reachable</a:t>
            </a:r>
          </a:p>
        </p:txBody>
      </p:sp>
    </p:spTree>
    <p:extLst>
      <p:ext uri="{BB962C8B-B14F-4D97-AF65-F5344CB8AC3E}">
        <p14:creationId xmlns:p14="http://schemas.microsoft.com/office/powerpoint/2010/main" val="3271427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23"/>
    </mc:Choice>
    <mc:Fallback>
      <p:transition spd="slow" advTm="71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66364BDE-3D2D-56E1-3653-78DD908C8378}"/>
              </a:ext>
            </a:extLst>
          </p:cNvPr>
          <p:cNvSpPr/>
          <p:nvPr/>
        </p:nvSpPr>
        <p:spPr>
          <a:xfrm>
            <a:off x="4777555" y="3765178"/>
            <a:ext cx="3327354" cy="2775582"/>
          </a:xfrm>
          <a:prstGeom prst="irregularSeal2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DCA79-28DC-3B26-797E-01749CD0B5E0}"/>
              </a:ext>
            </a:extLst>
          </p:cNvPr>
          <p:cNvSpPr txBox="1"/>
          <p:nvPr/>
        </p:nvSpPr>
        <p:spPr>
          <a:xfrm>
            <a:off x="1175136" y="220275"/>
            <a:ext cx="91128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</a:rPr>
              <a:t>Improving reachability of </a:t>
            </a:r>
          </a:p>
          <a:p>
            <a:pPr algn="ctr"/>
            <a:r>
              <a:rPr lang="en-AU" sz="2800" b="1" i="0" dirty="0">
                <a:effectLst/>
                <a:latin typeface="Open Sans" panose="020B0606030504020204" pitchFamily="34" charset="0"/>
              </a:rPr>
              <a:t>Online Government Services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(Australia)</a:t>
            </a:r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B078D549-6071-2FFC-1CAC-EB917473EDA6}"/>
              </a:ext>
            </a:extLst>
          </p:cNvPr>
          <p:cNvSpPr/>
          <p:nvPr/>
        </p:nvSpPr>
        <p:spPr>
          <a:xfrm>
            <a:off x="812681" y="1581133"/>
            <a:ext cx="1946761" cy="4088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/>
                </a:solidFill>
              </a:rPr>
              <a:t>Challenge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3BAE4-C9DC-42A9-B1DF-C54F6FAE1A76}"/>
              </a:ext>
            </a:extLst>
          </p:cNvPr>
          <p:cNvSpPr/>
          <p:nvPr/>
        </p:nvSpPr>
        <p:spPr>
          <a:xfrm>
            <a:off x="692097" y="2020940"/>
            <a:ext cx="6918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Creating a better and easily accessible apps that help </a:t>
            </a:r>
            <a:r>
              <a:rPr lang="en-AU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people with a disability who often have specific needs that generic technical solutions and approaches do not support effectively. The target state is to create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provide approach to an </a:t>
            </a:r>
            <a:r>
              <a:rPr lang="en-AU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inclusive digital solutions that simplify access to government services for citizens with disabilities, ensuring equal and seamless access to information, forms and assistance.</a:t>
            </a:r>
          </a:p>
          <a:p>
            <a:endParaRPr lang="en-US" sz="1200" dirty="0">
              <a:solidFill>
                <a:srgbClr val="62626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Eligibility: 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Use at least 1 dataset from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Data.Vic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list.</a:t>
            </a:r>
          </a:p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Entry: 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Challenge entry is available to all teams in Australia.</a:t>
            </a: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0BA06B3B-EF62-D157-E63C-107104B5AE07}"/>
              </a:ext>
            </a:extLst>
          </p:cNvPr>
          <p:cNvSpPr/>
          <p:nvPr/>
        </p:nvSpPr>
        <p:spPr>
          <a:xfrm>
            <a:off x="687700" y="4597393"/>
            <a:ext cx="2636889" cy="36871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/>
                </a:solidFill>
              </a:rPr>
              <a:t>Data Sets Used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C75B9CAA-7CF9-263F-9959-B3AA54378F1E}"/>
              </a:ext>
            </a:extLst>
          </p:cNvPr>
          <p:cNvSpPr/>
          <p:nvPr/>
        </p:nvSpPr>
        <p:spPr>
          <a:xfrm>
            <a:off x="8345992" y="2850375"/>
            <a:ext cx="2669817" cy="51449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FFFF00"/>
                </a:solidFill>
              </a:rPr>
              <a:t>Our Solution elements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0F05F-F472-50A8-E385-14FDAE68CFF6}"/>
              </a:ext>
            </a:extLst>
          </p:cNvPr>
          <p:cNvSpPr/>
          <p:nvPr/>
        </p:nvSpPr>
        <p:spPr>
          <a:xfrm>
            <a:off x="7719114" y="3493133"/>
            <a:ext cx="4472886" cy="3047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1400" b="1" i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 Analysis and discovery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1400" b="1" i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Evaluate existing solutions and accessibility limitations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1400" b="1" i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Enabled AI-Powered features like Voice activated interfaces, mood analysis, predictive capabilities, screen reader capabilities, face recognitions and simplified navigation.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1400" b="1" i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Policy design and framework implementation.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1400" b="1" i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User feedback and iterative improvement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1400" b="1" i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Think for the future and enhance. </a:t>
            </a:r>
          </a:p>
        </p:txBody>
      </p:sp>
      <p:sp>
        <p:nvSpPr>
          <p:cNvPr id="12" name="Curved Left Arrow 1">
            <a:extLst>
              <a:ext uri="{FF2B5EF4-FFF2-40B4-BE49-F238E27FC236}">
                <a16:creationId xmlns:a16="http://schemas.microsoft.com/office/drawing/2014/main" id="{0F7BD26C-E8EB-AFDB-AC3E-4997E5F34C85}"/>
              </a:ext>
            </a:extLst>
          </p:cNvPr>
          <p:cNvSpPr/>
          <p:nvPr/>
        </p:nvSpPr>
        <p:spPr>
          <a:xfrm rot="16695209">
            <a:off x="8256587" y="410010"/>
            <a:ext cx="1120135" cy="2721063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DBC26A5-8BEE-E2A5-74E9-E498B3E33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34940"/>
              </p:ext>
            </p:extLst>
          </p:nvPr>
        </p:nvGraphicFramePr>
        <p:xfrm>
          <a:off x="590013" y="5194059"/>
          <a:ext cx="4079362" cy="9243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79362">
                  <a:extLst>
                    <a:ext uri="{9D8B030D-6E8A-4147-A177-3AD203B41FA5}">
                      <a16:colId xmlns:a16="http://schemas.microsoft.com/office/drawing/2014/main" val="977831204"/>
                    </a:ext>
                  </a:extLst>
                </a:gridCol>
              </a:tblGrid>
              <a:tr h="308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linkClick r:id="rId4"/>
                        </a:rPr>
                        <a:t>Disability services data 2022</a:t>
                      </a:r>
                      <a:endParaRPr lang="en-A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30489"/>
                  </a:ext>
                </a:extLst>
              </a:tr>
              <a:tr h="308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linkClick r:id="rId5"/>
                        </a:rPr>
                        <a:t>National disability stats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0696"/>
                  </a:ext>
                </a:extLst>
              </a:tr>
              <a:tr h="308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589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B3E525A2-86BC-9D91-9A1B-4CB6446429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863" b="34517"/>
          <a:stretch/>
        </p:blipFill>
        <p:spPr>
          <a:xfrm>
            <a:off x="5544357" y="4702415"/>
            <a:ext cx="1443582" cy="98328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581891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0286"/>
    </mc:Choice>
    <mc:Fallback>
      <p:transition spd="slow" advTm="10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182F9-D762-BFFB-42AF-968DC2B55715}"/>
              </a:ext>
            </a:extLst>
          </p:cNvPr>
          <p:cNvSpPr txBox="1"/>
          <p:nvPr/>
        </p:nvSpPr>
        <p:spPr>
          <a:xfrm>
            <a:off x="2201458" y="419949"/>
            <a:ext cx="7233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b="1" dirty="0">
                <a:solidFill>
                  <a:schemeClr val="accent1"/>
                </a:solidFill>
              </a:rPr>
              <a:t>Importance of </a:t>
            </a:r>
            <a:r>
              <a:rPr lang="en-AU" sz="3000" b="1" dirty="0">
                <a:solidFill>
                  <a:srgbClr val="CC0066"/>
                </a:solidFill>
              </a:rPr>
              <a:t>a better accessible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097DC-FC3A-18A3-126C-C2E1388F81BB}"/>
              </a:ext>
            </a:extLst>
          </p:cNvPr>
          <p:cNvSpPr txBox="1"/>
          <p:nvPr/>
        </p:nvSpPr>
        <p:spPr>
          <a:xfrm>
            <a:off x="193965" y="1274618"/>
            <a:ext cx="116516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Inclusive Access: </a:t>
            </a:r>
            <a:r>
              <a:rPr lang="en-A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Ensures that all citizens, regardless of their disability, have equal opportunities to access essential government services and information. This also help adheres to legal and regulatory requirements.</a:t>
            </a:r>
          </a:p>
          <a:p>
            <a:endParaRPr lang="en-A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Enhancing the existing solutions to make it more reachable is crucial for ensuring accessibility, usability, and inclusivity.</a:t>
            </a:r>
          </a:p>
          <a:p>
            <a:endParaRPr lang="en-A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Predictive analytics </a:t>
            </a:r>
            <a:r>
              <a:rPr lang="en-A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offer personalized recommendations and auto-fill forms based on user </a:t>
            </a:r>
            <a:r>
              <a:rPr lang="en-A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</a:t>
            </a:r>
            <a:r>
              <a:rPr lang="en-A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past interactions, making it easier to complete tasks or actions in the services. It also helps government services to serve better.</a:t>
            </a:r>
          </a:p>
          <a:p>
            <a:endParaRPr lang="en-A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Personalization</a:t>
            </a:r>
            <a:r>
              <a:rPr lang="en-A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Tailors services and interfaces to meet the specific needs of users, enhancing overall satisfaction and effectiveness.</a:t>
            </a:r>
          </a:p>
          <a:p>
            <a:endParaRPr lang="en-A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Streamlined Processes</a:t>
            </a:r>
            <a:r>
              <a:rPr lang="en-A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Makes it easier for users to navigate, complete forms, and access assistance, which can lead to faster and more accurate service delivery.</a:t>
            </a:r>
          </a:p>
          <a:p>
            <a:endParaRPr lang="en-A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Accessibility for Visually Impaired Users: </a:t>
            </a:r>
            <a:r>
              <a:rPr lang="en-A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Text-to-Speech: Ensures that all content on the platform is accessible to users who rely on screen readers to convert text into speech.</a:t>
            </a:r>
          </a:p>
          <a:p>
            <a:endParaRPr lang="en-A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Foster Independence</a:t>
            </a:r>
            <a:r>
              <a:rPr lang="en-A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Empower users with disabilities to access and manage services independently, reducing reliance on external support.</a:t>
            </a:r>
          </a:p>
        </p:txBody>
      </p:sp>
    </p:spTree>
    <p:extLst>
      <p:ext uri="{BB962C8B-B14F-4D97-AF65-F5344CB8AC3E}">
        <p14:creationId xmlns:p14="http://schemas.microsoft.com/office/powerpoint/2010/main" val="249858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98"/>
    </mc:Choice>
    <mc:Fallback>
      <p:transition spd="slow" advTm="82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182F9-D762-BFFB-42AF-968DC2B55715}"/>
              </a:ext>
            </a:extLst>
          </p:cNvPr>
          <p:cNvSpPr txBox="1"/>
          <p:nvPr/>
        </p:nvSpPr>
        <p:spPr>
          <a:xfrm>
            <a:off x="2035203" y="419949"/>
            <a:ext cx="767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accent1"/>
                </a:solidFill>
              </a:rPr>
              <a:t>How We can use AI for a better outcome</a:t>
            </a:r>
            <a:endParaRPr lang="en-AU" sz="3200" b="1" dirty="0">
              <a:solidFill>
                <a:srgbClr val="CC006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9CC2A-E777-E616-09E2-5C24187EC306}"/>
              </a:ext>
            </a:extLst>
          </p:cNvPr>
          <p:cNvSpPr txBox="1"/>
          <p:nvPr/>
        </p:nvSpPr>
        <p:spPr>
          <a:xfrm>
            <a:off x="332508" y="1579419"/>
            <a:ext cx="1165167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Mood analysis based on AI &amp; ML for Mental Health: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Emotional Monitoring: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 mood changes over time to support mental health management and interventions.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Therapeutic Tools: Provide tools and apps that use mood analysis to offer personalized mental health resources and recommendations.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Behaviourial</a:t>
            </a: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analysis and Anticipate Needs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A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user </a:t>
            </a:r>
            <a:r>
              <a:rPr lang="en-A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anticipate their needs and offer proactive assistance or notifications, such as reminders for deadlines or updates on application statuses.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2.Voice-Activated Interfaces :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Speech Recognition: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Voice Commands: Implement AI-driven voice recognition to allow users to navigate and interact with government services using natural language commands. 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Voice-Activated Assistance: Provide a voice-activated virtual assistant that can guide users through processes, answer questions, and perform tasks on their behalf.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Natural Language Processing (NLP):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Contextual Understanding: Use NLP to understand and process user requests in natural language, making interactions more intuitive and less reliant on structured inputs.</a:t>
            </a:r>
          </a:p>
        </p:txBody>
      </p:sp>
    </p:spTree>
    <p:extLst>
      <p:ext uri="{BB962C8B-B14F-4D97-AF65-F5344CB8AC3E}">
        <p14:creationId xmlns:p14="http://schemas.microsoft.com/office/powerpoint/2010/main" val="160354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14"/>
    </mc:Choice>
    <mc:Fallback>
      <p:transition spd="slow" advTm="85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182F9-D762-BFFB-42AF-968DC2B55715}"/>
              </a:ext>
            </a:extLst>
          </p:cNvPr>
          <p:cNvSpPr txBox="1"/>
          <p:nvPr/>
        </p:nvSpPr>
        <p:spPr>
          <a:xfrm>
            <a:off x="2035203" y="419949"/>
            <a:ext cx="767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accent1"/>
                </a:solidFill>
              </a:rPr>
              <a:t>How We can use AI for a better outcome</a:t>
            </a:r>
            <a:endParaRPr lang="en-AU" sz="3200" b="1" dirty="0">
              <a:solidFill>
                <a:srgbClr val="CC006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9CC2A-E777-E616-09E2-5C24187EC306}"/>
              </a:ext>
            </a:extLst>
          </p:cNvPr>
          <p:cNvSpPr txBox="1"/>
          <p:nvPr/>
        </p:nvSpPr>
        <p:spPr>
          <a:xfrm>
            <a:off x="311727" y="1274619"/>
            <a:ext cx="115685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Suggestions: Use predictive analytics to suggest relevant services or forms based on user history, </a:t>
            </a:r>
            <a:r>
              <a:rPr lang="en-A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needs. For example, if a user frequently accesses disability benefits information, the system can proactively suggest related resources.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Chatbots and 24/7 support: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 Chatbots: Deploy AI chatbots to offer round-the-clock support for common questions and issues, ensuring users can get help at any time. </a:t>
            </a:r>
            <a:r>
              <a:rPr lang="en-A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. mental health help, emergency support.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Contextual Responses: Train chatbots to provide accurate and relevant responses based on the user’s specific needs and context.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Data-Driven Insights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Usage Tracking: Implement AI to track and </a:t>
            </a:r>
            <a:r>
              <a:rPr lang="en-A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user interactions to identify pain points and areas for improvement in service delivery. Also, use these to define policies and frameworks.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7. Technologies and Tools -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TensorFlow, </a:t>
            </a:r>
            <a:r>
              <a:rPr lang="en-A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PyTorch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Frameworks for building and training emotion detection models.</a:t>
            </a:r>
          </a:p>
          <a:p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Speech-to-Text API: Converts speech to text for further sentiment analysis, OpenCV, </a:t>
            </a:r>
            <a:r>
              <a:rPr lang="en-A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Dlib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Libraries for facial recognition and emotion detection.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8. Predictive Analytics and data feed to carers / support workers:</a:t>
            </a:r>
          </a:p>
          <a:p>
            <a:endParaRPr lang="en-AU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Health Alerts: Implement AI to predict potential health issues based on historical data and current trends, allowing for proactive intervention.</a:t>
            </a:r>
          </a:p>
          <a:p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Medication Adherence: Use AI to track medication adherence and remind caregivers when doses are due.</a:t>
            </a: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6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30"/>
    </mc:Choice>
    <mc:Fallback>
      <p:transition spd="slow" advTm="78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182F9-D762-BFFB-42AF-968DC2B55715}"/>
              </a:ext>
            </a:extLst>
          </p:cNvPr>
          <p:cNvSpPr txBox="1"/>
          <p:nvPr/>
        </p:nvSpPr>
        <p:spPr>
          <a:xfrm>
            <a:off x="2035203" y="419949"/>
            <a:ext cx="767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accent1"/>
                </a:solidFill>
              </a:rPr>
              <a:t>Approach and Assessment</a:t>
            </a:r>
            <a:endParaRPr lang="en-AU" sz="3200" b="1" dirty="0">
              <a:solidFill>
                <a:srgbClr val="CC006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9CC2A-E777-E616-09E2-5C24187EC306}"/>
              </a:ext>
            </a:extLst>
          </p:cNvPr>
          <p:cNvSpPr txBox="1"/>
          <p:nvPr/>
        </p:nvSpPr>
        <p:spPr>
          <a:xfrm>
            <a:off x="435002" y="1379577"/>
            <a:ext cx="117278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products that are easy for all people to use, including those with disabilities.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Regularly test AI systems to make sure they don’t unfairly disadvantage people with disabilities.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Educate and explain how AI systems work and make sure there’s accountability.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Safeguard personal data and ensure compliance with privacy regulations. e.g. proper security protocols, hosting and encryption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Involve people with disabilities in designing and testing AI tools to ensure their needs are met. e.g. when I thought about this I did discuss few of my friends that have disabilities.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Advisory / Peer Groups: Create groups of people with disabilities to provide ongoing advice and feedback.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Accessible Communication: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Transparent: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Explain Clearly: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straightforward information about how AI systems operate and how they use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Clarify Decisions: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it easy for users to understand why certain decisions are made by AI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 to Ethics: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Safeguard Data: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robust measures are in place to protect user privacy and data security.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Updates: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Continuously patch and update AI systems to fix security issues and prevent breaches.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Assess Impact:</a:t>
            </a:r>
          </a:p>
        </p:txBody>
      </p:sp>
    </p:spTree>
    <p:extLst>
      <p:ext uri="{BB962C8B-B14F-4D97-AF65-F5344CB8AC3E}">
        <p14:creationId xmlns:p14="http://schemas.microsoft.com/office/powerpoint/2010/main" val="2394454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05"/>
    </mc:Choice>
    <mc:Fallback>
      <p:transition spd="slow" advTm="66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182F9-D762-BFFB-42AF-968DC2B55715}"/>
              </a:ext>
            </a:extLst>
          </p:cNvPr>
          <p:cNvSpPr txBox="1"/>
          <p:nvPr/>
        </p:nvSpPr>
        <p:spPr>
          <a:xfrm>
            <a:off x="2035203" y="419949"/>
            <a:ext cx="791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accent1"/>
                </a:solidFill>
              </a:rPr>
              <a:t>Futuristic scope and enhancements (Phase 1)</a:t>
            </a:r>
            <a:endParaRPr lang="en-AU" sz="3200" b="1" dirty="0">
              <a:solidFill>
                <a:srgbClr val="CC006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9CC2A-E777-E616-09E2-5C24187EC306}"/>
              </a:ext>
            </a:extLst>
          </p:cNvPr>
          <p:cNvSpPr txBox="1"/>
          <p:nvPr/>
        </p:nvSpPr>
        <p:spPr>
          <a:xfrm>
            <a:off x="435002" y="1379577"/>
            <a:ext cx="117278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Enhanced Natural Language Processing (NLP)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Improved Context Understanding: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Advances in NLP make voice assistants and chatbots more adept at comprehending and responding to natural language queries, which helps users with disabilities interact more smoothly.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Multilingual and Multimodal Support: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AI-driven translation tools and language generation can provide real-time translations and text-to-speech, making content more accessible across various languages and formats.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AI-Powered Accessibility Features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Speech-to-Text and Text-to-Speech: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 accuracy in converting spoken language to text and vice versa aids users with hearing or visual impairments by enhancing communication and content accessibility.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 Captioning and Subtitling: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Real-time captioning for videos and live events supports users with hearing disabilities, ensuring they can access and understand audiovisual content.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for Personalization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User Interfaces: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can customize digital interfaces, adjusting fonts, </a:t>
            </a:r>
            <a:r>
              <a:rPr lang="en-A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colors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layouts based on user preferences and specific accessibility needs.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Text Input: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Predictive text and autocomplete features help users with physical or cognitive disabilities by simplifying typing and data entry.</a:t>
            </a:r>
          </a:p>
        </p:txBody>
      </p:sp>
    </p:spTree>
    <p:extLst>
      <p:ext uri="{BB962C8B-B14F-4D97-AF65-F5344CB8AC3E}">
        <p14:creationId xmlns:p14="http://schemas.microsoft.com/office/powerpoint/2010/main" val="121588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22"/>
    </mc:Choice>
    <mc:Fallback>
      <p:transition spd="slow" advTm="782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182F9-D762-BFFB-42AF-968DC2B55715}"/>
              </a:ext>
            </a:extLst>
          </p:cNvPr>
          <p:cNvSpPr txBox="1"/>
          <p:nvPr/>
        </p:nvSpPr>
        <p:spPr>
          <a:xfrm>
            <a:off x="2035203" y="419949"/>
            <a:ext cx="791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accent1"/>
                </a:solidFill>
              </a:rPr>
              <a:t>Futuristic scope and enhancements (Phase 2)</a:t>
            </a:r>
            <a:endParaRPr lang="en-AU" sz="3200" b="1" dirty="0">
              <a:solidFill>
                <a:srgbClr val="CC006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9CC2A-E777-E616-09E2-5C24187EC306}"/>
              </a:ext>
            </a:extLst>
          </p:cNvPr>
          <p:cNvSpPr txBox="1"/>
          <p:nvPr/>
        </p:nvSpPr>
        <p:spPr>
          <a:xfrm>
            <a:off x="435002" y="1379577"/>
            <a:ext cx="117278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Computer Vision and Image Recognition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Emotion Recognition: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 can </a:t>
            </a:r>
            <a:r>
              <a:rPr lang="en-A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facial expressions to adapt interactions and provide support, beneficial for users with communication challenges.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and Scene Recognition: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AI-powered apps can identify and describe objects and environments for visually impaired users, enhancing their interaction with the world around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Wearable Technology and Internet of Things (IoT)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Intelligent Wearables: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Wearable devices equipped with AI can monitor health metrics, send alerts, and provide real-time updates, supporting users with ongoing health conditions.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Home Automation: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AI-integrated IoT devices can automate home environments, providing increased independence and safety for individuals with mobility impairments.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Augmented Reality (AR) and Virtual Reality (VR)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Immersive Experiences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AR and VR can offer interactive and immersive experiences for training, navigation, and simulations, providing innovative ways for users with disabilities to engage with digital content.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 Assistants in VR: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VR environments can host virtual assistants to help users navigate services and complete tasks, creating a more accessible user experience.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Bias Detection and Correction: </a:t>
            </a:r>
            <a:r>
              <a:rPr lang="en-A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tools and methods for detecting and correcting biases in AI models ensure that they do not disadvantage users with disabilities.</a:t>
            </a:r>
          </a:p>
        </p:txBody>
      </p:sp>
    </p:spTree>
    <p:extLst>
      <p:ext uri="{BB962C8B-B14F-4D97-AF65-F5344CB8AC3E}">
        <p14:creationId xmlns:p14="http://schemas.microsoft.com/office/powerpoint/2010/main" val="12433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66"/>
    </mc:Choice>
    <mc:Fallback>
      <p:transition spd="slow" advTm="85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B478104E-4D5D-EB05-F18F-FA0356211034}"/>
              </a:ext>
            </a:extLst>
          </p:cNvPr>
          <p:cNvSpPr/>
          <p:nvPr/>
        </p:nvSpPr>
        <p:spPr>
          <a:xfrm>
            <a:off x="4904282" y="4298431"/>
            <a:ext cx="23834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/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E04F8-55B5-C5B6-1BD3-1C5213C92F60}"/>
              </a:ext>
            </a:extLst>
          </p:cNvPr>
          <p:cNvSpPr/>
          <p:nvPr/>
        </p:nvSpPr>
        <p:spPr>
          <a:xfrm>
            <a:off x="4269474" y="5617991"/>
            <a:ext cx="36530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b="1" i="1" dirty="0">
                <a:solidFill>
                  <a:srgbClr val="CC0066"/>
                </a:solidFill>
              </a:rPr>
              <a:t>Team Gryffindor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3B3C5-BF28-7E61-C7C3-03E9A32A8B21}"/>
              </a:ext>
            </a:extLst>
          </p:cNvPr>
          <p:cNvSpPr/>
          <p:nvPr/>
        </p:nvSpPr>
        <p:spPr>
          <a:xfrm>
            <a:off x="1955764" y="2559569"/>
            <a:ext cx="96614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b="1" i="1" dirty="0">
                <a:solidFill>
                  <a:srgbClr val="CC0066"/>
                </a:solidFill>
              </a:rPr>
              <a:t>Together Let’s make our services REACHABLE</a:t>
            </a:r>
          </a:p>
        </p:txBody>
      </p:sp>
    </p:spTree>
    <p:extLst>
      <p:ext uri="{BB962C8B-B14F-4D97-AF65-F5344CB8AC3E}">
        <p14:creationId xmlns:p14="http://schemas.microsoft.com/office/powerpoint/2010/main" val="3748780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619"/>
    </mc:Choice>
    <mc:Fallback>
      <p:transition spd="slow" advTm="261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</TotalTime>
  <Words>1440</Words>
  <Application>Microsoft Office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Manikandan Kasi</dc:creator>
  <cp:lastModifiedBy>Adarsh Karthick</cp:lastModifiedBy>
  <cp:revision>141</cp:revision>
  <dcterms:created xsi:type="dcterms:W3CDTF">2023-08-19T09:23:40Z</dcterms:created>
  <dcterms:modified xsi:type="dcterms:W3CDTF">2024-09-08T06:57:11Z</dcterms:modified>
</cp:coreProperties>
</file>