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90" d="100"/>
          <a:sy n="90" d="100"/>
        </p:scale>
        <p:origin x="81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1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37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5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0DD1-954F-4A2B-BFA1-16095C793E1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BB2F-4125-4C0E-9D7D-CE69E92C5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251520" y="620688"/>
            <a:ext cx="8640960" cy="0"/>
          </a:xfrm>
          <a:prstGeom prst="line">
            <a:avLst/>
          </a:prstGeom>
          <a:ln w="19050" cmpd="dbl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879"/>
            <a:ext cx="283469" cy="356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1886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886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Data Learn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modul_01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: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Архитектурно-аналитическое решение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«Суточный диспетчерский рапорт»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378" y="1196752"/>
            <a:ext cx="1368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atin typeface="Agency FB" pitchFamily="34" charset="0"/>
              </a:rPr>
              <a:t>Source Layer</a:t>
            </a:r>
            <a:endParaRPr lang="ru-RU" sz="1700" b="1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409534" y="1628800"/>
            <a:ext cx="1431175" cy="1362069"/>
            <a:chOff x="332513" y="1196752"/>
            <a:chExt cx="1431175" cy="1362069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13" y="1196752"/>
              <a:ext cx="1269841" cy="76190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32513" y="1958657"/>
              <a:ext cx="14311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tx2">
                      <a:lumMod val="75000"/>
                    </a:schemeClr>
                  </a:solidFill>
                </a:rPr>
                <a:t>Отчеты</a:t>
              </a:r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1100" b="1" dirty="0">
                  <a:solidFill>
                    <a:schemeClr val="tx2">
                      <a:lumMod val="75000"/>
                    </a:schemeClr>
                  </a:solidFill>
                </a:rPr>
                <a:t>SAP ERP</a:t>
              </a:r>
              <a:r>
                <a:rPr lang="ru-RU" sz="1100" dirty="0">
                  <a:solidFill>
                    <a:schemeClr val="tx2">
                      <a:lumMod val="75000"/>
                    </a:schemeClr>
                  </a:solidFill>
                </a:rPr>
                <a:t> :</a:t>
              </a:r>
            </a:p>
            <a:p>
              <a:r>
                <a:rPr lang="ru-RU" sz="1100" i="1" dirty="0">
                  <a:solidFill>
                    <a:schemeClr val="tx2">
                      <a:lumMod val="75000"/>
                    </a:schemeClr>
                  </a:solidFill>
                </a:rPr>
                <a:t>  - «производство»</a:t>
              </a:r>
            </a:p>
            <a:p>
              <a:r>
                <a:rPr lang="ru-RU" sz="1100" i="1" dirty="0">
                  <a:solidFill>
                    <a:schemeClr val="tx2">
                      <a:lumMod val="75000"/>
                    </a:schemeClr>
                  </a:solidFill>
                </a:rPr>
                <a:t>  - «отгрузка» </a:t>
              </a: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3D0ED73-35D9-83C8-F390-09996490D65F}"/>
              </a:ext>
            </a:extLst>
          </p:cNvPr>
          <p:cNvGrpSpPr/>
          <p:nvPr/>
        </p:nvGrpSpPr>
        <p:grpSpPr>
          <a:xfrm>
            <a:off x="323528" y="3861390"/>
            <a:ext cx="1698882" cy="1630000"/>
            <a:chOff x="323528" y="3861390"/>
            <a:chExt cx="1698882" cy="1630000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69" y="3861390"/>
              <a:ext cx="1004345" cy="102223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23528" y="4891226"/>
              <a:ext cx="16988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tx2">
                      <a:lumMod val="75000"/>
                    </a:schemeClr>
                  </a:solidFill>
                </a:rPr>
                <a:t>Отчеты</a:t>
              </a:r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ru-RU" sz="1100" b="1" dirty="0">
                  <a:solidFill>
                    <a:schemeClr val="tx2">
                      <a:lumMod val="75000"/>
                    </a:schemeClr>
                  </a:solidFill>
                </a:rPr>
                <a:t>ПРО</a:t>
              </a:r>
              <a:r>
                <a:rPr lang="ru-RU" sz="1100" dirty="0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</a:p>
            <a:p>
              <a:r>
                <a:rPr lang="ru-RU" sz="1100" i="1" dirty="0">
                  <a:solidFill>
                    <a:schemeClr val="tx2">
                      <a:lumMod val="75000"/>
                    </a:schemeClr>
                  </a:solidFill>
                </a:rPr>
                <a:t>  - «поступление сырья»</a:t>
              </a:r>
            </a:p>
            <a:p>
              <a:r>
                <a:rPr lang="ru-RU" sz="1100" i="1" dirty="0">
                  <a:solidFill>
                    <a:schemeClr val="tx2">
                      <a:lumMod val="75000"/>
                    </a:schemeClr>
                  </a:solidFill>
                </a:rPr>
                <a:t>  - «запасы на дату» </a:t>
              </a:r>
            </a:p>
          </p:txBody>
        </p:sp>
      </p:grpSp>
      <p:sp>
        <p:nvSpPr>
          <p:cNvPr id="40" name="Правая фигурная скобка 39"/>
          <p:cNvSpPr/>
          <p:nvPr/>
        </p:nvSpPr>
        <p:spPr>
          <a:xfrm>
            <a:off x="1619672" y="1988840"/>
            <a:ext cx="436444" cy="2479658"/>
          </a:xfrm>
          <a:prstGeom prst="rightBrace">
            <a:avLst>
              <a:gd name="adj1" fmla="val 87539"/>
              <a:gd name="adj2" fmla="val 487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311352" y="1340769"/>
            <a:ext cx="3096344" cy="4032446"/>
          </a:xfrm>
          <a:prstGeom prst="roundRect">
            <a:avLst>
              <a:gd name="adj" fmla="val 6127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5734" y="2188228"/>
            <a:ext cx="792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atin typeface="Agency FB" pitchFamily="34" charset="0"/>
              </a:rPr>
              <a:t>ETL</a:t>
            </a:r>
            <a:endParaRPr lang="ru-RU" sz="1700" b="1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10" y="2636912"/>
            <a:ext cx="1081946" cy="108194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59424" y="858303"/>
            <a:ext cx="17281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atin typeface="Agency FB" pitchFamily="34" charset="0"/>
              </a:rPr>
              <a:t>Storage Layer</a:t>
            </a:r>
            <a:endParaRPr lang="ru-RU" sz="1700" b="1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3059832" y="3214273"/>
            <a:ext cx="21600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3212977"/>
            <a:ext cx="1436369" cy="173394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584" y="4869161"/>
            <a:ext cx="106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gency FB" pitchFamily="34" charset="0"/>
              </a:rPr>
              <a:t>Data Warehouse</a:t>
            </a:r>
            <a:endParaRPr lang="ru-RU" sz="1200" b="1" i="1" dirty="0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38" y="1862616"/>
            <a:ext cx="809976" cy="60082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99" y="3068669"/>
            <a:ext cx="809976" cy="6008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4" y="3789041"/>
            <a:ext cx="809976" cy="60082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487354" y="1556793"/>
            <a:ext cx="112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gency FB" pitchFamily="34" charset="0"/>
              </a:rPr>
              <a:t>SQL Data Model</a:t>
            </a:r>
            <a:endParaRPr lang="ru-RU" sz="12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5107073" y="1547727"/>
            <a:ext cx="104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gency FB" pitchFamily="34" charset="0"/>
              </a:rPr>
              <a:t>Data Mart</a:t>
            </a:r>
            <a:endParaRPr lang="ru-RU" sz="1200" b="1" i="1" dirty="0"/>
          </a:p>
        </p:txBody>
      </p:sp>
      <p:pic>
        <p:nvPicPr>
          <p:cNvPr id="75" name="Рисунок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6" y="1840878"/>
            <a:ext cx="1171213" cy="1184783"/>
          </a:xfrm>
          <a:prstGeom prst="rect">
            <a:avLst/>
          </a:prstGeom>
        </p:spPr>
      </p:pic>
      <p:cxnSp>
        <p:nvCxnSpPr>
          <p:cNvPr id="78" name="Прямая со стрелкой 77"/>
          <p:cNvCxnSpPr/>
          <p:nvPr/>
        </p:nvCxnSpPr>
        <p:spPr>
          <a:xfrm>
            <a:off x="3959424" y="2851832"/>
            <a:ext cx="0" cy="347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4112982" y="2852937"/>
            <a:ext cx="0" cy="34765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Рисунок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28" y="4509121"/>
            <a:ext cx="809976" cy="600827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55567" y="2420889"/>
            <a:ext cx="1099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tx2">
                    <a:lumMod val="75000"/>
                  </a:schemeClr>
                </a:solidFill>
              </a:rPr>
              <a:t>Слой </a:t>
            </a:r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оперативных данных</a:t>
            </a:r>
          </a:p>
        </p:txBody>
      </p:sp>
      <p:cxnSp>
        <p:nvCxnSpPr>
          <p:cNvPr id="94" name="Прямая со стрелкой 93"/>
          <p:cNvCxnSpPr>
            <a:stCxn id="53" idx="3"/>
          </p:cNvCxnSpPr>
          <p:nvPr/>
        </p:nvCxnSpPr>
        <p:spPr>
          <a:xfrm flipV="1">
            <a:off x="4756218" y="4079948"/>
            <a:ext cx="45885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4967536" y="3369081"/>
            <a:ext cx="24753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4967536" y="2163029"/>
            <a:ext cx="2475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4967536" y="2163029"/>
            <a:ext cx="0" cy="2646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4967536" y="4809533"/>
            <a:ext cx="24753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020272" y="1058833"/>
            <a:ext cx="17281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atin typeface="Agency FB" pitchFamily="34" charset="0"/>
              </a:rPr>
              <a:t>Business Layer</a:t>
            </a:r>
            <a:endParaRPr lang="ru-RU" sz="1700" b="1" dirty="0"/>
          </a:p>
        </p:txBody>
      </p:sp>
      <p:cxnSp>
        <p:nvCxnSpPr>
          <p:cNvPr id="38" name="Прямая со стрелкой 37"/>
          <p:cNvCxnSpPr>
            <a:cxnSpLocks/>
          </p:cNvCxnSpPr>
          <p:nvPr/>
        </p:nvCxnSpPr>
        <p:spPr>
          <a:xfrm>
            <a:off x="5989989" y="2232591"/>
            <a:ext cx="11093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F38479C-D065-867F-AD6F-8E9C6D945792}"/>
              </a:ext>
            </a:extLst>
          </p:cNvPr>
          <p:cNvCxnSpPr>
            <a:cxnSpLocks/>
          </p:cNvCxnSpPr>
          <p:nvPr/>
        </p:nvCxnSpPr>
        <p:spPr>
          <a:xfrm>
            <a:off x="5989988" y="1975770"/>
            <a:ext cx="110930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453DA-6EE4-5247-4496-6E2747D2D1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85" y="2208889"/>
            <a:ext cx="1054167" cy="10821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4EFDC6C-533E-2DBA-DAA6-565133CD4C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21" y="1439939"/>
            <a:ext cx="1598003" cy="9129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669E828-8CEB-964C-1C07-E3E1E7DA19D6}"/>
              </a:ext>
            </a:extLst>
          </p:cNvPr>
          <p:cNvSpPr txBox="1"/>
          <p:nvPr/>
        </p:nvSpPr>
        <p:spPr>
          <a:xfrm>
            <a:off x="6517481" y="1730288"/>
            <a:ext cx="58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endParaRPr lang="ru-RU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A59F4-139C-04D9-5A3F-E1B7C31AF634}"/>
              </a:ext>
            </a:extLst>
          </p:cNvPr>
          <p:cNvSpPr txBox="1"/>
          <p:nvPr/>
        </p:nvSpPr>
        <p:spPr>
          <a:xfrm>
            <a:off x="6516216" y="1966361"/>
            <a:ext cx="58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ru-RU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F3F8092-C73C-424F-64BA-20F067F2A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91" y="4507131"/>
            <a:ext cx="2161256" cy="713215"/>
          </a:xfrm>
          <a:prstGeom prst="rect">
            <a:avLst/>
          </a:prstGeom>
        </p:spPr>
      </p:pic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8DCA0B71-A1F2-F8DA-76B5-D23AC8E95A21}"/>
              </a:ext>
            </a:extLst>
          </p:cNvPr>
          <p:cNvCxnSpPr>
            <a:cxnSpLocks/>
          </p:cNvCxnSpPr>
          <p:nvPr/>
        </p:nvCxnSpPr>
        <p:spPr>
          <a:xfrm>
            <a:off x="7067629" y="4212575"/>
            <a:ext cx="0" cy="2748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17C7CCB8-5778-1208-797A-37083094884E}"/>
              </a:ext>
            </a:extLst>
          </p:cNvPr>
          <p:cNvCxnSpPr>
            <a:cxnSpLocks/>
          </p:cNvCxnSpPr>
          <p:nvPr/>
        </p:nvCxnSpPr>
        <p:spPr>
          <a:xfrm>
            <a:off x="7884368" y="4077072"/>
            <a:ext cx="0" cy="4103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0A9510F7-AB51-EC26-9C42-66C96C06E4B5}"/>
              </a:ext>
            </a:extLst>
          </p:cNvPr>
          <p:cNvCxnSpPr>
            <a:cxnSpLocks/>
          </p:cNvCxnSpPr>
          <p:nvPr/>
        </p:nvCxnSpPr>
        <p:spPr>
          <a:xfrm>
            <a:off x="8649407" y="4212575"/>
            <a:ext cx="0" cy="2748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938C8262-D523-143A-3BEB-952BD762605B}"/>
              </a:ext>
            </a:extLst>
          </p:cNvPr>
          <p:cNvCxnSpPr>
            <a:cxnSpLocks/>
          </p:cNvCxnSpPr>
          <p:nvPr/>
        </p:nvCxnSpPr>
        <p:spPr>
          <a:xfrm>
            <a:off x="7067629" y="4212575"/>
            <a:ext cx="15817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703360-1FF3-DCDC-B12F-1FDD0A48A2DE}"/>
              </a:ext>
            </a:extLst>
          </p:cNvPr>
          <p:cNvSpPr txBox="1"/>
          <p:nvPr/>
        </p:nvSpPr>
        <p:spPr>
          <a:xfrm>
            <a:off x="6868665" y="5111606"/>
            <a:ext cx="2167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2">
                    <a:lumMod val="75000"/>
                  </a:schemeClr>
                </a:solidFill>
              </a:rPr>
              <a:t>WEB             Desktop            Mobile</a:t>
            </a:r>
            <a:endParaRPr lang="ru-RU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BBAF6B3-DB91-4B91-A19E-96FD292D75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144216"/>
            <a:ext cx="1366798" cy="10688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0A7BFAE-8CF9-2D3C-54A7-1B5D9D8A69F1}"/>
              </a:ext>
            </a:extLst>
          </p:cNvPr>
          <p:cNvSpPr txBox="1"/>
          <p:nvPr/>
        </p:nvSpPr>
        <p:spPr>
          <a:xfrm>
            <a:off x="7795001" y="3346292"/>
            <a:ext cx="117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chemeClr val="tx2">
                    <a:lumMod val="75000"/>
                  </a:schemeClr>
                </a:solidFill>
                <a:effectLst/>
                <a:latin typeface="YS Text"/>
              </a:rPr>
              <a:t>Dashboard</a:t>
            </a:r>
            <a:r>
              <a:rPr lang="ru-RU" sz="1100" b="1" i="0" dirty="0">
                <a:solidFill>
                  <a:schemeClr val="tx2">
                    <a:lumMod val="75000"/>
                  </a:schemeClr>
                </a:solidFill>
                <a:effectLst/>
                <a:latin typeface="YS Text"/>
              </a:rPr>
              <a:t>:</a:t>
            </a:r>
            <a:endParaRPr lang="en-US" sz="1100" b="1" i="0" dirty="0">
              <a:solidFill>
                <a:schemeClr val="tx2">
                  <a:lumMod val="75000"/>
                </a:schemeClr>
              </a:solidFill>
              <a:effectLst/>
              <a:latin typeface="YS Text"/>
            </a:endParaRPr>
          </a:p>
          <a:p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«Диспетчерский рапорт»</a:t>
            </a:r>
          </a:p>
        </p:txBody>
      </p:sp>
    </p:spTree>
    <p:extLst>
      <p:ext uri="{BB962C8B-B14F-4D97-AF65-F5344CB8AC3E}">
        <p14:creationId xmlns:p14="http://schemas.microsoft.com/office/powerpoint/2010/main" val="2804593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E353D"/>
      </a:dk1>
      <a:lt1>
        <a:sysClr val="window" lastClr="F9F9F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72</Words>
  <Application>Microsoft Office PowerPoint</Application>
  <PresentationFormat>Экран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YS Text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Гребенюк Виктор Анатольевич</dc:creator>
  <cp:lastModifiedBy>Vik</cp:lastModifiedBy>
  <cp:revision>31</cp:revision>
  <dcterms:created xsi:type="dcterms:W3CDTF">2023-01-30T10:18:58Z</dcterms:created>
  <dcterms:modified xsi:type="dcterms:W3CDTF">2023-01-30T18:59:54Z</dcterms:modified>
</cp:coreProperties>
</file>