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7" r:id="rId27"/>
    <p:sldId id="301" r:id="rId28"/>
    <p:sldId id="302" r:id="rId29"/>
    <p:sldId id="303" r:id="rId30"/>
    <p:sldId id="304" r:id="rId31"/>
    <p:sldId id="305" r:id="rId32"/>
    <p:sldId id="306" r:id="rId33"/>
    <p:sldId id="307" r:id="rId34"/>
    <p:sldId id="308" r:id="rId35"/>
    <p:sldId id="309" r:id="rId36"/>
    <p:sldId id="310" r:id="rId37"/>
    <p:sldId id="287" r:id="rId38"/>
    <p:sldId id="288" r:id="rId39"/>
    <p:sldId id="289" r:id="rId40"/>
    <p:sldId id="290" r:id="rId41"/>
    <p:sldId id="291" r:id="rId42"/>
    <p:sldId id="292" r:id="rId43"/>
    <p:sldId id="293" r:id="rId44"/>
    <p:sldId id="294" r:id="rId45"/>
    <p:sldId id="295" r:id="rId46"/>
    <p:sldId id="296" r:id="rId47"/>
    <p:sldId id="297" r:id="rId48"/>
    <p:sldId id="316" r:id="rId49"/>
    <p:sldId id="317" r:id="rId50"/>
    <p:sldId id="326" r:id="rId51"/>
    <p:sldId id="327" r:id="rId52"/>
    <p:sldId id="266" r:id="rId53"/>
    <p:sldId id="298" r:id="rId54"/>
    <p:sldId id="299" r:id="rId55"/>
    <p:sldId id="300" r:id="rId56"/>
    <p:sldId id="269" r:id="rId57"/>
    <p:sldId id="268" r:id="rId58"/>
    <p:sldId id="311" r:id="rId59"/>
    <p:sldId id="312" r:id="rId60"/>
    <p:sldId id="313" r:id="rId61"/>
    <p:sldId id="314" r:id="rId62"/>
    <p:sldId id="315" r:id="rId63"/>
    <p:sldId id="318" r:id="rId64"/>
    <p:sldId id="319" r:id="rId65"/>
    <p:sldId id="320" r:id="rId66"/>
    <p:sldId id="321" r:id="rId67"/>
    <p:sldId id="322" r:id="rId68"/>
    <p:sldId id="323" r:id="rId69"/>
    <p:sldId id="324" r:id="rId70"/>
    <p:sldId id="325"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45BCCB-0758-40A3-B68F-4B94772776D1}">
  <a:tblStyle styleId="{CD45BCCB-0758-40A3-B68F-4B94772776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96f3fbf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96f3fbf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96f3fbf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96f3fbf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96f3fbf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996f3fbf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96f3fbfb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996f3fbf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96f3fbfb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996f3fbf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96f3fbf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96f3fbf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Stylistyka : profesorowie vs. profesory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96f3fbfb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96f3fbf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Ruchliwość aglutynantów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96f3fbf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96f3fbf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96f3fbf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96f3fbf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sgjp.pl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96f3fbfb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96f3fbf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Również: grupowanie wyrazów wg ich pochodzenia, redukcja wymiarowości słowników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96f3fbfb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96f3fbf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996f3fbf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996f3fbf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96f3fbfb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96f3fbf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96f3fbf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96f3fbf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mianownik l poj, bezokolicznik, </a:t>
            </a:r>
            <a:r>
              <a:rPr lang="en-US" dirty="0"/>
              <a:t>s</a:t>
            </a:r>
            <a:r>
              <a:rPr lang="pl-PL" dirty="0"/>
              <a:t>temming nie ma sensu dla słów takich jak „być”</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996f3fbf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996f3fbf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Znaczenie szyku / fleksji, chcemy dotrzeć do takiej reprezentacji, która pozwoli, w połączeniu z semantyką składników, na odczytanie znaczenia zdania. Gramatyki frazowe vs gramatyki zależnościowe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996f3fbf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996f3fbf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96f3fbfb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96f3fbf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96f3fb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96f3fb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Zależność od kontekstu, dziedziny, czasu i miejsca tekstu.</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996f3fbf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996f3fbf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996f3fbfb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996f3fbfb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996f3fbfb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996f3fbfb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96f3fb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96f3f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996f3fbfb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996f3fbfb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996f3fbfb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996f3fbfb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96f3fbfb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996f3fbfb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996f3fbfb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996f3fbfb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996f3fbf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996f3fbf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Wniosek, trudno zebrać dobre dane do uczenia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996f3fbfb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996f3fbfb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996f3fbfb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996f3fbfb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996f3fbf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96f3fbf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Dla angielskiego, znakowanie morfosyntaktyczne można zrobić prostym klasyfikatorem, dla języka polskiego jest to proces bardziej złożony ze względu na strukturę tagów.</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996f3fbfb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996f3fbf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96f3fbfb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96f3fbf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96f3fbf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96f3fbf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96f3fbfb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96f3fbfb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a4e2e68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a4e2e68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996f3fbfb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996f3fbf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a4e2e68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a4e2e68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Konieczność wzięcia pod uwagę kontekstu (sieci konwolucyjne lub rekurencyjne) aby nie wyłożyć się na niejednoznacznościach leksykalnych (embeddingi tutaj nie pomagają)</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9a4e2e68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9a4e2e68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996f3fbfb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996f3fbfb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996f3fbfb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996f3fbf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96f3fbfb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96f3fbfb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996f3fbf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996f3fbfb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9a4e2e68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9a4e2e68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96f3fbf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96f3fbf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96f3fbf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96f3fbf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Zakres wzmianek, zagnieżdżanie wzmianek, klasyfikacja wzmianek</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996f3fbfb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996f3fbf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Zależność dziedzinowa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996f3fbfb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996f3fbfb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96f3fbfb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996f3fbf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96f3fbf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96f3fbf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Trudność przewidzenia które obiekty mogą potem powracać, ilość wzmianek, elipsa,  niejasne relacje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96f3fbf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996f3fbf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Negacja, zależności strukturalne, ironia, zależność od kontekstu</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996f3fbf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996f3fbf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3.1. Subjectivity analysis is defined as the recognition of opinion-oriented language in order to distinguish it from objective language.</a:t>
            </a:r>
            <a:endParaRPr/>
          </a:p>
          <a:p>
            <a:pPr marL="0" lvl="0" indent="0" algn="l" rtl="0">
              <a:spcBef>
                <a:spcPts val="0"/>
              </a:spcBef>
              <a:spcAft>
                <a:spcPts val="0"/>
              </a:spcAft>
              <a:buNone/>
            </a:pPr>
            <a:r>
              <a:rPr lang="pl"/>
              <a:t>3.2. Sentiment classification is the determination of orientation of sentiment of given text in two or more classes. Sentiment classification has been performed in various classes like binary, ternary, n-ary in the form of stars [130], and ‘‘thumbs up’’ or ‘‘thumbs down’’ [32,33], etc.</a:t>
            </a:r>
            <a:endParaRPr/>
          </a:p>
          <a:p>
            <a:pPr marL="0" lvl="0" indent="0" algn="l" rtl="0">
              <a:spcBef>
                <a:spcPts val="0"/>
              </a:spcBef>
              <a:spcAft>
                <a:spcPts val="0"/>
              </a:spcAft>
              <a:buNone/>
            </a:pPr>
            <a:r>
              <a:rPr lang="pl"/>
              <a:t>3.2.1. Sentiment classification is concerned with determining polarity of a sentence, whether a sentence is expressing positive, negative or neutral sentiment towards the subject.</a:t>
            </a:r>
            <a:endParaRPr/>
          </a:p>
          <a:p>
            <a:pPr marL="0" lvl="0" indent="0" algn="l" rtl="0">
              <a:spcBef>
                <a:spcPts val="0"/>
              </a:spcBef>
              <a:spcAft>
                <a:spcPts val="0"/>
              </a:spcAft>
              <a:buNone/>
            </a:pPr>
            <a:r>
              <a:rPr lang="pl"/>
              <a:t>3.2.2. Ambiguity and vagueness have been considered as major issues since user reviews are often written using a loose style than standard texts, and often express sarcasm (mock or convey or irony), rhetoric or metaphor. Political discussion and extreme often include irony and sarcastic words; detection of such expression is a challenging task in opinion mining area.</a:t>
            </a:r>
            <a:endParaRPr/>
          </a:p>
          <a:p>
            <a:pPr marL="0" lvl="0" indent="0" algn="l" rtl="0">
              <a:spcBef>
                <a:spcPts val="0"/>
              </a:spcBef>
              <a:spcAft>
                <a:spcPts val="0"/>
              </a:spcAft>
              <a:buNone/>
            </a:pPr>
            <a:r>
              <a:rPr lang="pl"/>
              <a:t>3.2.3. Different languages across the world have different degree of expressive power regarding sentiments. An important body of research has tried to address this issue at some extent. Although, higher accuracy is not achieved in this regard, unexplored corners of several approaches can positively influence the accuracy.</a:t>
            </a:r>
            <a:endParaRPr/>
          </a:p>
          <a:p>
            <a:pPr marL="0" lvl="0" indent="0" algn="l" rtl="0">
              <a:spcBef>
                <a:spcPts val="0"/>
              </a:spcBef>
              <a:spcAft>
                <a:spcPts val="0"/>
              </a:spcAft>
              <a:buNone/>
            </a:pPr>
            <a:r>
              <a:rPr lang="pl"/>
              <a:t>3.2.4. Of late, cross-domain sentiment analysis became an interesting research problem to work upon. Due to high variation of subjectivity across domains, it is a challenging task. Cross-domain requires at least two domains: source domain on which a classifier is to be trained on, and target domain on which testing is to be performed.</a:t>
            </a:r>
            <a:endParaRPr/>
          </a:p>
          <a:p>
            <a:pPr marL="0" lvl="0" indent="0" algn="l" rtl="0">
              <a:spcBef>
                <a:spcPts val="0"/>
              </a:spcBef>
              <a:spcAft>
                <a:spcPts val="0"/>
              </a:spcAft>
              <a:buNone/>
            </a:pPr>
            <a:r>
              <a:rPr lang="pl"/>
              <a:t>3.3. i 3.4. These two sub-tasks of SA sound similar but they are the two different side of the same coin. In most of the cases, a review spam usually concerns a good quality review, while a bad quality review need not tend to be a review spam. This is because on one hand in the most of the cases, a review spam is written very intelligently either to boast the product or discredit the product. On the other hand a bad quality review is written by an honest consumer</a:t>
            </a:r>
            <a:endParaRPr/>
          </a:p>
          <a:p>
            <a:pPr marL="0" lvl="0" indent="0" algn="l" rtl="0">
              <a:spcBef>
                <a:spcPts val="0"/>
              </a:spcBef>
              <a:spcAft>
                <a:spcPts val="0"/>
              </a:spcAft>
              <a:buNone/>
            </a:pPr>
            <a:r>
              <a:rPr lang="pl"/>
              <a:t>3.5. A lexicon is a vocabulary of sentiment words with respective sentiment polarity and strength value. The lexicon creation starts with an initial list of words also known as seed words and the list is extended using synonym and antonym of seed words. Synonyms and antonyms words were taken from WordNet [3,133] dictionary. This process is repeated until extension of the list is not stopped</a:t>
            </a:r>
            <a:endParaRPr/>
          </a:p>
          <a:p>
            <a:pPr marL="0" lvl="0" indent="0" algn="l" rtl="0">
              <a:spcBef>
                <a:spcPts val="0"/>
              </a:spcBef>
              <a:spcAft>
                <a:spcPts val="0"/>
              </a:spcAft>
              <a:buNone/>
            </a:pPr>
            <a:r>
              <a:rPr lang="pl"/>
              <a:t>3.6. In order to perform fine grained level SA, we need to identify people’s opinion on various parts of a product. Sentiment score of different aspect will have varying degree of affect on aggregate opinion on a product. Thus, mostly discussed as well as important aspect should be extracted from feedback text.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a4e2e68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a4e2e6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Problem dystrybucyjnego podejścia do znaczenia w kontekście analizy wydźwięku</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9a4e2e68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9a4e2e68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996f3fbfb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996f3fbf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96f3fbf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96f3fbf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9a4e2e68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9a4e2e68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9a4e2e68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9a4e2e68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Dopiero ostatnia metoda jest wrażliwa na słowotwórstwo / literówki</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9a4e2e68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9a4e2e68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9a4e2e68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9a4e2e6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9a4e2e687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9a4e2e68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4e2e68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4e2e68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np. KGR był trenowany na 10 mld słów, i ma 10 GB</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9a4e2e68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9a4e2e68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9a4e2e68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9a4e2e68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9a4e2e68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9a4e2e68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96f3fbf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96f3fb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96f3fbf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96f3fbf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96f3fbf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96f3fbf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www.wjh.harvard.edu/~inquirer/homecat.htm" TargetMode="External"/><Relationship Id="rId7" Type="http://schemas.openxmlformats.org/officeDocument/2006/relationships/hyperlink" Target="https://www.cs.uic.edu/~liub/FBS/sentiment-analysis.html"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hyperlink" Target="http://sentiwordnet.isti.cnr.it/" TargetMode="External"/><Relationship Id="rId5" Type="http://schemas.openxmlformats.org/officeDocument/2006/relationships/hyperlink" Target="https://wordnet.princeton.edu/" TargetMode="External"/><Relationship Id="rId4" Type="http://schemas.openxmlformats.org/officeDocument/2006/relationships/hyperlink" Target="http://liwc.wpengine.com/"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
              <a:t>Analiza danych tekstowych </a:t>
            </a:r>
            <a:br>
              <a:rPr lang="pl"/>
            </a:br>
            <a:r>
              <a:rPr lang="pl"/>
              <a:t>i języka naturalnego</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Warsztaty Voicelab</a:t>
            </a:r>
          </a:p>
          <a:p>
            <a:pPr marL="0" lvl="0" indent="0" algn="ctr" rtl="0">
              <a:spcBef>
                <a:spcPts val="0"/>
              </a:spcBef>
              <a:spcAft>
                <a:spcPts val="0"/>
              </a:spcAft>
              <a:buNone/>
            </a:pPr>
            <a:r>
              <a:rPr lang="pl-PL" dirty="0"/>
              <a:t>27 luty, Gdańsk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Podstawowe zadania NLP</a:t>
            </a:r>
            <a:endParaRPr/>
          </a:p>
        </p:txBody>
      </p:sp>
      <p:sp>
        <p:nvSpPr>
          <p:cNvPr id="116" name="Google Shape;116;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Poziom “użytkowy”</a:t>
            </a:r>
            <a:endParaRPr dirty="0"/>
          </a:p>
          <a:p>
            <a:pPr marL="457200" lvl="0" indent="-317500" algn="l" rtl="0">
              <a:spcBef>
                <a:spcPts val="1600"/>
              </a:spcBef>
              <a:spcAft>
                <a:spcPts val="0"/>
              </a:spcAft>
              <a:buSzPts val="1400"/>
              <a:buChar char="●"/>
            </a:pPr>
            <a:r>
              <a:rPr lang="pl" dirty="0"/>
              <a:t>question answering</a:t>
            </a:r>
            <a:endParaRPr dirty="0"/>
          </a:p>
          <a:p>
            <a:pPr marL="457200" lvl="0" indent="-317500" algn="l" rtl="0">
              <a:spcBef>
                <a:spcPts val="0"/>
              </a:spcBef>
              <a:spcAft>
                <a:spcPts val="0"/>
              </a:spcAft>
              <a:buSzPts val="1400"/>
              <a:buChar char="●"/>
            </a:pPr>
            <a:r>
              <a:rPr lang="pl" dirty="0"/>
              <a:t>information extraction</a:t>
            </a:r>
            <a:endParaRPr dirty="0"/>
          </a:p>
          <a:p>
            <a:pPr marL="457200" lvl="0" indent="-317500" algn="l" rtl="0">
              <a:spcBef>
                <a:spcPts val="0"/>
              </a:spcBef>
              <a:spcAft>
                <a:spcPts val="0"/>
              </a:spcAft>
              <a:buSzPts val="1400"/>
              <a:buChar char="●"/>
            </a:pPr>
            <a:r>
              <a:rPr lang="pl" dirty="0"/>
              <a:t>speech recognition</a:t>
            </a:r>
          </a:p>
          <a:p>
            <a:pPr marL="457200" lvl="0" indent="-317500" algn="l" rtl="0">
              <a:spcBef>
                <a:spcPts val="0"/>
              </a:spcBef>
              <a:spcAft>
                <a:spcPts val="0"/>
              </a:spcAft>
              <a:buSzPts val="1400"/>
              <a:buChar char="●"/>
            </a:pPr>
            <a:r>
              <a:rPr lang="pl-PL" dirty="0"/>
              <a:t>l</a:t>
            </a:r>
            <a:r>
              <a:rPr lang="pl" dirty="0"/>
              <a:t>anguage </a:t>
            </a:r>
            <a:r>
              <a:rPr lang="en-US" dirty="0"/>
              <a:t>s</a:t>
            </a:r>
            <a:r>
              <a:rPr lang="pl-PL" dirty="0"/>
              <a:t>ynthesis</a:t>
            </a:r>
            <a:endParaRPr dirty="0"/>
          </a:p>
          <a:p>
            <a:pPr marL="0" lvl="0" indent="0" algn="l" rtl="0">
              <a:spcBef>
                <a:spcPts val="1600"/>
              </a:spcBef>
              <a:spcAft>
                <a:spcPts val="1600"/>
              </a:spcAft>
              <a:buNone/>
            </a:pPr>
            <a:endParaRPr dirty="0"/>
          </a:p>
        </p:txBody>
      </p:sp>
      <p:sp>
        <p:nvSpPr>
          <p:cNvPr id="117" name="Google Shape;117;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dirty="0"/>
              <a:t>Poziom “narzędziowy”</a:t>
            </a:r>
          </a:p>
          <a:p>
            <a:pPr marL="0" lvl="0" indent="0" algn="l" rtl="0">
              <a:spcBef>
                <a:spcPts val="0"/>
              </a:spcBef>
              <a:spcAft>
                <a:spcPts val="0"/>
              </a:spcAft>
              <a:buClr>
                <a:schemeClr val="dk1"/>
              </a:buClr>
              <a:buSzPts val="1100"/>
              <a:buFont typeface="Arial"/>
              <a:buNone/>
            </a:pPr>
            <a:endParaRPr dirty="0"/>
          </a:p>
          <a:p>
            <a:pPr marL="457200" lvl="0" indent="-317500" algn="l" rtl="0">
              <a:spcBef>
                <a:spcPts val="0"/>
              </a:spcBef>
              <a:spcAft>
                <a:spcPts val="0"/>
              </a:spcAft>
              <a:buSzPts val="1400"/>
              <a:buChar char="●"/>
            </a:pPr>
            <a:r>
              <a:rPr lang="pl-PL" dirty="0"/>
              <a:t>tokenization/segmentation</a:t>
            </a:r>
          </a:p>
          <a:p>
            <a:r>
              <a:rPr lang="pl" dirty="0"/>
              <a:t>sense disambiguation</a:t>
            </a:r>
            <a:endParaRPr lang="pl-PL" dirty="0"/>
          </a:p>
          <a:p>
            <a:pPr marL="457200" lvl="0" indent="-317500" algn="l" rtl="0">
              <a:spcBef>
                <a:spcPts val="0"/>
              </a:spcBef>
              <a:spcAft>
                <a:spcPts val="0"/>
              </a:spcAft>
              <a:buSzPts val="1400"/>
              <a:buChar char="●"/>
            </a:pPr>
            <a:r>
              <a:rPr lang="pl-PL" dirty="0"/>
              <a:t>morphosyntactic tagging</a:t>
            </a:r>
          </a:p>
          <a:p>
            <a:pPr marL="457200" lvl="0" indent="-317500" algn="l" rtl="0">
              <a:spcBef>
                <a:spcPts val="0"/>
              </a:spcBef>
              <a:spcAft>
                <a:spcPts val="0"/>
              </a:spcAft>
              <a:buSzPts val="1400"/>
              <a:buChar char="●"/>
            </a:pPr>
            <a:r>
              <a:rPr lang="pl-PL" dirty="0"/>
              <a:t>lemmatization</a:t>
            </a:r>
          </a:p>
          <a:p>
            <a:r>
              <a:rPr lang="pl-PL" dirty="0"/>
              <a:t>d</a:t>
            </a:r>
            <a:r>
              <a:rPr lang="pl" dirty="0"/>
              <a:t>ependency parsing</a:t>
            </a:r>
          </a:p>
          <a:p>
            <a:r>
              <a:rPr lang="en-US" dirty="0"/>
              <a:t>named entity recognition</a:t>
            </a:r>
            <a:endParaRPr lang="pl-PL" dirty="0"/>
          </a:p>
          <a:p>
            <a:r>
              <a:rPr lang="en-US" dirty="0"/>
              <a:t>coreference resolution</a:t>
            </a:r>
            <a:endParaRPr lang="pl-PL" dirty="0"/>
          </a:p>
          <a:p>
            <a:r>
              <a:rPr lang="en-US" dirty="0"/>
              <a:t>event identification</a:t>
            </a:r>
          </a:p>
          <a:p>
            <a:r>
              <a:rPr lang="pl-PL" dirty="0"/>
              <a:t>sentiment analysis</a:t>
            </a:r>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Narzędzia i technologie w NLP</a:t>
            </a:r>
            <a:endParaRPr/>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Najpopularniejsze biblioteki open-source:</a:t>
            </a:r>
            <a:endParaRPr/>
          </a:p>
          <a:p>
            <a:pPr marL="457200" lvl="0" indent="-342900" algn="l" rtl="0">
              <a:spcBef>
                <a:spcPts val="1600"/>
              </a:spcBef>
              <a:spcAft>
                <a:spcPts val="0"/>
              </a:spcAft>
              <a:buSzPts val="1800"/>
              <a:buChar char="●"/>
            </a:pPr>
            <a:r>
              <a:rPr lang="pl"/>
              <a:t>NLTK (Python)</a:t>
            </a:r>
            <a:endParaRPr/>
          </a:p>
          <a:p>
            <a:pPr marL="457200" lvl="0" indent="-342900" algn="l" rtl="0">
              <a:spcBef>
                <a:spcPts val="0"/>
              </a:spcBef>
              <a:spcAft>
                <a:spcPts val="0"/>
              </a:spcAft>
              <a:buSzPts val="1800"/>
              <a:buChar char="●"/>
            </a:pPr>
            <a:r>
              <a:rPr lang="pl"/>
              <a:t>spacy.io (Python)</a:t>
            </a:r>
            <a:endParaRPr/>
          </a:p>
          <a:p>
            <a:pPr marL="457200" lvl="0" indent="-342900" algn="l" rtl="0">
              <a:spcBef>
                <a:spcPts val="0"/>
              </a:spcBef>
              <a:spcAft>
                <a:spcPts val="0"/>
              </a:spcAft>
              <a:buSzPts val="1800"/>
              <a:buChar char="●"/>
            </a:pPr>
            <a:r>
              <a:rPr lang="pl"/>
              <a:t>Stanford CoreNLP (Java)</a:t>
            </a:r>
            <a:endParaRPr/>
          </a:p>
          <a:p>
            <a:pPr marL="457200" lvl="0" indent="-342900" algn="l" rtl="0">
              <a:spcBef>
                <a:spcPts val="0"/>
              </a:spcBef>
              <a:spcAft>
                <a:spcPts val="0"/>
              </a:spcAft>
              <a:buSzPts val="1800"/>
              <a:buChar char="●"/>
            </a:pPr>
            <a:r>
              <a:rPr lang="pl"/>
              <a:t>Apache OpenNLP (Java)</a:t>
            </a:r>
            <a:endParaRPr/>
          </a:p>
          <a:p>
            <a:pPr marL="457200" lvl="0" indent="-342900" algn="l" rtl="0">
              <a:spcBef>
                <a:spcPts val="0"/>
              </a:spcBef>
              <a:spcAft>
                <a:spcPts val="0"/>
              </a:spcAft>
              <a:buSzPts val="1800"/>
              <a:buChar char="●"/>
            </a:pPr>
            <a:r>
              <a:rPr lang="pl"/>
              <a:t>MALLET (Java)</a:t>
            </a:r>
            <a:endParaRPr/>
          </a:p>
          <a:p>
            <a:pPr marL="457200" lvl="0" indent="-342900" algn="l" rtl="0">
              <a:spcBef>
                <a:spcPts val="0"/>
              </a:spcBef>
              <a:spcAft>
                <a:spcPts val="0"/>
              </a:spcAft>
              <a:buSzPts val="1800"/>
              <a:buChar char="●"/>
            </a:pPr>
            <a:r>
              <a:rPr lang="pl"/>
              <a:t>https://github.com/keon/awesome-nlp</a:t>
            </a:r>
            <a:endParaRPr/>
          </a:p>
          <a:p>
            <a:pPr marL="0" lvl="0" indent="0" algn="l" rtl="0">
              <a:spcBef>
                <a:spcPts val="1600"/>
              </a:spcBef>
              <a:spcAft>
                <a:spcPts val="1600"/>
              </a:spcAft>
              <a:buNone/>
            </a:pPr>
            <a:r>
              <a:rPr lang="pl"/>
              <a:t>Istnieją również narzędzia komercyjne, np. SAS Text Miner, IBM SPSS.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Ekosystem Python</a:t>
            </a:r>
            <a:endParaRPr/>
          </a:p>
        </p:txBody>
      </p:sp>
      <p:sp>
        <p:nvSpPr>
          <p:cNvPr id="162" name="Google Shape;16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Poza bibliotekami do NLP (NLTK, spacy.io) potrzebujemy najczęściej również:</a:t>
            </a:r>
            <a:endParaRPr/>
          </a:p>
          <a:p>
            <a:pPr marL="457200" lvl="0" indent="-342900" algn="l" rtl="0">
              <a:spcBef>
                <a:spcPts val="1600"/>
              </a:spcBef>
              <a:spcAft>
                <a:spcPts val="0"/>
              </a:spcAft>
              <a:buSzPts val="1800"/>
              <a:buChar char="●"/>
            </a:pPr>
            <a:r>
              <a:rPr lang="pl"/>
              <a:t>scikit-learn - uczenie maszynowe</a:t>
            </a:r>
            <a:endParaRPr/>
          </a:p>
          <a:p>
            <a:pPr marL="457200" lvl="0" indent="-342900" algn="l" rtl="0">
              <a:spcBef>
                <a:spcPts val="0"/>
              </a:spcBef>
              <a:spcAft>
                <a:spcPts val="0"/>
              </a:spcAft>
              <a:buSzPts val="1800"/>
              <a:buChar char="●"/>
            </a:pPr>
            <a:r>
              <a:rPr lang="pl"/>
              <a:t>keras, TensorFlow - głębokie uczenie maszynowe</a:t>
            </a:r>
            <a:endParaRPr/>
          </a:p>
          <a:p>
            <a:pPr marL="457200" lvl="0" indent="-342900" algn="l" rtl="0">
              <a:spcBef>
                <a:spcPts val="0"/>
              </a:spcBef>
              <a:spcAft>
                <a:spcPts val="0"/>
              </a:spcAft>
              <a:buSzPts val="1800"/>
              <a:buChar char="●"/>
            </a:pPr>
            <a:r>
              <a:rPr lang="pl"/>
              <a:t>gensim - reprezentacje wektorowe tekstu</a:t>
            </a:r>
            <a:endParaRPr/>
          </a:p>
          <a:p>
            <a:pPr marL="457200" lvl="0" indent="-342900" algn="l" rtl="0">
              <a:spcBef>
                <a:spcPts val="0"/>
              </a:spcBef>
              <a:spcAft>
                <a:spcPts val="0"/>
              </a:spcAft>
              <a:buSzPts val="1800"/>
              <a:buChar char="●"/>
            </a:pPr>
            <a:r>
              <a:rPr lang="pl"/>
              <a:t>numpy, pandas - analiza ekploracyjna danych</a:t>
            </a:r>
            <a:endParaRPr/>
          </a:p>
          <a:p>
            <a:pPr marL="457200" lvl="0" indent="-342900" algn="l" rtl="0">
              <a:spcBef>
                <a:spcPts val="0"/>
              </a:spcBef>
              <a:spcAft>
                <a:spcPts val="0"/>
              </a:spcAft>
              <a:buSzPts val="1800"/>
              <a:buChar char="●"/>
            </a:pPr>
            <a:r>
              <a:rPr lang="pl"/>
              <a:t>matplotlib - wizualizacja danych</a:t>
            </a:r>
            <a:endParaRPr/>
          </a:p>
          <a:p>
            <a:pPr marL="457200" lvl="0" indent="-342900" algn="l" rtl="0">
              <a:spcBef>
                <a:spcPts val="0"/>
              </a:spcBef>
              <a:spcAft>
                <a:spcPts val="0"/>
              </a:spcAft>
              <a:buSzPts val="1800"/>
              <a:buChar char="●"/>
            </a:pPr>
            <a:r>
              <a:rPr lang="pl"/>
              <a:t>scrapy, pattern - ekstrakcja danych ze stron i serwisów internetowych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a:t>Podstawy NLP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Poziomy opisu języka</a:t>
            </a:r>
            <a:endParaRPr/>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l" dirty="0"/>
              <a:t>Fonetyka i fonologia</a:t>
            </a:r>
            <a:br>
              <a:rPr lang="pl" dirty="0"/>
            </a:br>
            <a:r>
              <a:rPr lang="pl" dirty="0"/>
              <a:t> - warstwa brzmieniowa języka, pojęcia podstawowe: </a:t>
            </a:r>
            <a:r>
              <a:rPr lang="pl" b="1" dirty="0"/>
              <a:t>głoska</a:t>
            </a:r>
            <a:r>
              <a:rPr lang="pl" dirty="0"/>
              <a:t>, </a:t>
            </a:r>
            <a:r>
              <a:rPr lang="pl" b="1" dirty="0"/>
              <a:t>fonem</a:t>
            </a:r>
            <a:endParaRPr b="1" dirty="0"/>
          </a:p>
          <a:p>
            <a:pPr marL="457200" lvl="0" indent="-342900" algn="l" rtl="0">
              <a:spcBef>
                <a:spcPts val="0"/>
              </a:spcBef>
              <a:spcAft>
                <a:spcPts val="0"/>
              </a:spcAft>
              <a:buSzPts val="1800"/>
              <a:buChar char="●"/>
            </a:pPr>
            <a:r>
              <a:rPr lang="pl" dirty="0"/>
              <a:t>Morfologia</a:t>
            </a:r>
            <a:br>
              <a:rPr lang="pl" dirty="0"/>
            </a:br>
            <a:r>
              <a:rPr lang="pl" dirty="0"/>
              <a:t> - opis języka na poziomie słów, pojęcie podstawowe: </a:t>
            </a:r>
            <a:r>
              <a:rPr lang="pl" b="1" dirty="0"/>
              <a:t>morfem</a:t>
            </a:r>
            <a:endParaRPr b="1" dirty="0"/>
          </a:p>
          <a:p>
            <a:pPr marL="457200" lvl="0" indent="-342900" algn="l" rtl="0">
              <a:spcBef>
                <a:spcPts val="0"/>
              </a:spcBef>
              <a:spcAft>
                <a:spcPts val="0"/>
              </a:spcAft>
              <a:buSzPts val="1800"/>
              <a:buChar char="●"/>
            </a:pPr>
            <a:r>
              <a:rPr lang="pl" dirty="0"/>
              <a:t>Składnia</a:t>
            </a:r>
            <a:br>
              <a:rPr lang="pl" dirty="0"/>
            </a:br>
            <a:r>
              <a:rPr lang="pl" dirty="0"/>
              <a:t> - opis języka na poziomie budowy wypowiedzeń, </a:t>
            </a:r>
            <a:br>
              <a:rPr lang="pl" dirty="0"/>
            </a:br>
            <a:r>
              <a:rPr lang="pl" dirty="0"/>
              <a:t>pojęcie podstawowe: </a:t>
            </a:r>
            <a:r>
              <a:rPr lang="pl" b="1" dirty="0"/>
              <a:t>zdanie</a:t>
            </a:r>
            <a:endParaRPr b="1" dirty="0"/>
          </a:p>
          <a:p>
            <a:pPr marL="457200" lvl="0" indent="-342900" algn="l" rtl="0">
              <a:spcBef>
                <a:spcPts val="0"/>
              </a:spcBef>
              <a:spcAft>
                <a:spcPts val="0"/>
              </a:spcAft>
              <a:buSzPts val="1800"/>
              <a:buChar char="●"/>
            </a:pPr>
            <a:r>
              <a:rPr lang="pl" dirty="0"/>
              <a:t>Semantyka</a:t>
            </a:r>
            <a:br>
              <a:rPr lang="pl" dirty="0"/>
            </a:br>
            <a:r>
              <a:rPr lang="pl" dirty="0"/>
              <a:t> - opis języka na poziomie znaczenia</a:t>
            </a:r>
            <a:endParaRPr dirty="0"/>
          </a:p>
          <a:p>
            <a:pPr marL="457200" lvl="0" indent="-342900" algn="l" rtl="0">
              <a:spcBef>
                <a:spcPts val="0"/>
              </a:spcBef>
              <a:spcAft>
                <a:spcPts val="0"/>
              </a:spcAft>
              <a:buSzPts val="1800"/>
              <a:buChar char="●"/>
            </a:pPr>
            <a:r>
              <a:rPr lang="pl" dirty="0"/>
              <a:t>Pragmatyka</a:t>
            </a:r>
            <a:br>
              <a:rPr lang="pl" dirty="0"/>
            </a:br>
            <a:r>
              <a:rPr lang="pl" dirty="0"/>
              <a:t> - opis języka na poziomie znaczenia z uwzględnieniem kontekstu wypowiedzi</a:t>
            </a:r>
            <a:endParaRPr dirty="0"/>
          </a:p>
        </p:txBody>
      </p:sp>
      <p:sp>
        <p:nvSpPr>
          <p:cNvPr id="180" name="Google Shape;180;p32"/>
          <p:cNvSpPr/>
          <p:nvPr/>
        </p:nvSpPr>
        <p:spPr>
          <a:xfrm>
            <a:off x="7259800" y="1996275"/>
            <a:ext cx="194400" cy="2203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txBox="1"/>
          <p:nvPr/>
        </p:nvSpPr>
        <p:spPr>
          <a:xfrm>
            <a:off x="7532075" y="2765800"/>
            <a:ext cx="1232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t>na tym szkoleniu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Morfologia</a:t>
            </a:r>
            <a:endParaRPr/>
          </a:p>
        </p:txBody>
      </p:sp>
      <p:sp>
        <p:nvSpPr>
          <p:cNvPr id="187" name="Google Shape;18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Czym jest słowo?</a:t>
            </a:r>
            <a:endParaRPr/>
          </a:p>
          <a:p>
            <a:pPr marL="457200" lvl="0" indent="-342900" algn="l" rtl="0">
              <a:spcBef>
                <a:spcPts val="1600"/>
              </a:spcBef>
              <a:spcAft>
                <a:spcPts val="0"/>
              </a:spcAft>
              <a:buSzPts val="1800"/>
              <a:buChar char="●"/>
            </a:pPr>
            <a:r>
              <a:rPr lang="pl" b="1"/>
              <a:t>leksem </a:t>
            </a:r>
            <a:r>
              <a:rPr lang="pl"/>
              <a:t>- forma hasłowa słowa, często zapisywana małymi kapitalikami, </a:t>
            </a:r>
            <a:br>
              <a:rPr lang="pl"/>
            </a:br>
            <a:r>
              <a:rPr lang="pl"/>
              <a:t>np. </a:t>
            </a:r>
            <a:r>
              <a:rPr lang="pl" sz="1000"/>
              <a:t>EAT</a:t>
            </a:r>
            <a:endParaRPr/>
          </a:p>
          <a:p>
            <a:pPr marL="457200" lvl="0" indent="-342900" algn="l" rtl="0">
              <a:spcBef>
                <a:spcPts val="0"/>
              </a:spcBef>
              <a:spcAft>
                <a:spcPts val="0"/>
              </a:spcAft>
              <a:buSzPts val="1800"/>
              <a:buChar char="●"/>
            </a:pPr>
            <a:r>
              <a:rPr lang="pl"/>
              <a:t>zbiór </a:t>
            </a:r>
            <a:r>
              <a:rPr lang="pl" b="1"/>
              <a:t>odmienionych form ortograficznych</a:t>
            </a:r>
            <a:r>
              <a:rPr lang="pl"/>
              <a:t> słowa, np. </a:t>
            </a:r>
            <a:r>
              <a:rPr lang="pl" i="1"/>
              <a:t>eat, eats, eaten, ate</a:t>
            </a:r>
            <a:endParaRPr i="1"/>
          </a:p>
          <a:p>
            <a:pPr marL="0" lvl="0" indent="0" algn="l" rtl="0">
              <a:spcBef>
                <a:spcPts val="1600"/>
              </a:spcBef>
              <a:spcAft>
                <a:spcPts val="0"/>
              </a:spcAft>
              <a:buNone/>
            </a:pPr>
            <a:r>
              <a:rPr lang="pl"/>
              <a:t>Stąd, skoro </a:t>
            </a:r>
            <a:r>
              <a:rPr lang="pl" sz="1000"/>
              <a:t>EAT</a:t>
            </a:r>
            <a:r>
              <a:rPr lang="pl"/>
              <a:t> = {</a:t>
            </a:r>
            <a:r>
              <a:rPr lang="pl" i="1"/>
              <a:t>eat, eats, eaten, ate</a:t>
            </a:r>
            <a:r>
              <a:rPr lang="pl"/>
              <a:t>}, to </a:t>
            </a:r>
            <a:r>
              <a:rPr lang="pl" i="1"/>
              <a:t>eats </a:t>
            </a:r>
            <a:r>
              <a:rPr lang="pl"/>
              <a:t>i</a:t>
            </a:r>
            <a:r>
              <a:rPr lang="pl" i="1"/>
              <a:t> eaten</a:t>
            </a:r>
            <a:r>
              <a:rPr lang="pl"/>
              <a:t> są dwiema formami tego samego leksemu, natomiast </a:t>
            </a:r>
            <a:r>
              <a:rPr lang="pl" i="1"/>
              <a:t>eats</a:t>
            </a:r>
            <a:r>
              <a:rPr lang="pl"/>
              <a:t> i </a:t>
            </a:r>
            <a:r>
              <a:rPr lang="pl" i="1"/>
              <a:t>eater</a:t>
            </a:r>
            <a:r>
              <a:rPr lang="pl"/>
              <a:t> już nie.</a:t>
            </a:r>
            <a:endParaRPr/>
          </a:p>
          <a:p>
            <a:pPr marL="0" lvl="0" indent="0" algn="l" rtl="0">
              <a:spcBef>
                <a:spcPts val="1600"/>
              </a:spcBef>
              <a:spcAft>
                <a:spcPts val="0"/>
              </a:spcAft>
              <a:buNone/>
            </a:pPr>
            <a:r>
              <a:rPr lang="pl" b="1"/>
              <a:t>Morfem</a:t>
            </a:r>
            <a:r>
              <a:rPr lang="pl"/>
              <a:t> - niepodzielna część znaczeniowa wyrazu, </a:t>
            </a:r>
            <a:endParaRPr/>
          </a:p>
          <a:p>
            <a:pPr marL="457200" lvl="0" indent="-342900" algn="l" rtl="0">
              <a:spcBef>
                <a:spcPts val="1600"/>
              </a:spcBef>
              <a:spcAft>
                <a:spcPts val="0"/>
              </a:spcAft>
              <a:buSzPts val="1800"/>
              <a:buChar char="●"/>
            </a:pPr>
            <a:r>
              <a:rPr lang="pl"/>
              <a:t>pojedyncze morfemy (wyrazy niepodzielne) - kot, drzwi,</a:t>
            </a:r>
            <a:endParaRPr/>
          </a:p>
          <a:p>
            <a:pPr marL="457200" lvl="0" indent="-342900" algn="l" rtl="0">
              <a:spcBef>
                <a:spcPts val="0"/>
              </a:spcBef>
              <a:spcAft>
                <a:spcPts val="0"/>
              </a:spcAft>
              <a:buSzPts val="1800"/>
              <a:buChar char="●"/>
            </a:pPr>
            <a:r>
              <a:rPr lang="pl"/>
              <a:t>połączone morfemy - kot-ek, o-kot-cić, drzwi-om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Problem </a:t>
            </a:r>
            <a:r>
              <a:rPr lang="pl" dirty="0">
                <a:solidFill>
                  <a:srgbClr val="0070C0"/>
                </a:solidFill>
              </a:rPr>
              <a:t>segmentacji</a:t>
            </a:r>
            <a:endParaRPr dirty="0"/>
          </a:p>
        </p:txBody>
      </p:sp>
      <p:pic>
        <p:nvPicPr>
          <p:cNvPr id="194" name="Google Shape;194;p34" descr="Zrzut ekranu 2017-10-18 16.43.10.png"/>
          <p:cNvPicPr preferRelativeResize="0"/>
          <p:nvPr/>
        </p:nvPicPr>
        <p:blipFill>
          <a:blip r:embed="rId3">
            <a:alphaModFix/>
          </a:blip>
          <a:stretch>
            <a:fillRect/>
          </a:stretch>
        </p:blipFill>
        <p:spPr>
          <a:xfrm>
            <a:off x="954950" y="1411352"/>
            <a:ext cx="7291375" cy="25755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Morfologiczna typologia języków</a:t>
            </a:r>
            <a:endParaRPr/>
          </a:p>
        </p:txBody>
      </p:sp>
      <p:sp>
        <p:nvSpPr>
          <p:cNvPr id="200" name="Google Shape;20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600" dirty="0"/>
              <a:t>Ze względu na morfologię języki można podzielić na:</a:t>
            </a:r>
            <a:endParaRPr sz="1600" dirty="0"/>
          </a:p>
          <a:p>
            <a:pPr marL="457200" lvl="0" indent="-330200" algn="l" rtl="0">
              <a:spcBef>
                <a:spcPts val="1600"/>
              </a:spcBef>
              <a:spcAft>
                <a:spcPts val="0"/>
              </a:spcAft>
              <a:buSzPts val="1600"/>
              <a:buChar char="●"/>
            </a:pPr>
            <a:r>
              <a:rPr lang="pl" sz="1600" dirty="0"/>
              <a:t>izolujące - morfemy są samodzielnymi wyrazami, wyrazy są nieodmienne,</a:t>
            </a:r>
            <a:br>
              <a:rPr lang="pl" sz="1600" dirty="0"/>
            </a:br>
            <a:r>
              <a:rPr lang="pl" sz="1600" dirty="0"/>
              <a:t>np. język chiński,</a:t>
            </a:r>
            <a:endParaRPr sz="1600" dirty="0"/>
          </a:p>
          <a:p>
            <a:pPr marL="457200" lvl="0" indent="-330200" algn="l" rtl="0">
              <a:spcBef>
                <a:spcPts val="0"/>
              </a:spcBef>
              <a:spcAft>
                <a:spcPts val="0"/>
              </a:spcAft>
              <a:buSzPts val="1600"/>
              <a:buChar char="●"/>
            </a:pPr>
            <a:r>
              <a:rPr lang="pl" sz="1600" dirty="0"/>
              <a:t>aglutynacyjne - morfemy dają się łatwo wydzielić, np. język węgierski, fiński,</a:t>
            </a:r>
            <a:endParaRPr sz="1600" dirty="0"/>
          </a:p>
          <a:p>
            <a:pPr marL="457200" lvl="0" indent="-330200" algn="l" rtl="0">
              <a:spcBef>
                <a:spcPts val="0"/>
              </a:spcBef>
              <a:spcAft>
                <a:spcPts val="0"/>
              </a:spcAft>
              <a:buSzPts val="1600"/>
              <a:buChar char="●"/>
            </a:pPr>
            <a:r>
              <a:rPr lang="pl" sz="1600" dirty="0"/>
              <a:t>fleksyjne - morfemy połączone są ze sobą i mogą kodować wiele informacji morfologicznych jednocześnie, np. język polski.</a:t>
            </a:r>
            <a:endParaRPr sz="1600" dirty="0"/>
          </a:p>
          <a:p>
            <a:pPr marL="0" lvl="0" indent="0" algn="l" rtl="0">
              <a:spcBef>
                <a:spcPts val="1600"/>
              </a:spcBef>
              <a:spcAft>
                <a:spcPts val="0"/>
              </a:spcAft>
              <a:buNone/>
            </a:pPr>
            <a:r>
              <a:rPr lang="pl" sz="1600" dirty="0"/>
              <a:t>Przykład:</a:t>
            </a:r>
            <a:endParaRPr sz="1600" dirty="0"/>
          </a:p>
          <a:p>
            <a:pPr marL="457200" lvl="0" indent="-330200" algn="l" rtl="0">
              <a:spcBef>
                <a:spcPts val="1600"/>
              </a:spcBef>
              <a:spcAft>
                <a:spcPts val="0"/>
              </a:spcAft>
              <a:buSzPts val="1600"/>
              <a:buChar char="●"/>
            </a:pPr>
            <a:r>
              <a:rPr lang="pl" sz="1600" dirty="0"/>
              <a:t>pol.: dom – domy – mój dom – moje domy	pol.: Paweł - Pawłowi - Pawła</a:t>
            </a:r>
            <a:br>
              <a:rPr lang="pl" sz="1600" dirty="0"/>
            </a:br>
            <a:r>
              <a:rPr lang="pl" sz="1600" dirty="0"/>
              <a:t>węg.: ház – ház-ak – ház-am – ház-aim	ang.: Paweł - for Paweł - Paweł’s</a:t>
            </a:r>
            <a:br>
              <a:rPr lang="pl" sz="1600" dirty="0"/>
            </a:br>
            <a:r>
              <a:rPr lang="pl" sz="1600" dirty="0"/>
              <a:t>fiń.: talo – talo-i – talo-ni – talo-i-ni</a:t>
            </a: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Problemy z przetwarzaniem języków fleksyjnych</a:t>
            </a:r>
            <a:endParaRPr/>
          </a:p>
        </p:txBody>
      </p:sp>
      <p:sp>
        <p:nvSpPr>
          <p:cNvPr id="206" name="Google Shape;206;p36"/>
          <p:cNvSpPr txBox="1">
            <a:spLocks noGrp="1"/>
          </p:cNvSpPr>
          <p:nvPr>
            <p:ph type="body" idx="1"/>
          </p:nvPr>
        </p:nvSpPr>
        <p:spPr>
          <a:xfrm>
            <a:off x="311700" y="1152475"/>
            <a:ext cx="3286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Wiele niejednoznaczności:</a:t>
            </a:r>
            <a:endParaRPr/>
          </a:p>
          <a:p>
            <a:pPr marL="457200" lvl="0" indent="-342900" algn="l" rtl="0">
              <a:spcBef>
                <a:spcPts val="1600"/>
              </a:spcBef>
              <a:spcAft>
                <a:spcPts val="0"/>
              </a:spcAft>
              <a:buSzPts val="1800"/>
              <a:buChar char="●"/>
            </a:pPr>
            <a:r>
              <a:rPr lang="pl"/>
              <a:t>na poziomie segmentacji słów</a:t>
            </a:r>
            <a:endParaRPr/>
          </a:p>
          <a:p>
            <a:pPr marL="457200" lvl="0" indent="-342900" algn="l" rtl="0">
              <a:spcBef>
                <a:spcPts val="0"/>
              </a:spcBef>
              <a:spcAft>
                <a:spcPts val="0"/>
              </a:spcAft>
              <a:buSzPts val="1800"/>
              <a:buChar char="●"/>
            </a:pPr>
            <a:r>
              <a:rPr lang="pl"/>
              <a:t>na poziomie odmiany słów,</a:t>
            </a:r>
            <a:endParaRPr/>
          </a:p>
          <a:p>
            <a:pPr marL="457200" lvl="0" indent="-342900" algn="l" rtl="0">
              <a:spcBef>
                <a:spcPts val="0"/>
              </a:spcBef>
              <a:spcAft>
                <a:spcPts val="0"/>
              </a:spcAft>
              <a:buSzPts val="1800"/>
              <a:buChar char="●"/>
            </a:pPr>
            <a:r>
              <a:rPr lang="pl"/>
              <a:t>na poziomie homonimów.</a:t>
            </a:r>
            <a:endParaRPr/>
          </a:p>
          <a:p>
            <a:pPr marL="0" lvl="0" indent="0" algn="l" rtl="0">
              <a:spcBef>
                <a:spcPts val="1600"/>
              </a:spcBef>
              <a:spcAft>
                <a:spcPts val="1600"/>
              </a:spcAft>
              <a:buNone/>
            </a:pPr>
            <a:r>
              <a:rPr lang="pl"/>
              <a:t>Słownik morfologiczny: sgjp.pl</a:t>
            </a:r>
            <a:endParaRPr/>
          </a:p>
        </p:txBody>
      </p:sp>
      <p:pic>
        <p:nvPicPr>
          <p:cNvPr id="207" name="Google Shape;207;p36" descr="Zrzut ekranu 2017-10-14 08.05.26.png"/>
          <p:cNvPicPr preferRelativeResize="0"/>
          <p:nvPr/>
        </p:nvPicPr>
        <p:blipFill>
          <a:blip r:embed="rId3">
            <a:alphaModFix/>
          </a:blip>
          <a:stretch>
            <a:fillRect/>
          </a:stretch>
        </p:blipFill>
        <p:spPr>
          <a:xfrm>
            <a:off x="3805500" y="1170125"/>
            <a:ext cx="2381300" cy="3820976"/>
          </a:xfrm>
          <a:prstGeom prst="rect">
            <a:avLst/>
          </a:prstGeom>
          <a:noFill/>
          <a:ln>
            <a:noFill/>
          </a:ln>
        </p:spPr>
      </p:pic>
      <p:pic>
        <p:nvPicPr>
          <p:cNvPr id="208" name="Google Shape;208;p36" descr="Zrzut ekranu 2017-10-14 08.05.31.png"/>
          <p:cNvPicPr preferRelativeResize="0"/>
          <p:nvPr/>
        </p:nvPicPr>
        <p:blipFill>
          <a:blip r:embed="rId4">
            <a:alphaModFix/>
          </a:blip>
          <a:stretch>
            <a:fillRect/>
          </a:stretch>
        </p:blipFill>
        <p:spPr>
          <a:xfrm>
            <a:off x="6394050" y="1158350"/>
            <a:ext cx="2473725" cy="369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Stemming</a:t>
            </a:r>
            <a:endParaRPr dirty="0">
              <a:solidFill>
                <a:srgbClr val="0070C0"/>
              </a:solidFill>
            </a:endParaRPr>
          </a:p>
        </p:txBody>
      </p:sp>
      <p:sp>
        <p:nvSpPr>
          <p:cNvPr id="214" name="Google Shape;214;p37"/>
          <p:cNvSpPr txBox="1">
            <a:spLocks noGrp="1"/>
          </p:cNvSpPr>
          <p:nvPr>
            <p:ph type="body" idx="1"/>
          </p:nvPr>
        </p:nvSpPr>
        <p:spPr>
          <a:xfrm>
            <a:off x="311700" y="1152475"/>
            <a:ext cx="8520600" cy="11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Proces mający na celu wydzielenie rdzenia (tematu) wyrazu.</a:t>
            </a:r>
            <a:endParaRPr/>
          </a:p>
          <a:p>
            <a:pPr marL="457200" lvl="0" indent="-342900" algn="l" rtl="0">
              <a:spcBef>
                <a:spcPts val="1600"/>
              </a:spcBef>
              <a:spcAft>
                <a:spcPts val="0"/>
              </a:spcAft>
              <a:buSzPts val="1800"/>
              <a:buChar char="●"/>
            </a:pPr>
            <a:r>
              <a:rPr lang="pl"/>
              <a:t>Jest to proces przybliżony (szczególnie w przypadku języków fleksyjnych).</a:t>
            </a:r>
            <a:endParaRPr/>
          </a:p>
        </p:txBody>
      </p:sp>
      <p:sp>
        <p:nvSpPr>
          <p:cNvPr id="215" name="Google Shape;215;p37"/>
          <p:cNvSpPr txBox="1"/>
          <p:nvPr/>
        </p:nvSpPr>
        <p:spPr>
          <a:xfrm>
            <a:off x="422375" y="2243250"/>
            <a:ext cx="4439700" cy="27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i="1"/>
              <a:t>Do you really think it is weakness that yields to temptation? I tell you that there are terrible temptations which it requires strength, strength and courage to yield to ~ Oscar Wilde</a:t>
            </a:r>
            <a:endParaRPr i="1"/>
          </a:p>
        </p:txBody>
      </p:sp>
      <p:sp>
        <p:nvSpPr>
          <p:cNvPr id="216" name="Google Shape;216;p37"/>
          <p:cNvSpPr txBox="1"/>
          <p:nvPr/>
        </p:nvSpPr>
        <p:spPr>
          <a:xfrm>
            <a:off x="4704300" y="2218775"/>
            <a:ext cx="4439700" cy="11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i="1"/>
              <a:t>Do you </a:t>
            </a:r>
            <a:r>
              <a:rPr lang="pl" b="1" i="1"/>
              <a:t>realli </a:t>
            </a:r>
            <a:r>
              <a:rPr lang="pl" i="1"/>
              <a:t>think it is </a:t>
            </a:r>
            <a:r>
              <a:rPr lang="pl" b="1" i="1"/>
              <a:t>weak </a:t>
            </a:r>
            <a:r>
              <a:rPr lang="pl" i="1"/>
              <a:t>that </a:t>
            </a:r>
            <a:r>
              <a:rPr lang="pl" b="1" i="1"/>
              <a:t>yield </a:t>
            </a:r>
            <a:r>
              <a:rPr lang="pl" i="1"/>
              <a:t>to </a:t>
            </a:r>
            <a:r>
              <a:rPr lang="pl" b="1" i="1"/>
              <a:t>temptat </a:t>
            </a:r>
            <a:r>
              <a:rPr lang="pl" i="1"/>
              <a:t>? I tell you that there are </a:t>
            </a:r>
            <a:r>
              <a:rPr lang="pl" b="1" i="1"/>
              <a:t>terribl temptat </a:t>
            </a:r>
            <a:r>
              <a:rPr lang="pl" i="1"/>
              <a:t>which it </a:t>
            </a:r>
            <a:r>
              <a:rPr lang="pl" b="1" i="1"/>
              <a:t>requir </a:t>
            </a:r>
            <a:r>
              <a:rPr lang="pl" i="1"/>
              <a:t>strength , strength and </a:t>
            </a:r>
            <a:r>
              <a:rPr lang="pl" b="1" i="1"/>
              <a:t>courag </a:t>
            </a:r>
            <a:r>
              <a:rPr lang="pl" i="1"/>
              <a:t>to yield to ~ Oscar Wild</a:t>
            </a:r>
            <a:endParaRPr i="1"/>
          </a:p>
        </p:txBody>
      </p:sp>
      <p:sp>
        <p:nvSpPr>
          <p:cNvPr id="217" name="Google Shape;217;p37"/>
          <p:cNvSpPr txBox="1">
            <a:spLocks noGrp="1"/>
          </p:cNvSpPr>
          <p:nvPr>
            <p:ph type="body" idx="1"/>
          </p:nvPr>
        </p:nvSpPr>
        <p:spPr>
          <a:xfrm>
            <a:off x="311700" y="3286075"/>
            <a:ext cx="8520600" cy="11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Kiedy przydatny jest stemming? Question Answering:</a:t>
            </a:r>
            <a:endParaRPr/>
          </a:p>
          <a:p>
            <a:pPr marL="457200" lvl="0" indent="-342900" algn="l" rtl="0">
              <a:spcBef>
                <a:spcPts val="1600"/>
              </a:spcBef>
              <a:spcAft>
                <a:spcPts val="0"/>
              </a:spcAft>
              <a:buSzPts val="1800"/>
              <a:buChar char="●"/>
            </a:pPr>
            <a:r>
              <a:rPr lang="pl"/>
              <a:t>stemming wyrazów w bazie danych</a:t>
            </a:r>
            <a:endParaRPr/>
          </a:p>
          <a:p>
            <a:pPr marL="457200" lvl="0" indent="-342900" algn="l" rtl="0">
              <a:spcBef>
                <a:spcPts val="0"/>
              </a:spcBef>
              <a:spcAft>
                <a:spcPts val="0"/>
              </a:spcAft>
              <a:buSzPts val="1800"/>
              <a:buChar char="●"/>
            </a:pPr>
            <a:r>
              <a:rPr lang="pl"/>
              <a:t>stemming wyrazów w zapytaniu</a:t>
            </a:r>
            <a:endParaRPr/>
          </a:p>
          <a:p>
            <a:pPr marL="457200" lvl="0" indent="-342900" algn="l" rtl="0">
              <a:spcBef>
                <a:spcPts val="0"/>
              </a:spcBef>
              <a:spcAft>
                <a:spcPts val="0"/>
              </a:spcAft>
              <a:buSzPts val="1800"/>
              <a:buChar char="●"/>
            </a:pPr>
            <a:r>
              <a:rPr lang="pl"/>
              <a:t>poszukiwanie wyrazów z zapytania w bazie danych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a:t>Wprowadzenie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Stemmer Portera</a:t>
            </a:r>
            <a:endParaRPr/>
          </a:p>
        </p:txBody>
      </p:sp>
      <p:sp>
        <p:nvSpPr>
          <p:cNvPr id="223" name="Google Shape;22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Przetwarzanie następuje w 5 krokach, w których aplikowane są pasujące do wyrazu reguły. </a:t>
            </a:r>
            <a:endParaRPr dirty="0"/>
          </a:p>
          <a:p>
            <a:pPr marL="0" lvl="0" indent="0" algn="l" rtl="0">
              <a:spcBef>
                <a:spcPts val="1600"/>
              </a:spcBef>
              <a:spcAft>
                <a:spcPts val="0"/>
              </a:spcAft>
              <a:buNone/>
            </a:pPr>
            <a:r>
              <a:rPr lang="pl" dirty="0"/>
              <a:t>Np. pierwsza faza: redukcja l.mn. rzeczowników i 3 os. poj. czasowników:</a:t>
            </a:r>
            <a:endParaRPr dirty="0"/>
          </a:p>
          <a:p>
            <a:pPr marL="0" lvl="0" indent="0" algn="l" rtl="0">
              <a:spcBef>
                <a:spcPts val="1600"/>
              </a:spcBef>
              <a:spcAft>
                <a:spcPts val="0"/>
              </a:spcAft>
              <a:buClr>
                <a:schemeClr val="dk1"/>
              </a:buClr>
              <a:buSzPts val="1100"/>
              <a:buFont typeface="Arial"/>
              <a:buNone/>
            </a:pPr>
            <a:r>
              <a:rPr lang="pl" b="1" dirty="0">
                <a:latin typeface="Courier New"/>
                <a:ea typeface="Courier New"/>
                <a:cs typeface="Courier New"/>
                <a:sym typeface="Courier New"/>
              </a:rPr>
              <a:t>SSES 	-&gt; SS		caresses 	-&gt; caress</a:t>
            </a:r>
            <a:br>
              <a:rPr lang="pl" b="1" dirty="0">
                <a:latin typeface="Courier New"/>
                <a:ea typeface="Courier New"/>
                <a:cs typeface="Courier New"/>
                <a:sym typeface="Courier New"/>
              </a:rPr>
            </a:br>
            <a:r>
              <a:rPr lang="pl" b="1" dirty="0">
                <a:latin typeface="Courier New"/>
                <a:ea typeface="Courier New"/>
                <a:cs typeface="Courier New"/>
                <a:sym typeface="Courier New"/>
              </a:rPr>
              <a:t>IES	-&gt; I		ponies		-&gt; poni</a:t>
            </a:r>
            <a:br>
              <a:rPr lang="pl" b="1" dirty="0">
                <a:latin typeface="Courier New"/>
                <a:ea typeface="Courier New"/>
                <a:cs typeface="Courier New"/>
                <a:sym typeface="Courier New"/>
              </a:rPr>
            </a:br>
            <a:r>
              <a:rPr lang="pl" b="1" dirty="0">
                <a:latin typeface="Courier New"/>
                <a:ea typeface="Courier New"/>
                <a:cs typeface="Courier New"/>
                <a:sym typeface="Courier New"/>
              </a:rPr>
              <a:t>	ties		-&gt; ti</a:t>
            </a:r>
            <a:br>
              <a:rPr lang="pl" b="1" dirty="0">
                <a:latin typeface="Courier New"/>
                <a:ea typeface="Courier New"/>
                <a:cs typeface="Courier New"/>
                <a:sym typeface="Courier New"/>
              </a:rPr>
            </a:br>
            <a:r>
              <a:rPr lang="pl" b="1" dirty="0">
                <a:latin typeface="Courier New"/>
                <a:ea typeface="Courier New"/>
                <a:cs typeface="Courier New"/>
                <a:sym typeface="Courier New"/>
              </a:rPr>
              <a:t>SS	-&gt; SS		caress		-&gt; caress</a:t>
            </a:r>
            <a:br>
              <a:rPr lang="pl" b="1" dirty="0">
                <a:latin typeface="Courier New"/>
                <a:ea typeface="Courier New"/>
                <a:cs typeface="Courier New"/>
                <a:sym typeface="Courier New"/>
              </a:rPr>
            </a:br>
            <a:r>
              <a:rPr lang="pl" b="1" dirty="0">
                <a:latin typeface="Courier New"/>
                <a:ea typeface="Courier New"/>
                <a:cs typeface="Courier New"/>
                <a:sym typeface="Courier New"/>
              </a:rPr>
              <a:t>S	-&gt;			cats		-&gt; cat</a:t>
            </a:r>
            <a:endParaRPr b="1" dirty="0">
              <a:latin typeface="Courier New"/>
              <a:ea typeface="Courier New"/>
              <a:cs typeface="Courier New"/>
              <a:sym typeface="Courier New"/>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Stemmer Portera (cd.)</a:t>
            </a:r>
            <a:endParaRPr/>
          </a:p>
        </p:txBody>
      </p:sp>
      <p:sp>
        <p:nvSpPr>
          <p:cNvPr id="229" name="Google Shape;22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Stemmer działa dobrze, gdy grupuje słowa z jednego obszaru tematycznego. Stemmer Portera popełnia jednak wiele błędów, np.:</a:t>
            </a:r>
            <a:endParaRPr/>
          </a:p>
          <a:p>
            <a:pPr marL="457200" lvl="0" indent="-342900" algn="l" rtl="0">
              <a:spcBef>
                <a:spcPts val="1600"/>
              </a:spcBef>
              <a:spcAft>
                <a:spcPts val="0"/>
              </a:spcAft>
              <a:buSzPts val="1800"/>
              <a:buChar char="●"/>
            </a:pPr>
            <a:r>
              <a:rPr lang="pl"/>
              <a:t>university, universal -&gt; univers</a:t>
            </a:r>
            <a:br>
              <a:rPr lang="pl"/>
            </a:br>
            <a:r>
              <a:rPr lang="pl"/>
              <a:t>political, polite -&gt; polit</a:t>
            </a:r>
            <a:br>
              <a:rPr lang="pl"/>
            </a:br>
            <a:r>
              <a:rPr lang="pl"/>
              <a:t>(zbyt szerokie grupowanie)</a:t>
            </a:r>
            <a:endParaRPr/>
          </a:p>
          <a:p>
            <a:pPr marL="457200" lvl="0" indent="-342900" algn="l" rtl="0">
              <a:spcBef>
                <a:spcPts val="0"/>
              </a:spcBef>
              <a:spcAft>
                <a:spcPts val="0"/>
              </a:spcAft>
              <a:buSzPts val="1800"/>
              <a:buChar char="●"/>
            </a:pPr>
            <a:r>
              <a:rPr lang="pl"/>
              <a:t>European -&gt; European</a:t>
            </a:r>
            <a:br>
              <a:rPr lang="pl"/>
            </a:br>
            <a:r>
              <a:rPr lang="pl"/>
              <a:t>Europe -&gt; Europe</a:t>
            </a:r>
            <a:br>
              <a:rPr lang="pl"/>
            </a:br>
            <a:r>
              <a:rPr lang="pl"/>
              <a:t>(zbyt wąskie grupowanie)</a:t>
            </a:r>
            <a:endParaRPr/>
          </a:p>
          <a:p>
            <a:pPr marL="0" lvl="0" indent="0" algn="l" rtl="0">
              <a:spcBef>
                <a:spcPts val="1600"/>
              </a:spcBef>
              <a:spcAft>
                <a:spcPts val="1600"/>
              </a:spcAft>
              <a:buNone/>
            </a:pPr>
            <a:r>
              <a:rPr lang="pl"/>
              <a:t>Dokładne sprowadzanie słów do formy podstawowej wymaga </a:t>
            </a:r>
            <a:r>
              <a:rPr lang="pl" b="1"/>
              <a:t>lematyzacji</a:t>
            </a:r>
            <a:r>
              <a:rPr lang="pl"/>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Lematyzacja</a:t>
            </a:r>
            <a:endParaRPr dirty="0">
              <a:solidFill>
                <a:srgbClr val="0070C0"/>
              </a:solidFill>
            </a:endParaRPr>
          </a:p>
        </p:txBody>
      </p:sp>
      <p:sp>
        <p:nvSpPr>
          <p:cNvPr id="235" name="Google Shape;23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Proces sprowadzania słów do formy podstawowej (hasłowej, słownikowej). Jest to w założeniu proces dokładny, uwzględniający wybór właściwego leksemu.</a:t>
            </a:r>
            <a:endParaRPr/>
          </a:p>
          <a:p>
            <a:pPr marL="457200" lvl="0" indent="-342900" algn="l" rtl="0">
              <a:spcBef>
                <a:spcPts val="1600"/>
              </a:spcBef>
              <a:spcAft>
                <a:spcPts val="0"/>
              </a:spcAft>
              <a:buSzPts val="1800"/>
              <a:buChar char="●"/>
            </a:pPr>
            <a:r>
              <a:rPr lang="pl"/>
              <a:t>good, better, best -&gt; good</a:t>
            </a:r>
            <a:endParaRPr/>
          </a:p>
          <a:p>
            <a:pPr marL="457200" lvl="0" indent="-342900" algn="l" rtl="0">
              <a:spcBef>
                <a:spcPts val="0"/>
              </a:spcBef>
              <a:spcAft>
                <a:spcPts val="0"/>
              </a:spcAft>
              <a:buSzPts val="1800"/>
              <a:buChar char="●"/>
            </a:pPr>
            <a:r>
              <a:rPr lang="pl"/>
              <a:t>meeting -&gt; to meet (verb) / meeting (noun)</a:t>
            </a:r>
            <a:endParaRPr/>
          </a:p>
          <a:p>
            <a:pPr marL="0" lvl="0" indent="0" algn="l" rtl="0">
              <a:spcBef>
                <a:spcPts val="1600"/>
              </a:spcBef>
              <a:spcAft>
                <a:spcPts val="0"/>
              </a:spcAft>
              <a:buNone/>
            </a:pPr>
            <a:r>
              <a:rPr lang="pl"/>
              <a:t>Analiza samego słowa bez kontekstu nie jest wystarczająca:</a:t>
            </a:r>
            <a:endParaRPr/>
          </a:p>
          <a:p>
            <a:pPr marL="457200" lvl="0" indent="-342900" algn="l" rtl="0">
              <a:spcBef>
                <a:spcPts val="1600"/>
              </a:spcBef>
              <a:spcAft>
                <a:spcPts val="0"/>
              </a:spcAft>
              <a:buSzPts val="1800"/>
              <a:buChar char="●"/>
            </a:pPr>
            <a:r>
              <a:rPr lang="pl"/>
              <a:t>Rusałki </a:t>
            </a:r>
            <a:r>
              <a:rPr lang="pl" b="1"/>
              <a:t>mają </a:t>
            </a:r>
            <a:r>
              <a:rPr lang="pl"/>
              <a:t>skrzydła. -&gt; </a:t>
            </a:r>
            <a:r>
              <a:rPr lang="pl" b="1"/>
              <a:t>mieć</a:t>
            </a:r>
            <a:endParaRPr b="1"/>
          </a:p>
          <a:p>
            <a:pPr marL="457200" lvl="0" indent="-342900" algn="l" rtl="0">
              <a:spcBef>
                <a:spcPts val="0"/>
              </a:spcBef>
              <a:spcAft>
                <a:spcPts val="0"/>
              </a:spcAft>
              <a:buSzPts val="1800"/>
              <a:buChar char="●"/>
            </a:pPr>
            <a:r>
              <a:rPr lang="pl"/>
              <a:t>Rusałki </a:t>
            </a:r>
            <a:r>
              <a:rPr lang="pl" b="1"/>
              <a:t>mają </a:t>
            </a:r>
            <a:r>
              <a:rPr lang="pl"/>
              <a:t>ścieżkę kwiatami z koszyczków. -&gt; </a:t>
            </a:r>
            <a:r>
              <a:rPr lang="pl" b="1"/>
              <a:t>maić</a:t>
            </a:r>
            <a:endParaRPr b="1"/>
          </a:p>
          <a:p>
            <a:pPr marL="0" lvl="0" indent="0" algn="l" rtl="0">
              <a:spcBef>
                <a:spcPts val="1600"/>
              </a:spcBef>
              <a:spcAft>
                <a:spcPts val="1600"/>
              </a:spcAft>
              <a:buNone/>
            </a:pPr>
            <a:r>
              <a:rPr lang="pl"/>
              <a:t>Najczęściej stosowane jest podejście słownikowe wraz z analizą kontekstu, lub analizą frekwencyjną.</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Składnia</a:t>
            </a:r>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Zasada kompozycjonalności: </a:t>
            </a:r>
            <a:r>
              <a:rPr lang="pl" i="1" dirty="0"/>
              <a:t>Znaczenie wyrażenia złożonego jest funkcją jego składników, i sposobu połączenia (składni).</a:t>
            </a:r>
            <a:endParaRPr i="1" dirty="0"/>
          </a:p>
          <a:p>
            <a:pPr marL="0" lvl="0" indent="0" algn="l" rtl="0">
              <a:spcBef>
                <a:spcPts val="1600"/>
              </a:spcBef>
              <a:spcAft>
                <a:spcPts val="0"/>
              </a:spcAft>
              <a:buNone/>
            </a:pPr>
            <a:r>
              <a:rPr lang="pl" dirty="0"/>
              <a:t>W jaki sposób słowa są pogrupowane i powiązane między sobą w zdaniu.</a:t>
            </a:r>
            <a:endParaRPr dirty="0"/>
          </a:p>
          <a:p>
            <a:pPr marL="0" lvl="0" indent="0" algn="l" rtl="0">
              <a:spcBef>
                <a:spcPts val="1600"/>
              </a:spcBef>
              <a:spcAft>
                <a:spcPts val="0"/>
              </a:spcAft>
              <a:buNone/>
            </a:pPr>
            <a:r>
              <a:rPr lang="pl" dirty="0"/>
              <a:t>Zadanie: przekształcić liniową sekwencję słów na hierarchiczne drzewo składniowe.</a:t>
            </a:r>
            <a:endParaRPr dirty="0"/>
          </a:p>
          <a:p>
            <a:pPr marL="457200" lvl="0" indent="-342900" algn="l" rtl="0">
              <a:spcBef>
                <a:spcPts val="1600"/>
              </a:spcBef>
              <a:spcAft>
                <a:spcPts val="0"/>
              </a:spcAft>
              <a:buSzPts val="1800"/>
              <a:buChar char="●"/>
            </a:pPr>
            <a:r>
              <a:rPr lang="pl" dirty="0"/>
              <a:t>The dog bit the man.</a:t>
            </a:r>
          </a:p>
          <a:p>
            <a:pPr marL="114300" lvl="0" indent="0" algn="l" rtl="0">
              <a:spcBef>
                <a:spcPts val="1600"/>
              </a:spcBef>
              <a:spcAft>
                <a:spcPts val="0"/>
              </a:spcAft>
              <a:buSzPts val="1800"/>
              <a:buNone/>
            </a:pPr>
            <a:r>
              <a:rPr lang="pl" dirty="0"/>
              <a:t>Różne gramatyki: zależnoś</a:t>
            </a:r>
            <a:r>
              <a:rPr lang="en-US" dirty="0"/>
              <a:t>c</a:t>
            </a:r>
            <a:r>
              <a:rPr lang="pl-PL" dirty="0"/>
              <a:t>iowe, frazowe</a:t>
            </a:r>
            <a:endParaRPr dirty="0"/>
          </a:p>
        </p:txBody>
      </p:sp>
      <p:pic>
        <p:nvPicPr>
          <p:cNvPr id="242" name="Google Shape;242;p41" descr="syntax_tree.gif"/>
          <p:cNvPicPr preferRelativeResize="0"/>
          <p:nvPr/>
        </p:nvPicPr>
        <p:blipFill>
          <a:blip r:embed="rId3">
            <a:alphaModFix/>
          </a:blip>
          <a:stretch>
            <a:fillRect/>
          </a:stretch>
        </p:blipFill>
        <p:spPr>
          <a:xfrm>
            <a:off x="7047313" y="2910263"/>
            <a:ext cx="1857375" cy="208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Semantyka</a:t>
            </a:r>
            <a:endParaRPr/>
          </a:p>
        </p:txBody>
      </p:sp>
      <p:sp>
        <p:nvSpPr>
          <p:cNvPr id="248" name="Google Shape;24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 kontekście NLP na poziomie semantycznym mamy do czynienia z takimi zadaniami jak:</a:t>
            </a:r>
            <a:endParaRPr dirty="0"/>
          </a:p>
          <a:p>
            <a:pPr marL="457200" lvl="0" indent="-342900" algn="l" rtl="0">
              <a:spcBef>
                <a:spcPts val="1600"/>
              </a:spcBef>
              <a:spcAft>
                <a:spcPts val="0"/>
              </a:spcAft>
              <a:buSzPts val="1800"/>
              <a:buChar char="●"/>
            </a:pPr>
            <a:r>
              <a:rPr lang="pl" dirty="0">
                <a:solidFill>
                  <a:srgbClr val="0070C0"/>
                </a:solidFill>
              </a:rPr>
              <a:t>ujednoznacznianie sensu słów </a:t>
            </a:r>
            <a:r>
              <a:rPr lang="pl" dirty="0"/>
              <a:t>(WSD)</a:t>
            </a:r>
            <a:endParaRPr dirty="0"/>
          </a:p>
          <a:p>
            <a:pPr marL="457200" lvl="0" indent="-342900" algn="l" rtl="0">
              <a:spcBef>
                <a:spcPts val="0"/>
              </a:spcBef>
              <a:spcAft>
                <a:spcPts val="0"/>
              </a:spcAft>
              <a:buSzPts val="1800"/>
              <a:buChar char="●"/>
            </a:pPr>
            <a:r>
              <a:rPr lang="pl" dirty="0">
                <a:solidFill>
                  <a:srgbClr val="0070C0"/>
                </a:solidFill>
              </a:rPr>
              <a:t>rozpoznawanie jednostek identyfikacyjnych </a:t>
            </a:r>
            <a:r>
              <a:rPr lang="pl" dirty="0"/>
              <a:t>(NER)</a:t>
            </a:r>
            <a:endParaRPr dirty="0"/>
          </a:p>
          <a:p>
            <a:pPr marL="457200" lvl="0" indent="-342900" algn="l" rtl="0">
              <a:spcBef>
                <a:spcPts val="0"/>
              </a:spcBef>
              <a:spcAft>
                <a:spcPts val="0"/>
              </a:spcAft>
              <a:buSzPts val="1800"/>
              <a:buChar char="●"/>
            </a:pPr>
            <a:r>
              <a:rPr lang="pl" dirty="0">
                <a:solidFill>
                  <a:srgbClr val="0070C0"/>
                </a:solidFill>
              </a:rPr>
              <a:t>identyfikacja powiązań między obiektami </a:t>
            </a:r>
            <a:r>
              <a:rPr lang="pl" dirty="0"/>
              <a:t>(relationship extraction)</a:t>
            </a:r>
            <a:endParaRPr dirty="0"/>
          </a:p>
          <a:p>
            <a:pPr marL="457200" lvl="0" indent="-342900" algn="l" rtl="0">
              <a:spcBef>
                <a:spcPts val="0"/>
              </a:spcBef>
              <a:spcAft>
                <a:spcPts val="0"/>
              </a:spcAft>
              <a:buSzPts val="1800"/>
              <a:buChar char="●"/>
            </a:pPr>
            <a:r>
              <a:rPr lang="pl" dirty="0">
                <a:solidFill>
                  <a:srgbClr val="0070C0"/>
                </a:solidFill>
              </a:rPr>
              <a:t>analiza wynikania prawdziwościowego fragmentów tekstu</a:t>
            </a:r>
            <a:r>
              <a:rPr lang="pl" dirty="0"/>
              <a:t> (textual entailment)</a:t>
            </a:r>
            <a:br>
              <a:rPr lang="pl" dirty="0"/>
            </a:br>
            <a:r>
              <a:rPr lang="pl" dirty="0"/>
              <a:t>HYP: The virus did not infect anybody.</a:t>
            </a:r>
            <a:br>
              <a:rPr lang="pl" dirty="0"/>
            </a:br>
            <a:r>
              <a:rPr lang="pl" dirty="0"/>
              <a:t>REF: No one was infected by the virus. (entailment)</a:t>
            </a:r>
            <a:br>
              <a:rPr lang="pl" dirty="0"/>
            </a:br>
            <a:r>
              <a:rPr lang="pl" dirty="0"/>
              <a:t>vs</a:t>
            </a:r>
            <a:br>
              <a:rPr lang="pl" dirty="0"/>
            </a:br>
            <a:r>
              <a:rPr lang="pl" dirty="0"/>
              <a:t>HYP: Virus was infected.</a:t>
            </a:r>
            <a:br>
              <a:rPr lang="pl" dirty="0"/>
            </a:br>
            <a:r>
              <a:rPr lang="pl" dirty="0"/>
              <a:t>REF: No one was infected by the virus. (no entailment)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a:t>Uczenie maszynowe w NLP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Ujednoznacznianie sensu słów</a:t>
            </a:r>
            <a:endParaRPr dirty="0">
              <a:solidFill>
                <a:srgbClr val="0070C0"/>
              </a:solidFill>
            </a:endParaRPr>
          </a:p>
        </p:txBody>
      </p:sp>
      <p:sp>
        <p:nvSpPr>
          <p:cNvPr id="129" name="Google Shape;129;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800" b="1"/>
              <a:t>Word Sense Disambiguation (WSD)</a:t>
            </a:r>
            <a:br>
              <a:rPr lang="pl" sz="1800"/>
            </a:br>
            <a:r>
              <a:rPr lang="pl" sz="1800"/>
              <a:t> - wskazywanie sensu słownikowego dla wieloznacznego słowa, występującego w pewnym kontekście.</a:t>
            </a:r>
            <a:endParaRPr sz="1800"/>
          </a:p>
          <a:p>
            <a:pPr marL="457200" lvl="0" indent="-342900" algn="l" rtl="0">
              <a:spcBef>
                <a:spcPts val="1600"/>
              </a:spcBef>
              <a:spcAft>
                <a:spcPts val="0"/>
              </a:spcAft>
              <a:buSzPts val="1800"/>
              <a:buChar char="●"/>
            </a:pPr>
            <a:r>
              <a:rPr lang="pl" sz="1800"/>
              <a:t>He made a </a:t>
            </a:r>
            <a:r>
              <a:rPr lang="pl" sz="1800" b="1"/>
              <a:t>key </a:t>
            </a:r>
            <a:r>
              <a:rPr lang="pl" sz="1800"/>
              <a:t>point during his speech.</a:t>
            </a:r>
            <a:endParaRPr sz="1800"/>
          </a:p>
        </p:txBody>
      </p:sp>
      <p:pic>
        <p:nvPicPr>
          <p:cNvPr id="131" name="Google Shape;131;p24" descr="Zrzut ekranu 2017-11-02 14.03.44.png"/>
          <p:cNvPicPr preferRelativeResize="0"/>
          <p:nvPr/>
        </p:nvPicPr>
        <p:blipFill>
          <a:blip r:embed="rId3">
            <a:alphaModFix/>
          </a:blip>
          <a:stretch>
            <a:fillRect/>
          </a:stretch>
        </p:blipFill>
        <p:spPr>
          <a:xfrm>
            <a:off x="5354577" y="0"/>
            <a:ext cx="3768845"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Ujednoznacznianie sensu słów</a:t>
            </a:r>
            <a:endParaRPr dirty="0">
              <a:solidFill>
                <a:srgbClr val="0070C0"/>
              </a:solidFill>
            </a:endParaRPr>
          </a:p>
        </p:txBody>
      </p:sp>
      <p:sp>
        <p:nvSpPr>
          <p:cNvPr id="355" name="Google Shape;355;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 przypadku WSD mamy do czynienia z dwoma typami zadań:</a:t>
            </a:r>
            <a:endParaRPr/>
          </a:p>
          <a:p>
            <a:pPr marL="457200" lvl="0" indent="-342900" algn="l" rtl="0">
              <a:spcBef>
                <a:spcPts val="1600"/>
              </a:spcBef>
              <a:spcAft>
                <a:spcPts val="0"/>
              </a:spcAft>
              <a:buSzPts val="1800"/>
              <a:buChar char="●"/>
            </a:pPr>
            <a:r>
              <a:rPr lang="pl" b="1"/>
              <a:t>lexical sample WSD</a:t>
            </a:r>
            <a:r>
              <a:rPr lang="pl"/>
              <a:t> - celem jest identyfikacja właściwego sensu wybranych słów w tekście (np. ze specyficznej dziedziny), </a:t>
            </a:r>
            <a:br>
              <a:rPr lang="pl"/>
            </a:br>
            <a:r>
              <a:rPr lang="pl" i="1"/>
              <a:t>tworzymy wówczas zazwyczaj dedykowany słownik sensów dla tego podzbioru haseł.</a:t>
            </a:r>
            <a:endParaRPr b="1" i="1"/>
          </a:p>
          <a:p>
            <a:pPr marL="457200" lvl="0" indent="-342900" algn="l" rtl="0">
              <a:spcBef>
                <a:spcPts val="0"/>
              </a:spcBef>
              <a:spcAft>
                <a:spcPts val="0"/>
              </a:spcAft>
              <a:buSzPts val="1800"/>
              <a:buChar char="●"/>
            </a:pPr>
            <a:r>
              <a:rPr lang="pl" b="1"/>
              <a:t>all-words WSD</a:t>
            </a:r>
            <a:r>
              <a:rPr lang="pl"/>
              <a:t> - celem jest identyfikacja właściwego sensu każdego słowa w tekście,</a:t>
            </a:r>
            <a:br>
              <a:rPr lang="pl"/>
            </a:br>
            <a:r>
              <a:rPr lang="pl" i="1"/>
              <a:t>wykorzystywane są wówczas najczęściej zasoby ogólne typu WordNet.</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Lexical sample WSD</a:t>
            </a:r>
            <a:endParaRPr/>
          </a:p>
        </p:txBody>
      </p:sp>
      <p:sp>
        <p:nvSpPr>
          <p:cNvPr id="361" name="Google Shape;36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b="1"/>
              <a:t>Przykład: </a:t>
            </a:r>
            <a:br>
              <a:rPr lang="pl"/>
            </a:br>
            <a:r>
              <a:rPr lang="pl"/>
              <a:t>dziedzina ekonomiczna</a:t>
            </a:r>
            <a:endParaRPr/>
          </a:p>
        </p:txBody>
      </p:sp>
      <p:pic>
        <p:nvPicPr>
          <p:cNvPr id="362" name="Google Shape;362;p59" descr="Zrzut ekranu 2017-11-04 09.18.41.png"/>
          <p:cNvPicPr preferRelativeResize="0"/>
          <p:nvPr/>
        </p:nvPicPr>
        <p:blipFill>
          <a:blip r:embed="rId3">
            <a:alphaModFix/>
          </a:blip>
          <a:stretch>
            <a:fillRect/>
          </a:stretch>
        </p:blipFill>
        <p:spPr>
          <a:xfrm>
            <a:off x="2871225" y="947975"/>
            <a:ext cx="6195200" cy="4195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All-words WSD: WordNet</a:t>
            </a:r>
            <a:endParaRPr/>
          </a:p>
        </p:txBody>
      </p:sp>
      <p:sp>
        <p:nvSpPr>
          <p:cNvPr id="368" name="Google Shape;368;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9" name="Google Shape;369;p60" descr="Zrzut ekranu 2017-11-02 14.03.44.png"/>
          <p:cNvPicPr preferRelativeResize="0"/>
          <p:nvPr/>
        </p:nvPicPr>
        <p:blipFill>
          <a:blip r:embed="rId3">
            <a:alphaModFix/>
          </a:blip>
          <a:stretch>
            <a:fillRect/>
          </a:stretch>
        </p:blipFill>
        <p:spPr>
          <a:xfrm>
            <a:off x="5354577" y="0"/>
            <a:ext cx="3768845" cy="5143499"/>
          </a:xfrm>
          <a:prstGeom prst="rect">
            <a:avLst/>
          </a:prstGeom>
          <a:noFill/>
          <a:ln>
            <a:noFill/>
          </a:ln>
        </p:spPr>
      </p:pic>
      <p:pic>
        <p:nvPicPr>
          <p:cNvPr id="370" name="Google Shape;370;p60" descr="Zrzut ekranu 2017-11-06 09.39.26.png"/>
          <p:cNvPicPr preferRelativeResize="0"/>
          <p:nvPr/>
        </p:nvPicPr>
        <p:blipFill>
          <a:blip r:embed="rId4">
            <a:alphaModFix/>
          </a:blip>
          <a:stretch>
            <a:fillRect/>
          </a:stretch>
        </p:blipFill>
        <p:spPr>
          <a:xfrm>
            <a:off x="311701" y="1152475"/>
            <a:ext cx="4436455" cy="39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Dlaczego analiza języka naturalnego?</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t>Big Data, Internet of Things, eksplozja informacyjna...</a:t>
            </a:r>
            <a:endParaRPr/>
          </a:p>
          <a:p>
            <a:pPr marL="457200" lvl="0" indent="-342900" algn="l" rtl="0">
              <a:spcBef>
                <a:spcPts val="1600"/>
              </a:spcBef>
              <a:spcAft>
                <a:spcPts val="0"/>
              </a:spcAft>
              <a:buSzPts val="1800"/>
              <a:buChar char="●"/>
            </a:pPr>
            <a:r>
              <a:rPr lang="pl"/>
              <a:t>ilość danych przyrasta lawinowo</a:t>
            </a:r>
            <a:endParaRPr/>
          </a:p>
          <a:p>
            <a:pPr marL="457200" lvl="0" indent="-342900" algn="l" rtl="0">
              <a:spcBef>
                <a:spcPts val="0"/>
              </a:spcBef>
              <a:spcAft>
                <a:spcPts val="0"/>
              </a:spcAft>
              <a:buSzPts val="1800"/>
              <a:buChar char="●"/>
            </a:pPr>
            <a:r>
              <a:rPr lang="pl"/>
              <a:t>dane są nieustrukturyzowane i bardzo często w postaci tekstowej</a:t>
            </a:r>
            <a:endParaRPr/>
          </a:p>
          <a:p>
            <a:pPr marL="457200" lvl="0" indent="-342900" algn="l" rtl="0">
              <a:spcBef>
                <a:spcPts val="0"/>
              </a:spcBef>
              <a:spcAft>
                <a:spcPts val="0"/>
              </a:spcAft>
              <a:buSzPts val="1800"/>
              <a:buChar char="●"/>
            </a:pPr>
            <a:r>
              <a:rPr lang="pl"/>
              <a:t>język - pisany i mówiony - jest podstawowym sposobem komunikacji dla człowieka</a:t>
            </a:r>
            <a:endParaRPr/>
          </a:p>
          <a:p>
            <a:pPr marL="0" lvl="0" indent="0" algn="l" rtl="0">
              <a:spcBef>
                <a:spcPts val="1600"/>
              </a:spcBef>
              <a:spcAft>
                <a:spcPts val="0"/>
              </a:spcAft>
              <a:buNone/>
            </a:pPr>
            <a:r>
              <a:rPr lang="pl"/>
              <a:t>Zastosowania</a:t>
            </a:r>
            <a:endParaRPr/>
          </a:p>
          <a:p>
            <a:pPr marL="457200" lvl="0" indent="-342900" algn="l" rtl="0">
              <a:spcBef>
                <a:spcPts val="1600"/>
              </a:spcBef>
              <a:spcAft>
                <a:spcPts val="0"/>
              </a:spcAft>
              <a:buSzPts val="1800"/>
              <a:buChar char="●"/>
            </a:pPr>
            <a:r>
              <a:rPr lang="pl"/>
              <a:t>B2B - automatyczna analiza CV, śledzenie opinii o marce w sieci,</a:t>
            </a:r>
            <a:endParaRPr/>
          </a:p>
          <a:p>
            <a:pPr marL="457200" lvl="0" indent="-342900" algn="l" rtl="0">
              <a:spcBef>
                <a:spcPts val="0"/>
              </a:spcBef>
              <a:spcAft>
                <a:spcPts val="0"/>
              </a:spcAft>
              <a:buSzPts val="1800"/>
              <a:buChar char="●"/>
            </a:pPr>
            <a:r>
              <a:rPr lang="pl"/>
              <a:t>B2C - Amazon Alexa, Google Home, Apple Siri, Samsung Bixby,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Podejścia do WSD</a:t>
            </a:r>
            <a:endParaRPr/>
          </a:p>
        </p:txBody>
      </p:sp>
      <p:sp>
        <p:nvSpPr>
          <p:cNvPr id="376" name="Google Shape;37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l"/>
              <a:t>słownikowe - np. algorytm Leska</a:t>
            </a:r>
            <a:endParaRPr/>
          </a:p>
          <a:p>
            <a:pPr marL="457200" lvl="0" indent="-342900" algn="l" rtl="0">
              <a:spcBef>
                <a:spcPts val="0"/>
              </a:spcBef>
              <a:spcAft>
                <a:spcPts val="0"/>
              </a:spcAft>
              <a:buSzPts val="1800"/>
              <a:buChar char="●"/>
            </a:pPr>
            <a:r>
              <a:rPr lang="pl"/>
              <a:t>metody nadzorowane - uczymy się na oznakowanym wcześniej zbiorze treningowym</a:t>
            </a:r>
            <a:endParaRPr/>
          </a:p>
          <a:p>
            <a:pPr marL="457200" lvl="0" indent="-342900" algn="l" rtl="0">
              <a:spcBef>
                <a:spcPts val="0"/>
              </a:spcBef>
              <a:spcAft>
                <a:spcPts val="0"/>
              </a:spcAft>
              <a:buSzPts val="1800"/>
              <a:buChar char="●"/>
            </a:pPr>
            <a:r>
              <a:rPr lang="pl"/>
              <a:t>metody częściowo nadzorowane - pozwalają na wykorzystanie niewielkiego zbioru oznakowanego, np. bootstrapping - uczymy klasyfikator na niewielkiej próbce danych, który posłuży do oznakowania większego zbioru treningowego</a:t>
            </a:r>
            <a:endParaRPr/>
          </a:p>
          <a:p>
            <a:pPr marL="457200" lvl="0" indent="-342900" algn="l" rtl="0">
              <a:spcBef>
                <a:spcPts val="0"/>
              </a:spcBef>
              <a:spcAft>
                <a:spcPts val="0"/>
              </a:spcAft>
              <a:buSzPts val="1800"/>
              <a:buChar char="●"/>
            </a:pPr>
            <a:r>
              <a:rPr lang="pl"/>
              <a:t>metody nienadzorowane - wykorzystują zwykle intuicję, że podobne sensy występują w podobnych kontekstach -&gt; możliwość zastosowania algorytmów grupowania oraz word embeddings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Algorytm Leska</a:t>
            </a:r>
            <a:endParaRPr/>
          </a:p>
        </p:txBody>
      </p:sp>
      <p:sp>
        <p:nvSpPr>
          <p:cNvPr id="382" name="Google Shape;38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Porównujemy słowa występujące w definicji słownikowej danego sensu ze słowami występującymi w kontekście ujednoznacznianego hasła.</a:t>
            </a:r>
            <a:endParaRPr/>
          </a:p>
          <a:p>
            <a:pPr marL="0" lvl="0" indent="0" algn="l" rtl="0">
              <a:spcBef>
                <a:spcPts val="1600"/>
              </a:spcBef>
              <a:spcAft>
                <a:spcPts val="0"/>
              </a:spcAft>
              <a:buClr>
                <a:schemeClr val="dk1"/>
              </a:buClr>
              <a:buSzPts val="1100"/>
              <a:buFont typeface="Arial"/>
              <a:buNone/>
            </a:pPr>
            <a:r>
              <a:rPr lang="pl" sz="1200">
                <a:latin typeface="Courier New"/>
                <a:ea typeface="Courier New"/>
                <a:cs typeface="Courier New"/>
                <a:sym typeface="Courier New"/>
              </a:rPr>
              <a:t>function SIMPLIFIED LESK(word,sentence) returns best sense of word</a:t>
            </a:r>
            <a:br>
              <a:rPr lang="pl" sz="1200">
                <a:latin typeface="Courier New"/>
                <a:ea typeface="Courier New"/>
                <a:cs typeface="Courier New"/>
                <a:sym typeface="Courier New"/>
              </a:rPr>
            </a:br>
            <a:r>
              <a:rPr lang="pl" sz="1200">
                <a:latin typeface="Courier New"/>
                <a:ea typeface="Courier New"/>
                <a:cs typeface="Courier New"/>
                <a:sym typeface="Courier New"/>
              </a:rPr>
              <a:t>	best-sense &lt;- most frequent sense for word</a:t>
            </a:r>
            <a:br>
              <a:rPr lang="pl" sz="1200">
                <a:latin typeface="Courier New"/>
                <a:ea typeface="Courier New"/>
                <a:cs typeface="Courier New"/>
                <a:sym typeface="Courier New"/>
              </a:rPr>
            </a:br>
            <a:r>
              <a:rPr lang="pl" sz="1200">
                <a:latin typeface="Courier New"/>
                <a:ea typeface="Courier New"/>
                <a:cs typeface="Courier New"/>
                <a:sym typeface="Courier New"/>
              </a:rPr>
              <a:t>	max-overlap &lt;- 0</a:t>
            </a:r>
            <a:br>
              <a:rPr lang="pl" sz="1200">
                <a:latin typeface="Courier New"/>
                <a:ea typeface="Courier New"/>
                <a:cs typeface="Courier New"/>
                <a:sym typeface="Courier New"/>
              </a:rPr>
            </a:br>
            <a:r>
              <a:rPr lang="pl" sz="1200">
                <a:latin typeface="Courier New"/>
                <a:ea typeface="Courier New"/>
                <a:cs typeface="Courier New"/>
                <a:sym typeface="Courier New"/>
              </a:rPr>
              <a:t>	context &lt;- set of words in sentence</a:t>
            </a:r>
            <a:br>
              <a:rPr lang="pl" sz="1200">
                <a:latin typeface="Courier New"/>
                <a:ea typeface="Courier New"/>
                <a:cs typeface="Courier New"/>
                <a:sym typeface="Courier New"/>
              </a:rPr>
            </a:br>
            <a:r>
              <a:rPr lang="pl" sz="1200">
                <a:latin typeface="Courier New"/>
                <a:ea typeface="Courier New"/>
                <a:cs typeface="Courier New"/>
                <a:sym typeface="Courier New"/>
              </a:rPr>
              <a:t>	for each sense in senses of word do</a:t>
            </a:r>
            <a:br>
              <a:rPr lang="pl" sz="1200">
                <a:latin typeface="Courier New"/>
                <a:ea typeface="Courier New"/>
                <a:cs typeface="Courier New"/>
                <a:sym typeface="Courier New"/>
              </a:rPr>
            </a:br>
            <a:r>
              <a:rPr lang="pl" sz="1200">
                <a:latin typeface="Courier New"/>
                <a:ea typeface="Courier New"/>
                <a:cs typeface="Courier New"/>
                <a:sym typeface="Courier New"/>
              </a:rPr>
              <a:t>		signature &lt;- set of words in the gloss and examples of sense</a:t>
            </a:r>
            <a:br>
              <a:rPr lang="pl" sz="1200">
                <a:latin typeface="Courier New"/>
                <a:ea typeface="Courier New"/>
                <a:cs typeface="Courier New"/>
                <a:sym typeface="Courier New"/>
              </a:rPr>
            </a:br>
            <a:r>
              <a:rPr lang="pl" sz="1200">
                <a:latin typeface="Courier New"/>
                <a:ea typeface="Courier New"/>
                <a:cs typeface="Courier New"/>
                <a:sym typeface="Courier New"/>
              </a:rPr>
              <a:t>		overlap &lt;- COMPUTEOVERLAP (signature,context)</a:t>
            </a:r>
            <a:br>
              <a:rPr lang="pl" sz="1200">
                <a:latin typeface="Courier New"/>
                <a:ea typeface="Courier New"/>
                <a:cs typeface="Courier New"/>
                <a:sym typeface="Courier New"/>
              </a:rPr>
            </a:br>
            <a:r>
              <a:rPr lang="pl" sz="1200">
                <a:latin typeface="Courier New"/>
                <a:ea typeface="Courier New"/>
                <a:cs typeface="Courier New"/>
                <a:sym typeface="Courier New"/>
              </a:rPr>
              <a:t>		if overlap &gt; max-overlap then</a:t>
            </a:r>
            <a:br>
              <a:rPr lang="pl" sz="1200">
                <a:latin typeface="Courier New"/>
                <a:ea typeface="Courier New"/>
                <a:cs typeface="Courier New"/>
                <a:sym typeface="Courier New"/>
              </a:rPr>
            </a:br>
            <a:r>
              <a:rPr lang="pl" sz="1200">
                <a:latin typeface="Courier New"/>
                <a:ea typeface="Courier New"/>
                <a:cs typeface="Courier New"/>
                <a:sym typeface="Courier New"/>
              </a:rPr>
              <a:t>			max-overlap &lt;- overlap</a:t>
            </a:r>
            <a:br>
              <a:rPr lang="pl" sz="1200">
                <a:latin typeface="Courier New"/>
                <a:ea typeface="Courier New"/>
                <a:cs typeface="Courier New"/>
                <a:sym typeface="Courier New"/>
              </a:rPr>
            </a:br>
            <a:r>
              <a:rPr lang="pl" sz="1200">
                <a:latin typeface="Courier New"/>
                <a:ea typeface="Courier New"/>
                <a:cs typeface="Courier New"/>
                <a:sym typeface="Courier New"/>
              </a:rPr>
              <a:t>			best-sense &lt;- sense</a:t>
            </a:r>
            <a:br>
              <a:rPr lang="pl" sz="1200">
                <a:latin typeface="Courier New"/>
                <a:ea typeface="Courier New"/>
                <a:cs typeface="Courier New"/>
                <a:sym typeface="Courier New"/>
              </a:rPr>
            </a:br>
            <a:r>
              <a:rPr lang="pl" sz="1200">
                <a:latin typeface="Courier New"/>
                <a:ea typeface="Courier New"/>
                <a:cs typeface="Courier New"/>
                <a:sym typeface="Courier New"/>
              </a:rPr>
              <a:t>end return (best-sense)</a:t>
            </a:r>
            <a:endParaRPr sz="1200">
              <a:latin typeface="Courier New"/>
              <a:ea typeface="Courier New"/>
              <a:cs typeface="Courier New"/>
              <a:sym typeface="Courier New"/>
            </a:endParaRPr>
          </a:p>
          <a:p>
            <a:pPr marL="0" lvl="0" indent="0" algn="l" rtl="0">
              <a:spcBef>
                <a:spcPts val="1600"/>
              </a:spcBef>
              <a:spcAft>
                <a:spcPts val="1600"/>
              </a:spcAft>
              <a:buNone/>
            </a:pPr>
            <a:r>
              <a:rPr lang="pl" sz="1000"/>
              <a:t>(Vasilescu et al., 2004)</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Metody nadzorowane w WSD - reprezentacja słów</a:t>
            </a:r>
            <a:endParaRPr/>
          </a:p>
        </p:txBody>
      </p:sp>
      <p:sp>
        <p:nvSpPr>
          <p:cNvPr id="388" name="Google Shape;388;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 jaki sposób reprezentować ujednoznaczniane hasło w pewnym kontekście za pomocą wektora cech liczbowych?</a:t>
            </a:r>
            <a:endParaRPr/>
          </a:p>
          <a:p>
            <a:pPr marL="0" lvl="0" indent="0" algn="l" rtl="0">
              <a:spcBef>
                <a:spcPts val="1600"/>
              </a:spcBef>
              <a:spcAft>
                <a:spcPts val="0"/>
              </a:spcAft>
              <a:buNone/>
            </a:pPr>
            <a:r>
              <a:rPr lang="pl" sz="1400" i="1"/>
              <a:t>Płacąc np. złotówkę za kilogram sprowadzonego mięsa, przetwarzając go wraz z innym obniżyły sobie </a:t>
            </a:r>
            <a:r>
              <a:rPr lang="pl" sz="1400" b="1" i="1"/>
              <a:t>koszty</a:t>
            </a:r>
            <a:r>
              <a:rPr lang="pl" sz="1400" i="1"/>
              <a:t> surowca, a więc zwiększyły swoje dochody.</a:t>
            </a:r>
            <a:endParaRPr sz="1400" i="1"/>
          </a:p>
          <a:p>
            <a:pPr marL="457200" lvl="0" indent="-342900" algn="l" rtl="0">
              <a:spcBef>
                <a:spcPts val="1600"/>
              </a:spcBef>
              <a:spcAft>
                <a:spcPts val="0"/>
              </a:spcAft>
              <a:buSzPts val="1800"/>
              <a:buChar char="●"/>
            </a:pPr>
            <a:r>
              <a:rPr lang="pl"/>
              <a:t>występowanie słów w dużym oknie wokół hasła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pl"/>
              <a:t>występowanie słów na pewnej pozycji, w niewielkiej odległości od hasła,</a:t>
            </a:r>
            <a:endParaRPr/>
          </a:p>
        </p:txBody>
      </p:sp>
      <p:pic>
        <p:nvPicPr>
          <p:cNvPr id="389" name="Google Shape;389;p63" descr="Zrzut ekranu 2017-11-04 08.47.52.png"/>
          <p:cNvPicPr preferRelativeResize="0"/>
          <p:nvPr/>
        </p:nvPicPr>
        <p:blipFill>
          <a:blip r:embed="rId3">
            <a:alphaModFix/>
          </a:blip>
          <a:stretch>
            <a:fillRect/>
          </a:stretch>
        </p:blipFill>
        <p:spPr>
          <a:xfrm>
            <a:off x="1297475" y="3146925"/>
            <a:ext cx="6410124" cy="634525"/>
          </a:xfrm>
          <a:prstGeom prst="rect">
            <a:avLst/>
          </a:prstGeom>
          <a:noFill/>
          <a:ln>
            <a:noFill/>
          </a:ln>
        </p:spPr>
      </p:pic>
      <p:pic>
        <p:nvPicPr>
          <p:cNvPr id="390" name="Google Shape;390;p63" descr="Zrzut ekranu 2017-11-04 08.49.47.png"/>
          <p:cNvPicPr preferRelativeResize="0"/>
          <p:nvPr/>
        </p:nvPicPr>
        <p:blipFill>
          <a:blip r:embed="rId4">
            <a:alphaModFix/>
          </a:blip>
          <a:stretch>
            <a:fillRect/>
          </a:stretch>
        </p:blipFill>
        <p:spPr>
          <a:xfrm>
            <a:off x="1765050" y="4227775"/>
            <a:ext cx="5599767" cy="634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WSD i ML - reprezentacja cech słów (c.d.)</a:t>
            </a:r>
            <a:endParaRPr/>
          </a:p>
        </p:txBody>
      </p:sp>
      <p:sp>
        <p:nvSpPr>
          <p:cNvPr id="396" name="Google Shape;396;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 jaki sposób reprezentować ujednoznaczniane hasło w pewnym kontekście za pomocą wektora cech liczbowych?</a:t>
            </a:r>
            <a:endParaRPr/>
          </a:p>
          <a:p>
            <a:pPr marL="0" lvl="0" indent="0" algn="l" rtl="0">
              <a:spcBef>
                <a:spcPts val="1600"/>
              </a:spcBef>
              <a:spcAft>
                <a:spcPts val="0"/>
              </a:spcAft>
              <a:buNone/>
            </a:pPr>
            <a:r>
              <a:rPr lang="pl" sz="1400" i="1"/>
              <a:t>Płacąc np. złotówkę za kilogram sprowadzonego mięsa, przetwarzając go wraz z innym obniżyły sobie </a:t>
            </a:r>
            <a:r>
              <a:rPr lang="pl" sz="1400" b="1" i="1"/>
              <a:t>koszty</a:t>
            </a:r>
            <a:r>
              <a:rPr lang="pl" sz="1400" i="1"/>
              <a:t> surowca, a więc zwiększyły swoje dochody.</a:t>
            </a:r>
            <a:endParaRPr sz="1400" i="1"/>
          </a:p>
          <a:p>
            <a:pPr marL="457200" lvl="0" indent="-342900" algn="l" rtl="0">
              <a:spcBef>
                <a:spcPts val="1600"/>
              </a:spcBef>
              <a:spcAft>
                <a:spcPts val="0"/>
              </a:spcAft>
              <a:buSzPts val="1800"/>
              <a:buChar char="●"/>
            </a:pPr>
            <a:r>
              <a:rPr lang="pl"/>
              <a:t>występowanie form gramatycznych w niewielkiej odległości od hasła,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pl"/>
              <a:t>forma gramatyczna hasła,</a:t>
            </a:r>
            <a:endParaRPr/>
          </a:p>
        </p:txBody>
      </p:sp>
      <p:pic>
        <p:nvPicPr>
          <p:cNvPr id="397" name="Google Shape;397;p64" descr="Zrzut ekranu 2017-11-04 08.51.20.png"/>
          <p:cNvPicPr preferRelativeResize="0"/>
          <p:nvPr/>
        </p:nvPicPr>
        <p:blipFill>
          <a:blip r:embed="rId3">
            <a:alphaModFix/>
          </a:blip>
          <a:stretch>
            <a:fillRect/>
          </a:stretch>
        </p:blipFill>
        <p:spPr>
          <a:xfrm>
            <a:off x="2641900" y="3146925"/>
            <a:ext cx="3755352" cy="634525"/>
          </a:xfrm>
          <a:prstGeom prst="rect">
            <a:avLst/>
          </a:prstGeom>
          <a:noFill/>
          <a:ln>
            <a:noFill/>
          </a:ln>
        </p:spPr>
      </p:pic>
      <p:pic>
        <p:nvPicPr>
          <p:cNvPr id="398" name="Google Shape;398;p64" descr="Zrzut ekranu 2017-11-04 08.51.23.png"/>
          <p:cNvPicPr preferRelativeResize="0"/>
          <p:nvPr/>
        </p:nvPicPr>
        <p:blipFill>
          <a:blip r:embed="rId4">
            <a:alphaModFix/>
          </a:blip>
          <a:stretch>
            <a:fillRect/>
          </a:stretch>
        </p:blipFill>
        <p:spPr>
          <a:xfrm>
            <a:off x="3176550" y="4227771"/>
            <a:ext cx="2891341" cy="63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Nierównomierna liczność klas</a:t>
            </a:r>
            <a:endParaRPr/>
          </a:p>
        </p:txBody>
      </p:sp>
      <p:sp>
        <p:nvSpPr>
          <p:cNvPr id="404" name="Google Shape;404;p65"/>
          <p:cNvSpPr txBox="1">
            <a:spLocks noGrp="1"/>
          </p:cNvSpPr>
          <p:nvPr>
            <p:ph type="body" idx="1"/>
          </p:nvPr>
        </p:nvSpPr>
        <p:spPr>
          <a:xfrm>
            <a:off x="311700" y="1152475"/>
            <a:ext cx="38649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pl" sz="1600"/>
              <a:t>rozkład częstości występowania sensów słów w korpusach tekstowych jest zgodny z prawem Zipfa</a:t>
            </a:r>
            <a:endParaRPr sz="1600"/>
          </a:p>
          <a:p>
            <a:pPr marL="457200" lvl="0" indent="-330200" algn="l" rtl="0">
              <a:spcBef>
                <a:spcPts val="0"/>
              </a:spcBef>
              <a:spcAft>
                <a:spcPts val="0"/>
              </a:spcAft>
              <a:buSzPts val="1600"/>
              <a:buChar char="●"/>
            </a:pPr>
            <a:r>
              <a:rPr lang="pl" sz="1600"/>
              <a:t>podczas uczenia klasyfikatora, maksymalizowana jest ogólna liczba poprawnych klasyfikacji,</a:t>
            </a:r>
            <a:endParaRPr sz="1600"/>
          </a:p>
          <a:p>
            <a:pPr marL="457200" lvl="0" indent="-330200" algn="l" rtl="0">
              <a:spcBef>
                <a:spcPts val="0"/>
              </a:spcBef>
              <a:spcAft>
                <a:spcPts val="0"/>
              </a:spcAft>
              <a:buSzPts val="1600"/>
              <a:buChar char="●"/>
            </a:pPr>
            <a:r>
              <a:rPr lang="pl" sz="1600"/>
              <a:t>w związku z tym (zgodnie z oczekiwaniami) słowom przypisywane będą częściej sensy najpopularniejsze, kosztem pozostałych</a:t>
            </a:r>
            <a:endParaRPr sz="1600"/>
          </a:p>
        </p:txBody>
      </p:sp>
      <p:pic>
        <p:nvPicPr>
          <p:cNvPr id="405" name="Google Shape;405;p65" descr="Zrzut ekranu 2017-11-04 08.55.19.png"/>
          <p:cNvPicPr preferRelativeResize="0"/>
          <p:nvPr/>
        </p:nvPicPr>
        <p:blipFill>
          <a:blip r:embed="rId3">
            <a:alphaModFix/>
          </a:blip>
          <a:stretch>
            <a:fillRect/>
          </a:stretch>
        </p:blipFill>
        <p:spPr>
          <a:xfrm>
            <a:off x="4289373" y="1644598"/>
            <a:ext cx="4580675" cy="3260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Nierównomierna liczność klas w ML</a:t>
            </a:r>
            <a:endParaRPr/>
          </a:p>
        </p:txBody>
      </p:sp>
      <p:sp>
        <p:nvSpPr>
          <p:cNvPr id="411" name="Google Shape;411;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Jest to częsty problem w uczeniu maszynowym. W jaki sposób można sobie z tym radzić?</a:t>
            </a:r>
            <a:endParaRPr/>
          </a:p>
          <a:p>
            <a:pPr marL="457200" lvl="0" indent="-342900" algn="l" rtl="0">
              <a:spcBef>
                <a:spcPts val="1600"/>
              </a:spcBef>
              <a:spcAft>
                <a:spcPts val="0"/>
              </a:spcAft>
              <a:buSzPts val="1800"/>
              <a:buChar char="●"/>
            </a:pPr>
            <a:r>
              <a:rPr lang="pl"/>
              <a:t>sztuczne wyrównanie liczności klas podczas uczenia (sampling),</a:t>
            </a:r>
            <a:endParaRPr/>
          </a:p>
          <a:p>
            <a:pPr marL="457200" lvl="0" indent="-342900" algn="l" rtl="0">
              <a:spcBef>
                <a:spcPts val="0"/>
              </a:spcBef>
              <a:spcAft>
                <a:spcPts val="0"/>
              </a:spcAft>
              <a:buSzPts val="1800"/>
              <a:buChar char="●"/>
            </a:pPr>
            <a:r>
              <a:rPr lang="pl"/>
              <a:t>generowanie sztucznych przykładów uczących,</a:t>
            </a:r>
            <a:endParaRPr/>
          </a:p>
          <a:p>
            <a:pPr marL="457200" lvl="0" indent="-342900" algn="l" rtl="0">
              <a:spcBef>
                <a:spcPts val="0"/>
              </a:spcBef>
              <a:spcAft>
                <a:spcPts val="0"/>
              </a:spcAft>
              <a:buSzPts val="1800"/>
              <a:buChar char="●"/>
            </a:pPr>
            <a:r>
              <a:rPr lang="pl"/>
              <a:t>nadawanie wag poszczególnym klasom podczas uczenia (proporcjonanie do ich liczności - cost sensitive classification),</a:t>
            </a:r>
            <a:endParaRPr/>
          </a:p>
          <a:p>
            <a:pPr marL="457200" lvl="0" indent="-342900" algn="l" rtl="0">
              <a:spcBef>
                <a:spcPts val="0"/>
              </a:spcBef>
              <a:spcAft>
                <a:spcPts val="0"/>
              </a:spcAft>
              <a:buSzPts val="1800"/>
              <a:buChar char="●"/>
            </a:pPr>
            <a:r>
              <a:rPr lang="pl"/>
              <a:t>wykorzystanie specjalizowanych algorytmów (np. Balanced Random Forest).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Nierównomierna liczność klas w ML (cd.)</a:t>
            </a:r>
            <a:endParaRPr/>
          </a:p>
        </p:txBody>
      </p:sp>
      <p:pic>
        <p:nvPicPr>
          <p:cNvPr id="417" name="Google Shape;417;p67" descr="Zrzut ekranu 2017-11-04 09.05.24.png"/>
          <p:cNvPicPr preferRelativeResize="0"/>
          <p:nvPr/>
        </p:nvPicPr>
        <p:blipFill>
          <a:blip r:embed="rId3">
            <a:alphaModFix/>
          </a:blip>
          <a:stretch>
            <a:fillRect/>
          </a:stretch>
        </p:blipFill>
        <p:spPr>
          <a:xfrm>
            <a:off x="1320425" y="1152475"/>
            <a:ext cx="5945999" cy="38763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215109"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Znakowanie morfosyntaktyczne</a:t>
            </a:r>
            <a:r>
              <a:rPr lang="pl" dirty="0"/>
              <a:t> (</a:t>
            </a:r>
            <a:r>
              <a:rPr lang="pl-PL" dirty="0"/>
              <a:t>tagging)</a:t>
            </a:r>
            <a:endParaRPr dirty="0"/>
          </a:p>
        </p:txBody>
      </p:sp>
      <p:sp>
        <p:nvSpPr>
          <p:cNvPr id="259" name="Google Shape;259;p44"/>
          <p:cNvSpPr txBox="1">
            <a:spLocks noGrp="1"/>
          </p:cNvSpPr>
          <p:nvPr>
            <p:ph type="body" idx="1"/>
          </p:nvPr>
        </p:nvSpPr>
        <p:spPr>
          <a:xfrm>
            <a:off x="311700" y="1152475"/>
            <a:ext cx="638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Znakowanie słów w tekście odpowiednimi tagami (znacznikami) morfosyntaktycznymi.</a:t>
            </a:r>
            <a:endParaRPr dirty="0"/>
          </a:p>
          <a:p>
            <a:pPr marL="0" lvl="0" indent="0" algn="l" rtl="0">
              <a:spcBef>
                <a:spcPts val="1600"/>
              </a:spcBef>
              <a:spcAft>
                <a:spcPts val="0"/>
              </a:spcAft>
              <a:buNone/>
            </a:pPr>
            <a:r>
              <a:rPr lang="pl" dirty="0"/>
              <a:t>W języku polskim często: dezambiguacja morfosyntaktyczna (wskazywanie właściwego tagu ze zbioru możliwych).</a:t>
            </a:r>
            <a:endParaRPr dirty="0">
              <a:latin typeface="Courier New"/>
              <a:ea typeface="Courier New"/>
              <a:cs typeface="Courier New"/>
              <a:sym typeface="Courier New"/>
            </a:endParaRPr>
          </a:p>
          <a:p>
            <a:pPr marL="0" lvl="0" indent="0" algn="l" rtl="0">
              <a:spcBef>
                <a:spcPts val="1600"/>
              </a:spcBef>
              <a:spcAft>
                <a:spcPts val="0"/>
              </a:spcAft>
              <a:buNone/>
            </a:pPr>
            <a:r>
              <a:rPr lang="pl" dirty="0"/>
              <a:t>Potrzebna definicja tagsetu:</a:t>
            </a:r>
            <a:endParaRPr dirty="0"/>
          </a:p>
          <a:p>
            <a:pPr marL="457200" lvl="0" indent="-342900" algn="l" rtl="0">
              <a:spcBef>
                <a:spcPts val="1600"/>
              </a:spcBef>
              <a:spcAft>
                <a:spcPts val="0"/>
              </a:spcAft>
              <a:buSzPts val="1800"/>
              <a:buChar char="●"/>
            </a:pPr>
            <a:r>
              <a:rPr lang="pl" dirty="0"/>
              <a:t>w języku angielskim: 36 - 200 tagów, np. the Penn Treebank:</a:t>
            </a:r>
            <a:endParaRPr dirty="0"/>
          </a:p>
          <a:p>
            <a:pPr marL="914400" lvl="1" indent="-317500" algn="l" rtl="0">
              <a:spcBef>
                <a:spcPts val="0"/>
              </a:spcBef>
              <a:spcAft>
                <a:spcPts val="0"/>
              </a:spcAft>
              <a:buSzPts val="1400"/>
              <a:buChar char="○"/>
            </a:pPr>
            <a:r>
              <a:rPr lang="pl" dirty="0"/>
              <a:t>NN - noun (singular); NNS - noun (plural);</a:t>
            </a:r>
            <a:endParaRPr dirty="0"/>
          </a:p>
          <a:p>
            <a:pPr marL="914400" lvl="1" indent="-317500" algn="l" rtl="0">
              <a:spcBef>
                <a:spcPts val="0"/>
              </a:spcBef>
              <a:spcAft>
                <a:spcPts val="0"/>
              </a:spcAft>
              <a:buSzPts val="1400"/>
              <a:buChar char="○"/>
            </a:pPr>
            <a:r>
              <a:rPr lang="pl" dirty="0"/>
              <a:t>VB - verb, base form; VBD - verb, past tense</a:t>
            </a:r>
            <a:endParaRPr dirty="0"/>
          </a:p>
          <a:p>
            <a:pPr marL="457200" lvl="0" indent="-342900" algn="l" rtl="0">
              <a:spcBef>
                <a:spcPts val="0"/>
              </a:spcBef>
              <a:spcAft>
                <a:spcPts val="0"/>
              </a:spcAft>
              <a:buSzPts val="1800"/>
              <a:buChar char="●"/>
            </a:pPr>
            <a:r>
              <a:rPr lang="pl" dirty="0"/>
              <a:t>w języku polskim: 4 000 teoretycznie możliwych tagów!</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260" name="Google Shape;260;p44" descr="Zrzut ekranu 2017-10-18 11.24.05.png"/>
          <p:cNvPicPr preferRelativeResize="0"/>
          <p:nvPr/>
        </p:nvPicPr>
        <p:blipFill>
          <a:blip r:embed="rId3">
            <a:alphaModFix/>
          </a:blip>
          <a:stretch>
            <a:fillRect/>
          </a:stretch>
        </p:blipFill>
        <p:spPr>
          <a:xfrm>
            <a:off x="6816641" y="0"/>
            <a:ext cx="2368717"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Tagset</a:t>
            </a:r>
            <a:endParaRPr/>
          </a:p>
        </p:txBody>
      </p:sp>
      <p:sp>
        <p:nvSpPr>
          <p:cNvPr id="266" name="Google Shape;26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Fragment tagsetu Brown Corpus dla rzeczowników</a:t>
            </a:r>
            <a:endParaRPr/>
          </a:p>
          <a:p>
            <a:pPr marL="457200" lvl="0" indent="-330200" algn="l" rtl="0">
              <a:spcBef>
                <a:spcPts val="1600"/>
              </a:spcBef>
              <a:spcAft>
                <a:spcPts val="0"/>
              </a:spcAft>
              <a:buSzPts val="1600"/>
              <a:buChar char="●"/>
            </a:pPr>
            <a:r>
              <a:rPr lang="pl" sz="1600" b="1"/>
              <a:t>NN</a:t>
            </a:r>
            <a:r>
              <a:rPr lang="pl" sz="1600"/>
              <a:t> (common) singular or mass noun: </a:t>
            </a:r>
            <a:r>
              <a:rPr lang="pl" sz="1600" b="1"/>
              <a:t>time, world, work, school, family, door</a:t>
            </a:r>
            <a:endParaRPr sz="1600" b="1"/>
          </a:p>
          <a:p>
            <a:pPr marL="457200" lvl="0" indent="-330200" algn="l" rtl="0">
              <a:spcBef>
                <a:spcPts val="0"/>
              </a:spcBef>
              <a:spcAft>
                <a:spcPts val="0"/>
              </a:spcAft>
              <a:buSzPts val="1600"/>
              <a:buChar char="●"/>
            </a:pPr>
            <a:r>
              <a:rPr lang="pl" sz="1600" b="1"/>
              <a:t>NN$</a:t>
            </a:r>
            <a:r>
              <a:rPr lang="pl" sz="1600"/>
              <a:t> possessive singular common noun: </a:t>
            </a:r>
            <a:r>
              <a:rPr lang="pl" sz="1600" b="1"/>
              <a:t>father’s, year’s, city’s, earth’s</a:t>
            </a:r>
            <a:endParaRPr sz="1600" b="1"/>
          </a:p>
          <a:p>
            <a:pPr marL="457200" lvl="0" indent="-330200" algn="l" rtl="0">
              <a:spcBef>
                <a:spcPts val="0"/>
              </a:spcBef>
              <a:spcAft>
                <a:spcPts val="0"/>
              </a:spcAft>
              <a:buSzPts val="1600"/>
              <a:buChar char="●"/>
            </a:pPr>
            <a:r>
              <a:rPr lang="pl" sz="1600" b="1"/>
              <a:t>NNS</a:t>
            </a:r>
            <a:r>
              <a:rPr lang="pl" sz="1600"/>
              <a:t> plural common noun: </a:t>
            </a:r>
            <a:r>
              <a:rPr lang="pl" sz="1600" b="1"/>
              <a:t>years, people, things, children, problems</a:t>
            </a:r>
            <a:endParaRPr sz="1600" b="1"/>
          </a:p>
          <a:p>
            <a:pPr marL="457200" lvl="0" indent="-330200" algn="l" rtl="0">
              <a:spcBef>
                <a:spcPts val="0"/>
              </a:spcBef>
              <a:spcAft>
                <a:spcPts val="0"/>
              </a:spcAft>
              <a:buSzPts val="1600"/>
              <a:buChar char="●"/>
            </a:pPr>
            <a:r>
              <a:rPr lang="pl" sz="1600" b="1"/>
              <a:t>NNS$</a:t>
            </a:r>
            <a:r>
              <a:rPr lang="pl" sz="1600"/>
              <a:t> possessive plural noun: </a:t>
            </a:r>
            <a:r>
              <a:rPr lang="pl" sz="1600" b="1"/>
              <a:t>children’s, artist’s parent’s years’</a:t>
            </a:r>
            <a:endParaRPr sz="1600" b="1"/>
          </a:p>
          <a:p>
            <a:pPr marL="457200" lvl="0" indent="-330200" algn="l" rtl="0">
              <a:spcBef>
                <a:spcPts val="0"/>
              </a:spcBef>
              <a:spcAft>
                <a:spcPts val="0"/>
              </a:spcAft>
              <a:buSzPts val="1600"/>
              <a:buChar char="●"/>
            </a:pPr>
            <a:r>
              <a:rPr lang="pl" sz="1600" b="1"/>
              <a:t>NP</a:t>
            </a:r>
            <a:r>
              <a:rPr lang="pl" sz="1600"/>
              <a:t> singular proper noun: </a:t>
            </a:r>
            <a:r>
              <a:rPr lang="pl" sz="1600" b="1"/>
              <a:t>Kennedy, England, Rachel, Congress</a:t>
            </a:r>
            <a:endParaRPr sz="1600" b="1"/>
          </a:p>
          <a:p>
            <a:pPr marL="457200" lvl="0" indent="-330200" algn="l" rtl="0">
              <a:spcBef>
                <a:spcPts val="0"/>
              </a:spcBef>
              <a:spcAft>
                <a:spcPts val="0"/>
              </a:spcAft>
              <a:buSzPts val="1600"/>
              <a:buChar char="●"/>
            </a:pPr>
            <a:r>
              <a:rPr lang="pl" sz="1600" b="1"/>
              <a:t>NP$</a:t>
            </a:r>
            <a:r>
              <a:rPr lang="pl" sz="1600"/>
              <a:t> possessive singular proper noun: </a:t>
            </a:r>
            <a:r>
              <a:rPr lang="pl" sz="1600" b="1"/>
              <a:t>Plato’s Faulkner’s Viola’s</a:t>
            </a:r>
            <a:endParaRPr sz="1600" b="1"/>
          </a:p>
          <a:p>
            <a:pPr marL="457200" lvl="0" indent="-330200" algn="l" rtl="0">
              <a:spcBef>
                <a:spcPts val="0"/>
              </a:spcBef>
              <a:spcAft>
                <a:spcPts val="0"/>
              </a:spcAft>
              <a:buSzPts val="1600"/>
              <a:buChar char="●"/>
            </a:pPr>
            <a:r>
              <a:rPr lang="pl" sz="1600" b="1"/>
              <a:t>NPS</a:t>
            </a:r>
            <a:r>
              <a:rPr lang="pl" sz="1600"/>
              <a:t> plural proper noun: </a:t>
            </a:r>
            <a:r>
              <a:rPr lang="pl" sz="1600" b="1"/>
              <a:t>Americans Democrats Belgians Chinese Sox</a:t>
            </a:r>
            <a:endParaRPr sz="1600" b="1"/>
          </a:p>
          <a:p>
            <a:pPr marL="457200" lvl="0" indent="-330200" algn="l" rtl="0">
              <a:spcBef>
                <a:spcPts val="0"/>
              </a:spcBef>
              <a:spcAft>
                <a:spcPts val="0"/>
              </a:spcAft>
              <a:buSzPts val="1600"/>
              <a:buChar char="●"/>
            </a:pPr>
            <a:r>
              <a:rPr lang="pl" sz="1600" b="1"/>
              <a:t>NPS$</a:t>
            </a:r>
            <a:r>
              <a:rPr lang="pl" sz="1600"/>
              <a:t> possessive plural proper noun: </a:t>
            </a:r>
            <a:r>
              <a:rPr lang="pl" sz="1600" b="1"/>
              <a:t>Yankees’, Gershwins’ Earthmen’s</a:t>
            </a:r>
            <a:endParaRPr sz="1600" b="1"/>
          </a:p>
          <a:p>
            <a:pPr marL="457200" lvl="0" indent="-330200" algn="l" rtl="0">
              <a:spcBef>
                <a:spcPts val="0"/>
              </a:spcBef>
              <a:spcAft>
                <a:spcPts val="0"/>
              </a:spcAft>
              <a:buSzPts val="1600"/>
              <a:buChar char="●"/>
            </a:pPr>
            <a:r>
              <a:rPr lang="pl" sz="1600" b="1"/>
              <a:t>NR</a:t>
            </a:r>
            <a:r>
              <a:rPr lang="pl" sz="1600"/>
              <a:t> adverbial noun: </a:t>
            </a:r>
            <a:r>
              <a:rPr lang="pl" sz="1600" b="1"/>
              <a:t>home, west, tomorrow, Friday, North,</a:t>
            </a:r>
            <a:endParaRPr sz="1600" b="1"/>
          </a:p>
          <a:p>
            <a:pPr marL="457200" lvl="0" indent="-330200" algn="l" rtl="0">
              <a:spcBef>
                <a:spcPts val="0"/>
              </a:spcBef>
              <a:spcAft>
                <a:spcPts val="0"/>
              </a:spcAft>
              <a:buSzPts val="1600"/>
              <a:buChar char="●"/>
            </a:pPr>
            <a:r>
              <a:rPr lang="pl" sz="1600" b="1"/>
              <a:t>NR$</a:t>
            </a:r>
            <a:r>
              <a:rPr lang="pl" sz="1600"/>
              <a:t> possessive adverbial noun: </a:t>
            </a:r>
            <a:r>
              <a:rPr lang="pl" sz="1600" b="1"/>
              <a:t>today’s, yesterday’s, Sunday’s, South’s</a:t>
            </a:r>
            <a:endParaRPr sz="1600" b="1"/>
          </a:p>
          <a:p>
            <a:pPr marL="457200" lvl="0" indent="-330200" algn="l" rtl="0">
              <a:spcBef>
                <a:spcPts val="0"/>
              </a:spcBef>
              <a:spcAft>
                <a:spcPts val="0"/>
              </a:spcAft>
              <a:buSzPts val="1600"/>
              <a:buChar char="●"/>
            </a:pPr>
            <a:r>
              <a:rPr lang="pl" sz="1600" b="1"/>
              <a:t>NRS</a:t>
            </a:r>
            <a:r>
              <a:rPr lang="pl" sz="1600"/>
              <a:t> plural adverbial noun: </a:t>
            </a:r>
            <a:r>
              <a:rPr lang="pl" sz="1600" b="1"/>
              <a:t>Sundays Fridays</a:t>
            </a:r>
            <a:endParaRPr sz="16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361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Tagset w języku</a:t>
            </a:r>
            <a:br>
              <a:rPr lang="pl"/>
            </a:br>
            <a:r>
              <a:rPr lang="pl"/>
              <a:t>polskim</a:t>
            </a:r>
            <a:endParaRPr/>
          </a:p>
        </p:txBody>
      </p:sp>
      <p:sp>
        <p:nvSpPr>
          <p:cNvPr id="272" name="Google Shape;272;p46"/>
          <p:cNvSpPr txBox="1">
            <a:spLocks noGrp="1"/>
          </p:cNvSpPr>
          <p:nvPr>
            <p:ph type="body" idx="1"/>
          </p:nvPr>
        </p:nvSpPr>
        <p:spPr>
          <a:xfrm>
            <a:off x="311700" y="1439075"/>
            <a:ext cx="8520600" cy="31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pl"/>
              <a:t>Tagset jest pozycyjny</a:t>
            </a:r>
            <a:endParaRPr/>
          </a:p>
          <a:p>
            <a:pPr marL="457200" lvl="0" indent="-342900" algn="l" rtl="0">
              <a:spcBef>
                <a:spcPts val="1600"/>
              </a:spcBef>
              <a:spcAft>
                <a:spcPts val="0"/>
              </a:spcAft>
              <a:buSzPts val="1800"/>
              <a:buFont typeface="Courier New"/>
              <a:buChar char="●"/>
            </a:pPr>
            <a:r>
              <a:rPr lang="pl">
                <a:latin typeface="Courier New"/>
                <a:ea typeface="Courier New"/>
                <a:cs typeface="Courier New"/>
                <a:sym typeface="Courier New"/>
              </a:rPr>
              <a:t>mam - mieć:</a:t>
            </a:r>
            <a:r>
              <a:rPr lang="pl" b="1">
                <a:latin typeface="Courier New"/>
                <a:ea typeface="Courier New"/>
                <a:cs typeface="Courier New"/>
                <a:sym typeface="Courier New"/>
              </a:rPr>
              <a:t>fin:sg:pri:imperf</a:t>
            </a:r>
            <a:endParaRPr b="1">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pl">
                <a:latin typeface="Courier New"/>
                <a:ea typeface="Courier New"/>
                <a:cs typeface="Courier New"/>
                <a:sym typeface="Courier New"/>
              </a:rPr>
              <a:t>mieć - </a:t>
            </a:r>
            <a:r>
              <a:rPr lang="pl"/>
              <a:t>lemat</a:t>
            </a:r>
            <a:endParaRPr/>
          </a:p>
          <a:p>
            <a:pPr marL="914400" lvl="1" indent="-317500" algn="l" rtl="0">
              <a:spcBef>
                <a:spcPts val="0"/>
              </a:spcBef>
              <a:spcAft>
                <a:spcPts val="0"/>
              </a:spcAft>
              <a:buSzPts val="1400"/>
              <a:buFont typeface="Courier New"/>
              <a:buChar char="○"/>
            </a:pPr>
            <a:r>
              <a:rPr lang="pl">
                <a:latin typeface="Courier New"/>
                <a:ea typeface="Courier New"/>
                <a:cs typeface="Courier New"/>
                <a:sym typeface="Courier New"/>
              </a:rPr>
              <a:t>fin - </a:t>
            </a:r>
            <a:r>
              <a:rPr lang="pl"/>
              <a:t>klasa gramatyczna (35 możliwości)</a:t>
            </a:r>
            <a:endParaRPr/>
          </a:p>
          <a:p>
            <a:pPr marL="914400" lvl="1" indent="-317500" algn="l" rtl="0">
              <a:spcBef>
                <a:spcPts val="0"/>
              </a:spcBef>
              <a:spcAft>
                <a:spcPts val="0"/>
              </a:spcAft>
              <a:buSzPts val="1400"/>
              <a:buFont typeface="Courier New"/>
              <a:buChar char="○"/>
            </a:pPr>
            <a:r>
              <a:rPr lang="pl">
                <a:latin typeface="Courier New"/>
                <a:ea typeface="Courier New"/>
                <a:cs typeface="Courier New"/>
                <a:sym typeface="Courier New"/>
              </a:rPr>
              <a:t>sg, pri, imperf - </a:t>
            </a:r>
            <a:r>
              <a:rPr lang="pl"/>
              <a:t>wymagane atrybuty gramatyczne (specyficzne dla każdej z klas)</a:t>
            </a:r>
            <a:endParaRPr/>
          </a:p>
          <a:p>
            <a:pPr marL="914400" lvl="1" indent="-317500" algn="l" rtl="0">
              <a:spcBef>
                <a:spcPts val="0"/>
              </a:spcBef>
              <a:spcAft>
                <a:spcPts val="0"/>
              </a:spcAft>
              <a:buSzPts val="1400"/>
              <a:buChar char="○"/>
            </a:pPr>
            <a:r>
              <a:rPr lang="pl"/>
              <a:t>dla wielu klas gramatycznych - również atrybuty opcjonalne</a:t>
            </a:r>
            <a:endParaRPr/>
          </a:p>
          <a:p>
            <a:pPr marL="457200" lvl="0" indent="-342900" algn="l" rtl="0">
              <a:spcBef>
                <a:spcPts val="0"/>
              </a:spcBef>
              <a:spcAft>
                <a:spcPts val="0"/>
              </a:spcAft>
              <a:buSzPts val="1800"/>
              <a:buChar char="●"/>
            </a:pPr>
            <a:r>
              <a:rPr lang="pl"/>
              <a:t>… daje to łącznie ok. 4000 możliwych tagów</a:t>
            </a:r>
            <a:br>
              <a:rPr lang="pl"/>
            </a:br>
            <a:r>
              <a:rPr lang="pl"/>
              <a:t>(ok. 1 000 pojawia się w rzeczywistym korpusie).</a:t>
            </a:r>
            <a:endParaRPr/>
          </a:p>
          <a:p>
            <a:pPr marL="457200" lvl="0" indent="-342900" algn="l" rtl="0">
              <a:spcBef>
                <a:spcPts val="0"/>
              </a:spcBef>
              <a:spcAft>
                <a:spcPts val="0"/>
              </a:spcAft>
              <a:buSzPts val="1800"/>
              <a:buChar char="●"/>
            </a:pPr>
            <a:r>
              <a:rPr lang="pl"/>
              <a:t>Dokumentacja tagsetu NKJP http://nkjp.pl/poliqarp/help/ense2.html</a:t>
            </a:r>
            <a:endParaRPr/>
          </a:p>
        </p:txBody>
      </p:sp>
      <p:pic>
        <p:nvPicPr>
          <p:cNvPr id="273" name="Google Shape;273;p46" descr="Zrzut ekranu 2017-10-18 17.00.34.png"/>
          <p:cNvPicPr preferRelativeResize="0"/>
          <p:nvPr/>
        </p:nvPicPr>
        <p:blipFill>
          <a:blip r:embed="rId3">
            <a:alphaModFix/>
          </a:blip>
          <a:stretch>
            <a:fillRect/>
          </a:stretch>
        </p:blipFill>
        <p:spPr>
          <a:xfrm>
            <a:off x="3991963" y="76850"/>
            <a:ext cx="5019675"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Czym jest NLP?</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Natural Language Processing (NLP)</a:t>
            </a:r>
            <a:endParaRPr/>
          </a:p>
          <a:p>
            <a:pPr marL="457200" lvl="0" indent="-342900" algn="l" rtl="0">
              <a:spcBef>
                <a:spcPts val="1600"/>
              </a:spcBef>
              <a:spcAft>
                <a:spcPts val="0"/>
              </a:spcAft>
              <a:buSzPts val="1800"/>
              <a:buChar char="●"/>
            </a:pPr>
            <a:r>
              <a:rPr lang="pl"/>
              <a:t>przetwarzanie informacji zapisanej w języku naturalnym</a:t>
            </a:r>
            <a:endParaRPr/>
          </a:p>
          <a:p>
            <a:pPr marL="0" lvl="0" indent="0" algn="l" rtl="0">
              <a:spcBef>
                <a:spcPts val="1600"/>
              </a:spcBef>
              <a:spcAft>
                <a:spcPts val="0"/>
              </a:spcAft>
              <a:buNone/>
            </a:pPr>
            <a:r>
              <a:rPr lang="pl"/>
              <a:t>Podejścia do NLP</a:t>
            </a:r>
            <a:endParaRPr/>
          </a:p>
          <a:p>
            <a:pPr marL="457200" lvl="0" indent="-342900" algn="l" rtl="0">
              <a:spcBef>
                <a:spcPts val="1600"/>
              </a:spcBef>
              <a:spcAft>
                <a:spcPts val="0"/>
              </a:spcAft>
              <a:buSzPts val="1800"/>
              <a:buChar char="●"/>
            </a:pPr>
            <a:r>
              <a:rPr lang="pl"/>
              <a:t>lingwistyczne - język naturalny można opisać stosując aparat logiki matematycznej</a:t>
            </a:r>
            <a:endParaRPr/>
          </a:p>
          <a:p>
            <a:pPr marL="914400" lvl="1" indent="-317500" algn="l" rtl="0">
              <a:spcBef>
                <a:spcPts val="0"/>
              </a:spcBef>
              <a:spcAft>
                <a:spcPts val="0"/>
              </a:spcAft>
              <a:buSzPts val="1400"/>
              <a:buChar char="○"/>
            </a:pPr>
            <a:r>
              <a:rPr lang="pl"/>
              <a:t>reguły, słowniki, gramatyki</a:t>
            </a:r>
            <a:endParaRPr/>
          </a:p>
          <a:p>
            <a:pPr marL="457200" lvl="0" indent="-342900" algn="l" rtl="0">
              <a:spcBef>
                <a:spcPts val="0"/>
              </a:spcBef>
              <a:spcAft>
                <a:spcPts val="0"/>
              </a:spcAft>
              <a:buSzPts val="1800"/>
              <a:buChar char="●"/>
            </a:pPr>
            <a:r>
              <a:rPr lang="pl"/>
              <a:t>statystyczne - strukturę języka można odkryć analizują dużą liczbę rzeczywistych wypowiedzeń</a:t>
            </a:r>
            <a:endParaRPr/>
          </a:p>
          <a:p>
            <a:pPr marL="914400" lvl="1" indent="-317500" algn="l" rtl="0">
              <a:spcBef>
                <a:spcPts val="0"/>
              </a:spcBef>
              <a:spcAft>
                <a:spcPts val="0"/>
              </a:spcAft>
              <a:buSzPts val="1400"/>
              <a:buChar char="○"/>
            </a:pPr>
            <a:r>
              <a:rPr lang="pl"/>
              <a:t>statystyka, eksploracja danych, uczenie maszynowe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Tagset w języku polskim (cd.)</a:t>
            </a:r>
            <a:endParaRPr/>
          </a:p>
        </p:txBody>
      </p:sp>
      <p:sp>
        <p:nvSpPr>
          <p:cNvPr id="279" name="Google Shape;279;p47"/>
          <p:cNvSpPr txBox="1">
            <a:spLocks noGrp="1"/>
          </p:cNvSpPr>
          <p:nvPr>
            <p:ph type="body" idx="1"/>
          </p:nvPr>
        </p:nvSpPr>
        <p:spPr>
          <a:xfrm>
            <a:off x="311700" y="1079175"/>
            <a:ext cx="8520600" cy="3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Skąd tak wiele klas gramatycznych i atrybutów?</a:t>
            </a:r>
            <a:endParaRPr/>
          </a:p>
          <a:p>
            <a:pPr marL="0" lvl="0" indent="0" algn="l" rtl="0">
              <a:spcBef>
                <a:spcPts val="1600"/>
              </a:spcBef>
              <a:spcAft>
                <a:spcPts val="0"/>
              </a:spcAft>
              <a:buNone/>
            </a:pPr>
            <a:r>
              <a:rPr lang="pl"/>
              <a:t>Czy </a:t>
            </a:r>
            <a:r>
              <a:rPr lang="pl" i="1"/>
              <a:t>czytanie</a:t>
            </a:r>
            <a:r>
              <a:rPr lang="pl"/>
              <a:t> to rzeczownik, który odmienia się przez przypadek, czy czasownik (ma aspekt)?</a:t>
            </a:r>
            <a:endParaRPr/>
          </a:p>
          <a:p>
            <a:pPr marL="0" lvl="0" indent="0" algn="l" rtl="0">
              <a:spcBef>
                <a:spcPts val="1600"/>
              </a:spcBef>
              <a:spcAft>
                <a:spcPts val="0"/>
              </a:spcAft>
              <a:buNone/>
            </a:pPr>
            <a:r>
              <a:rPr lang="pl"/>
              <a:t>Rozwiązanie: wydzielono osobną klasę gramatyczną dla form typu </a:t>
            </a:r>
            <a:r>
              <a:rPr lang="pl" i="1"/>
              <a:t>czytanie</a:t>
            </a:r>
            <a:r>
              <a:rPr lang="pl"/>
              <a:t> - gerundia (</a:t>
            </a:r>
            <a:r>
              <a:rPr lang="pl" b="1"/>
              <a:t>ger</a:t>
            </a:r>
            <a:r>
              <a:rPr lang="pl"/>
              <a:t>).</a:t>
            </a:r>
            <a:endParaRPr/>
          </a:p>
          <a:p>
            <a:pPr marL="0" lvl="0" indent="0" algn="l" rtl="0">
              <a:spcBef>
                <a:spcPts val="1600"/>
              </a:spcBef>
              <a:spcAft>
                <a:spcPts val="0"/>
              </a:spcAft>
              <a:buNone/>
            </a:pPr>
            <a:r>
              <a:rPr lang="pl"/>
              <a:t>Klasy zostały wyodrębnione</a:t>
            </a:r>
            <a:endParaRPr/>
          </a:p>
          <a:p>
            <a:pPr marL="457200" lvl="0" indent="-342900" algn="l" rtl="0">
              <a:spcBef>
                <a:spcPts val="1600"/>
              </a:spcBef>
              <a:spcAft>
                <a:spcPts val="0"/>
              </a:spcAft>
              <a:buSzPts val="1800"/>
              <a:buChar char="●"/>
            </a:pPr>
            <a:r>
              <a:rPr lang="pl"/>
              <a:t>na podstawie cech fleksyjnych form (przez co się odmieniają, z czym uzgadniają),</a:t>
            </a:r>
            <a:endParaRPr/>
          </a:p>
          <a:p>
            <a:pPr marL="457200" lvl="0" indent="-342900" algn="l" rtl="0">
              <a:spcBef>
                <a:spcPts val="0"/>
              </a:spcBef>
              <a:spcAft>
                <a:spcPts val="0"/>
              </a:spcAft>
              <a:buSzPts val="1800"/>
              <a:buChar char="●"/>
            </a:pPr>
            <a:r>
              <a:rPr lang="pl"/>
              <a:t>na podstawie cech składniowych (dystrybucyjnych),</a:t>
            </a:r>
            <a:endParaRPr/>
          </a:p>
          <a:p>
            <a:pPr marL="457200" lvl="0" indent="-342900" algn="l" rtl="0">
              <a:spcBef>
                <a:spcPts val="0"/>
              </a:spcBef>
              <a:spcAft>
                <a:spcPts val="0"/>
              </a:spcAft>
              <a:buSzPts val="1800"/>
              <a:buChar char="●"/>
            </a:pPr>
            <a:r>
              <a:rPr lang="pl"/>
              <a:t>na podstawie cech semantycznych i pragmatycznych.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Tagset w języku polskim (cd.)</a:t>
            </a:r>
            <a:endParaRPr/>
          </a:p>
        </p:txBody>
      </p:sp>
      <p:pic>
        <p:nvPicPr>
          <p:cNvPr id="286" name="Google Shape;286;p48" descr="Zrzut ekranu 2017-11-06 14.22.18.png"/>
          <p:cNvPicPr preferRelativeResize="0"/>
          <p:nvPr/>
        </p:nvPicPr>
        <p:blipFill rotWithShape="1">
          <a:blip r:embed="rId3">
            <a:alphaModFix/>
          </a:blip>
          <a:srcRect b="27714"/>
          <a:stretch/>
        </p:blipFill>
        <p:spPr>
          <a:xfrm>
            <a:off x="839375" y="1152475"/>
            <a:ext cx="3275201" cy="3718074"/>
          </a:xfrm>
          <a:prstGeom prst="rect">
            <a:avLst/>
          </a:prstGeom>
          <a:noFill/>
          <a:ln>
            <a:noFill/>
          </a:ln>
        </p:spPr>
      </p:pic>
      <p:pic>
        <p:nvPicPr>
          <p:cNvPr id="287" name="Google Shape;287;p48" descr="Zrzut ekranu 2017-11-06 14.22.18.png"/>
          <p:cNvPicPr preferRelativeResize="0"/>
          <p:nvPr/>
        </p:nvPicPr>
        <p:blipFill rotWithShape="1">
          <a:blip r:embed="rId3">
            <a:alphaModFix/>
          </a:blip>
          <a:srcRect t="71918"/>
          <a:stretch/>
        </p:blipFill>
        <p:spPr>
          <a:xfrm>
            <a:off x="5025300" y="1152473"/>
            <a:ext cx="3275201" cy="14443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Podejścia do znakowania morfosyntaktycznego</a:t>
            </a:r>
            <a:endParaRPr/>
          </a:p>
        </p:txBody>
      </p:sp>
      <p:sp>
        <p:nvSpPr>
          <p:cNvPr id="293" name="Google Shape;293;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Dwa główne podejścia do znakowania</a:t>
            </a:r>
            <a:endParaRPr/>
          </a:p>
          <a:p>
            <a:pPr marL="457200" lvl="0" indent="-342900" algn="l" rtl="0">
              <a:spcBef>
                <a:spcPts val="1600"/>
              </a:spcBef>
              <a:spcAft>
                <a:spcPts val="0"/>
              </a:spcAft>
              <a:buSzPts val="1800"/>
              <a:buAutoNum type="arabicPeriod"/>
            </a:pPr>
            <a:r>
              <a:rPr lang="pl"/>
              <a:t>Podział procesu na dwa etapy</a:t>
            </a:r>
            <a:endParaRPr/>
          </a:p>
          <a:p>
            <a:pPr marL="914400" lvl="1" indent="-317500" algn="l" rtl="0">
              <a:spcBef>
                <a:spcPts val="0"/>
              </a:spcBef>
              <a:spcAft>
                <a:spcPts val="0"/>
              </a:spcAft>
              <a:buSzPts val="1400"/>
              <a:buChar char="○"/>
            </a:pPr>
            <a:r>
              <a:rPr lang="pl"/>
              <a:t>analiza morfologiczna (sprawdzenie w słowniku morfologicznym jakie są możliwe interpretacje danego słowa)</a:t>
            </a:r>
            <a:endParaRPr/>
          </a:p>
          <a:p>
            <a:pPr marL="914400" lvl="1" indent="-317500" algn="l" rtl="0">
              <a:spcBef>
                <a:spcPts val="0"/>
              </a:spcBef>
              <a:spcAft>
                <a:spcPts val="0"/>
              </a:spcAft>
              <a:buSzPts val="1400"/>
              <a:buChar char="○"/>
            </a:pPr>
            <a:r>
              <a:rPr lang="pl"/>
              <a:t>dezambiguacja morfologiczna (wybór właściwej interpretacji na podstawie kontekstu - zadanie klasyfikacji)</a:t>
            </a:r>
            <a:endParaRPr/>
          </a:p>
          <a:p>
            <a:pPr marL="457200" lvl="0" indent="-342900" algn="l" rtl="0">
              <a:spcBef>
                <a:spcPts val="0"/>
              </a:spcBef>
              <a:spcAft>
                <a:spcPts val="0"/>
              </a:spcAft>
              <a:buSzPts val="1800"/>
              <a:buAutoNum type="arabicPeriod"/>
            </a:pPr>
            <a:r>
              <a:rPr lang="pl"/>
              <a:t>Bezpośrednie znakowanie bez analizy morfologicznej i wykorzystania dodatkowych słowników</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Podejścia do znakowania morfosyntaktycznego</a:t>
            </a:r>
            <a:endParaRPr/>
          </a:p>
        </p:txBody>
      </p:sp>
      <p:sp>
        <p:nvSpPr>
          <p:cNvPr id="299" name="Google Shape;299;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Uczenie maszynowe, czy reguły lingwistyczne</a:t>
            </a:r>
            <a:endParaRPr/>
          </a:p>
          <a:p>
            <a:pPr marL="457200" lvl="0" indent="-342900" algn="l" rtl="0">
              <a:spcBef>
                <a:spcPts val="1600"/>
              </a:spcBef>
              <a:spcAft>
                <a:spcPts val="0"/>
              </a:spcAft>
              <a:buSzPts val="1800"/>
              <a:buChar char="●"/>
            </a:pPr>
            <a:r>
              <a:rPr lang="pl"/>
              <a:t>ręczne reguły tworzone przez lingwistów</a:t>
            </a:r>
            <a:endParaRPr/>
          </a:p>
          <a:p>
            <a:pPr marL="457200" lvl="0" indent="-342900" algn="l" rtl="0">
              <a:spcBef>
                <a:spcPts val="0"/>
              </a:spcBef>
              <a:spcAft>
                <a:spcPts val="0"/>
              </a:spcAft>
              <a:buSzPts val="1800"/>
              <a:buChar char="●"/>
            </a:pPr>
            <a:r>
              <a:rPr lang="pl"/>
              <a:t>metody mieszane, np. tager TaKIPI (jęz. polski) - łączą podejście nadzorowane z regułami przygotowanymi przez lingwistów</a:t>
            </a:r>
            <a:endParaRPr/>
          </a:p>
          <a:p>
            <a:pPr marL="457200" lvl="0" indent="-342900" algn="l" rtl="0">
              <a:spcBef>
                <a:spcPts val="0"/>
              </a:spcBef>
              <a:spcAft>
                <a:spcPts val="0"/>
              </a:spcAft>
              <a:buSzPts val="1800"/>
              <a:buChar char="●"/>
            </a:pPr>
            <a:r>
              <a:rPr lang="pl"/>
              <a:t>metody nienadzorowane - HMM (ukryte modele Markova) i algorytm Expectation Minimization (EM)</a:t>
            </a:r>
            <a:endParaRPr/>
          </a:p>
          <a:p>
            <a:pPr marL="457200" lvl="0" indent="-342900" algn="l" rtl="0">
              <a:spcBef>
                <a:spcPts val="0"/>
              </a:spcBef>
              <a:spcAft>
                <a:spcPts val="0"/>
              </a:spcAft>
              <a:buSzPts val="1800"/>
              <a:buChar char="●"/>
            </a:pPr>
            <a:r>
              <a:rPr lang="pl"/>
              <a:t>metody nadzorowane - oparte na algorytmach ML, np. tager Brilla (rule-based); oparte na Conditional Random Fields (CRF) - uwzględniają sekwencyjność języka; wykorzystujące sieci neuronowe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Tagery dla języka angielskiego</a:t>
            </a:r>
            <a:endParaRPr/>
          </a:p>
        </p:txBody>
      </p:sp>
      <p:sp>
        <p:nvSpPr>
          <p:cNvPr id="305" name="Google Shape;30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6" name="Google Shape;306;p51" descr="Zrzut ekranu 2017-11-06 14.46.47.png"/>
          <p:cNvPicPr preferRelativeResize="0"/>
          <p:nvPr/>
        </p:nvPicPr>
        <p:blipFill>
          <a:blip r:embed="rId3">
            <a:alphaModFix/>
          </a:blip>
          <a:stretch>
            <a:fillRect/>
          </a:stretch>
        </p:blipFill>
        <p:spPr>
          <a:xfrm>
            <a:off x="311697" y="1152475"/>
            <a:ext cx="5241050" cy="3559475"/>
          </a:xfrm>
          <a:prstGeom prst="rect">
            <a:avLst/>
          </a:prstGeom>
          <a:noFill/>
          <a:ln>
            <a:noFill/>
          </a:ln>
        </p:spPr>
      </p:pic>
      <p:pic>
        <p:nvPicPr>
          <p:cNvPr id="307" name="Google Shape;307;p51" descr="Zrzut ekranu 2017-11-06 14.47.39.png"/>
          <p:cNvPicPr preferRelativeResize="0"/>
          <p:nvPr/>
        </p:nvPicPr>
        <p:blipFill>
          <a:blip r:embed="rId4">
            <a:alphaModFix/>
          </a:blip>
          <a:stretch>
            <a:fillRect/>
          </a:stretch>
        </p:blipFill>
        <p:spPr>
          <a:xfrm>
            <a:off x="5493775" y="1270500"/>
            <a:ext cx="2674980" cy="3441450"/>
          </a:xfrm>
          <a:prstGeom prst="rect">
            <a:avLst/>
          </a:prstGeom>
          <a:noFill/>
          <a:ln>
            <a:noFill/>
          </a:ln>
        </p:spPr>
      </p:pic>
      <p:sp>
        <p:nvSpPr>
          <p:cNvPr id="308" name="Google Shape;308;p51"/>
          <p:cNvSpPr txBox="1"/>
          <p:nvPr/>
        </p:nvSpPr>
        <p:spPr>
          <a:xfrm>
            <a:off x="2734200" y="4735800"/>
            <a:ext cx="36756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000"/>
              <a:t>https://aclweb.org/aclwiki/POS_Tagging_(State_of_the_art) </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Wpływ rozmiaru danych uczących</a:t>
            </a:r>
            <a:endParaRPr/>
          </a:p>
        </p:txBody>
      </p:sp>
      <p:sp>
        <p:nvSpPr>
          <p:cNvPr id="314" name="Google Shape;314;p52"/>
          <p:cNvSpPr txBox="1">
            <a:spLocks noGrp="1"/>
          </p:cNvSpPr>
          <p:nvPr>
            <p:ph type="body" idx="1"/>
          </p:nvPr>
        </p:nvSpPr>
        <p:spPr>
          <a:xfrm>
            <a:off x="311700" y="1152475"/>
            <a:ext cx="3466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t>Rozmiar (zaanotowanego) zbioru uczącego ma bardzo duży wpływ na jakość znakowania.</a:t>
            </a:r>
            <a:endParaRPr/>
          </a:p>
          <a:p>
            <a:pPr marL="0" lvl="0" indent="0" algn="l" rtl="0">
              <a:spcBef>
                <a:spcPts val="1600"/>
              </a:spcBef>
              <a:spcAft>
                <a:spcPts val="0"/>
              </a:spcAft>
              <a:buClr>
                <a:schemeClr val="dk1"/>
              </a:buClr>
              <a:buSzPts val="1100"/>
              <a:buFont typeface="Arial"/>
              <a:buNone/>
            </a:pPr>
            <a:r>
              <a:rPr lang="pl"/>
              <a:t>… ale tworzenie takiego zbioru jest bardzo kosztowne.</a:t>
            </a:r>
            <a:endParaRPr/>
          </a:p>
          <a:p>
            <a:pPr marL="0" lvl="0" indent="0" algn="l" rtl="0">
              <a:spcBef>
                <a:spcPts val="1600"/>
              </a:spcBef>
              <a:spcAft>
                <a:spcPts val="1600"/>
              </a:spcAft>
              <a:buNone/>
            </a:pPr>
            <a:endParaRPr/>
          </a:p>
        </p:txBody>
      </p:sp>
      <p:pic>
        <p:nvPicPr>
          <p:cNvPr id="315" name="Google Shape;315;p52" descr="Zrzut ekranu 2017-10-18 10.38.34.png"/>
          <p:cNvPicPr preferRelativeResize="0"/>
          <p:nvPr/>
        </p:nvPicPr>
        <p:blipFill>
          <a:blip r:embed="rId3">
            <a:alphaModFix/>
          </a:blip>
          <a:stretch>
            <a:fillRect/>
          </a:stretch>
        </p:blipFill>
        <p:spPr>
          <a:xfrm>
            <a:off x="3852263" y="1125962"/>
            <a:ext cx="5249475" cy="3469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Znakowanie a klasyfikacja</a:t>
            </a:r>
            <a:endParaRPr/>
          </a:p>
        </p:txBody>
      </p:sp>
      <p:sp>
        <p:nvSpPr>
          <p:cNvPr id="321" name="Google Shape;321;p53"/>
          <p:cNvSpPr txBox="1">
            <a:spLocks noGrp="1"/>
          </p:cNvSpPr>
          <p:nvPr>
            <p:ph type="body" idx="1"/>
          </p:nvPr>
        </p:nvSpPr>
        <p:spPr>
          <a:xfrm>
            <a:off x="311700" y="1152475"/>
            <a:ext cx="396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a:t>Skoro tagery są klasyfikatorami - możemy wykorzystać ensembling do poprawy jakości znakowania.</a:t>
            </a:r>
            <a:endParaRPr/>
          </a:p>
        </p:txBody>
      </p:sp>
      <p:pic>
        <p:nvPicPr>
          <p:cNvPr id="322" name="Google Shape;322;p53" descr="Zrzut ekranu 2017-10-18 10.00.28.png"/>
          <p:cNvPicPr preferRelativeResize="0"/>
          <p:nvPr/>
        </p:nvPicPr>
        <p:blipFill>
          <a:blip r:embed="rId3">
            <a:alphaModFix/>
          </a:blip>
          <a:stretch>
            <a:fillRect/>
          </a:stretch>
        </p:blipFill>
        <p:spPr>
          <a:xfrm>
            <a:off x="4267500" y="1093925"/>
            <a:ext cx="4778900" cy="33399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Stan dla języka polskiego - wyniki PolEval 2017</a:t>
            </a:r>
            <a:endParaRPr/>
          </a:p>
        </p:txBody>
      </p:sp>
      <p:sp>
        <p:nvSpPr>
          <p:cNvPr id="328" name="Google Shape;328;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9" name="Google Shape;329;p54" descr="Zrzut ekranu 2017-10-16 16.17.48.png"/>
          <p:cNvPicPr preferRelativeResize="0"/>
          <p:nvPr/>
        </p:nvPicPr>
        <p:blipFill>
          <a:blip r:embed="rId3">
            <a:alphaModFix/>
          </a:blip>
          <a:stretch>
            <a:fillRect/>
          </a:stretch>
        </p:blipFill>
        <p:spPr>
          <a:xfrm>
            <a:off x="298074" y="1152476"/>
            <a:ext cx="8541127" cy="3054125"/>
          </a:xfrm>
          <a:prstGeom prst="rect">
            <a:avLst/>
          </a:prstGeom>
          <a:noFill/>
          <a:ln>
            <a:noFill/>
          </a:ln>
        </p:spPr>
      </p:pic>
      <p:sp>
        <p:nvSpPr>
          <p:cNvPr id="330" name="Google Shape;330;p54"/>
          <p:cNvSpPr txBox="1"/>
          <p:nvPr/>
        </p:nvSpPr>
        <p:spPr>
          <a:xfrm>
            <a:off x="248675" y="4809125"/>
            <a:ext cx="36756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000"/>
              <a:t>http://poleval.pl</a:t>
            </a:r>
            <a:endParaRPr sz="1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Składnia w kontekście NLP</a:t>
            </a:r>
            <a:endParaRPr/>
          </a:p>
        </p:txBody>
      </p:sp>
      <p:sp>
        <p:nvSpPr>
          <p:cNvPr id="456" name="Google Shape;456;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Jesteśmy zainteresowani metodami generowania i parsowania zdań w języku:</a:t>
            </a:r>
            <a:endParaRPr/>
          </a:p>
          <a:p>
            <a:pPr marL="457200" lvl="0" indent="-342900" algn="l" rtl="0">
              <a:spcBef>
                <a:spcPts val="1600"/>
              </a:spcBef>
              <a:spcAft>
                <a:spcPts val="0"/>
              </a:spcAft>
              <a:buSzPts val="1800"/>
              <a:buChar char="●"/>
            </a:pPr>
            <a:r>
              <a:rPr lang="pl"/>
              <a:t>parsowanie - mają zdanie lub frazę - znaleźć jego strukturę gramatyczną</a:t>
            </a:r>
            <a:endParaRPr/>
          </a:p>
          <a:p>
            <a:pPr marL="457200" lvl="0" indent="-342900" algn="l" rtl="0">
              <a:spcBef>
                <a:spcPts val="0"/>
              </a:spcBef>
              <a:spcAft>
                <a:spcPts val="0"/>
              </a:spcAft>
              <a:buSzPts val="1800"/>
              <a:buChar char="●"/>
            </a:pPr>
            <a:r>
              <a:rPr lang="pl"/>
              <a:t>generowanie - mając informację gramatyczną - znaleźć odpowiadające zdanie</a:t>
            </a:r>
            <a:endParaRPr/>
          </a:p>
          <a:p>
            <a:pPr marL="0" lvl="0" indent="0" algn="l" rtl="0">
              <a:spcBef>
                <a:spcPts val="1600"/>
              </a:spcBef>
              <a:spcAft>
                <a:spcPts val="0"/>
              </a:spcAft>
              <a:buNone/>
            </a:pPr>
            <a:r>
              <a:rPr lang="pl"/>
              <a:t>Przykładowe zastosowania</a:t>
            </a:r>
            <a:endParaRPr/>
          </a:p>
          <a:p>
            <a:pPr marL="457200" lvl="0" indent="-342900" algn="l" rtl="0">
              <a:spcBef>
                <a:spcPts val="1600"/>
              </a:spcBef>
              <a:spcAft>
                <a:spcPts val="0"/>
              </a:spcAft>
              <a:buSzPts val="1800"/>
              <a:buChar char="●"/>
            </a:pPr>
            <a:r>
              <a:rPr lang="pl"/>
              <a:t>ekstrakcja terminologii - wykrywanie fraz rzeczownikowych</a:t>
            </a:r>
            <a:endParaRPr/>
          </a:p>
          <a:p>
            <a:pPr marL="457200" lvl="0" indent="-342900" algn="l" rtl="0">
              <a:spcBef>
                <a:spcPts val="0"/>
              </a:spcBef>
              <a:spcAft>
                <a:spcPts val="0"/>
              </a:spcAft>
              <a:buSzPts val="1800"/>
              <a:buChar char="●"/>
            </a:pPr>
            <a:r>
              <a:rPr lang="pl"/>
              <a:t>tłumaczenie maszynowe - identyfikowanie funkcji gramatycznych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Gramatyki i drzewa rozkładu</a:t>
            </a:r>
            <a:endParaRPr/>
          </a:p>
        </p:txBody>
      </p:sp>
      <p:sp>
        <p:nvSpPr>
          <p:cNvPr id="462" name="Google Shape;462;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Przykładowa gramatyka </a:t>
            </a:r>
            <a:r>
              <a:rPr lang="en-US" dirty="0"/>
              <a:t>f</a:t>
            </a:r>
            <a:r>
              <a:rPr lang="pl-PL" dirty="0"/>
              <a:t>razowa</a:t>
            </a:r>
            <a:r>
              <a:rPr lang="pl" dirty="0"/>
              <a:t>:		</a:t>
            </a:r>
            <a:r>
              <a:rPr lang="en-US" dirty="0"/>
              <a:t>T</a:t>
            </a:r>
            <a:r>
              <a:rPr lang="pl-PL" dirty="0"/>
              <a:t>echnologie:</a:t>
            </a:r>
            <a:endParaRPr dirty="0"/>
          </a:p>
          <a:p>
            <a:pPr marL="457200" lvl="0" indent="-342900" algn="l" rtl="0">
              <a:spcBef>
                <a:spcPts val="1600"/>
              </a:spcBef>
              <a:spcAft>
                <a:spcPts val="0"/>
              </a:spcAft>
              <a:buSzPts val="1800"/>
              <a:buAutoNum type="arabicPeriod"/>
            </a:pPr>
            <a:r>
              <a:rPr lang="pl" dirty="0"/>
              <a:t>S -&gt; N V				</a:t>
            </a:r>
            <a:r>
              <a:rPr lang="en-US" dirty="0"/>
              <a:t>P</a:t>
            </a:r>
            <a:r>
              <a:rPr lang="pl-PL" dirty="0"/>
              <a:t>arsery regułowe,</a:t>
            </a:r>
            <a:endParaRPr dirty="0"/>
          </a:p>
          <a:p>
            <a:pPr marL="457200" lvl="0" indent="-342900" algn="l" rtl="0">
              <a:spcBef>
                <a:spcPts val="0"/>
              </a:spcBef>
              <a:spcAft>
                <a:spcPts val="0"/>
              </a:spcAft>
              <a:buSzPts val="1800"/>
              <a:buAutoNum type="arabicPeriod"/>
            </a:pPr>
            <a:r>
              <a:rPr lang="pl" dirty="0"/>
              <a:t>N -&gt; John				</a:t>
            </a:r>
            <a:r>
              <a:rPr lang="pl-PL" dirty="0"/>
              <a:t>szczególnie deterministyczne</a:t>
            </a:r>
            <a:endParaRPr dirty="0"/>
          </a:p>
          <a:p>
            <a:pPr marL="457200" lvl="0" indent="-342900" algn="l" rtl="0">
              <a:spcBef>
                <a:spcPts val="0"/>
              </a:spcBef>
              <a:spcAft>
                <a:spcPts val="0"/>
              </a:spcAft>
              <a:buSzPts val="1800"/>
              <a:buAutoNum type="arabicPeriod"/>
            </a:pPr>
            <a:r>
              <a:rPr lang="pl" dirty="0"/>
              <a:t>V -&gt; sneezed</a:t>
            </a:r>
            <a:endParaRPr dirty="0"/>
          </a:p>
          <a:p>
            <a:pPr marL="0" lvl="0" indent="0" algn="l" rtl="0">
              <a:spcBef>
                <a:spcPts val="1600"/>
              </a:spcBef>
              <a:spcAft>
                <a:spcPts val="1600"/>
              </a:spcAft>
              <a:buNone/>
            </a:pPr>
            <a:r>
              <a:rPr lang="pl" dirty="0"/>
              <a:t>Drzewo:</a:t>
            </a:r>
            <a:endParaRPr dirty="0"/>
          </a:p>
        </p:txBody>
      </p:sp>
      <p:pic>
        <p:nvPicPr>
          <p:cNvPr id="463" name="Google Shape;463;p74" descr="Zrzut ekranu 2017-11-06 15.22.20.png"/>
          <p:cNvPicPr preferRelativeResize="0"/>
          <p:nvPr/>
        </p:nvPicPr>
        <p:blipFill>
          <a:blip r:embed="rId3">
            <a:alphaModFix/>
          </a:blip>
          <a:stretch>
            <a:fillRect/>
          </a:stretch>
        </p:blipFill>
        <p:spPr>
          <a:xfrm>
            <a:off x="3630712" y="3376699"/>
            <a:ext cx="1882575" cy="16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Czym jest eksploracja danych?</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Gregory Piatetsky-Shapiro</a:t>
            </a:r>
            <a:endParaRPr/>
          </a:p>
          <a:p>
            <a:pPr marL="457200" lvl="0" indent="-342900" algn="l" rtl="0">
              <a:spcBef>
                <a:spcPts val="1600"/>
              </a:spcBef>
              <a:spcAft>
                <a:spcPts val="0"/>
              </a:spcAft>
              <a:buSzPts val="1800"/>
              <a:buChar char="●"/>
            </a:pPr>
            <a:r>
              <a:rPr lang="pl" i="1"/>
              <a:t>Data Mining is the process of finding </a:t>
            </a:r>
            <a:r>
              <a:rPr lang="pl" b="1" i="1"/>
              <a:t>new</a:t>
            </a:r>
            <a:r>
              <a:rPr lang="pl" i="1"/>
              <a:t> and </a:t>
            </a:r>
            <a:r>
              <a:rPr lang="pl" b="1" i="1"/>
              <a:t>potentially useful</a:t>
            </a:r>
            <a:r>
              <a:rPr lang="pl" i="1"/>
              <a:t> knowledge from data.</a:t>
            </a:r>
            <a:endParaRPr i="1"/>
          </a:p>
          <a:p>
            <a:pPr marL="0" lvl="0" indent="0" algn="l" rtl="0">
              <a:spcBef>
                <a:spcPts val="1600"/>
              </a:spcBef>
              <a:spcAft>
                <a:spcPts val="1600"/>
              </a:spcAft>
              <a:buNone/>
            </a:pPr>
            <a:r>
              <a:rPr lang="pl"/>
              <a:t>Odkrywamy </a:t>
            </a:r>
            <a:r>
              <a:rPr lang="pl" b="1"/>
              <a:t>wiedzę </a:t>
            </a:r>
            <a:r>
              <a:rPr lang="pl"/>
              <a:t>w nieustrukturyzowanych </a:t>
            </a:r>
            <a:r>
              <a:rPr lang="pl" b="1"/>
              <a:t>danych</a:t>
            </a:r>
            <a:r>
              <a:rPr lang="pl"/>
              <a:t>. Wiedza ta powinna być </a:t>
            </a:r>
            <a:r>
              <a:rPr lang="pl" b="1"/>
              <a:t>nowa (wcześniej nieznana)</a:t>
            </a:r>
            <a:r>
              <a:rPr lang="pl"/>
              <a:t> oraz </a:t>
            </a:r>
            <a:r>
              <a:rPr lang="pl" b="1"/>
              <a:t>interesująca</a:t>
            </a:r>
            <a:r>
              <a:rPr lang="pl"/>
              <a:t> z punktu widzenia osoby/organizacji, na rzecz której zajmujemy się eksploracją.</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A5A6-98F8-49FF-B16C-22F1DA38BFFE}"/>
              </a:ext>
            </a:extLst>
          </p:cNvPr>
          <p:cNvSpPr>
            <a:spLocks noGrp="1"/>
          </p:cNvSpPr>
          <p:nvPr>
            <p:ph type="title"/>
          </p:nvPr>
        </p:nvSpPr>
        <p:spPr/>
        <p:txBody>
          <a:bodyPr/>
          <a:lstStyle/>
          <a:p>
            <a:r>
              <a:rPr lang="pl-PL" dirty="0"/>
              <a:t>Gramatyki zależnościowe</a:t>
            </a:r>
            <a:endParaRPr lang="en-US" dirty="0"/>
          </a:p>
        </p:txBody>
      </p:sp>
      <p:sp>
        <p:nvSpPr>
          <p:cNvPr id="3" name="Text Placeholder 2">
            <a:extLst>
              <a:ext uri="{FF2B5EF4-FFF2-40B4-BE49-F238E27FC236}">
                <a16:creationId xmlns:a16="http://schemas.microsoft.com/office/drawing/2014/main" id="{B48C9547-1D22-494E-8142-5264A1153339}"/>
              </a:ext>
            </a:extLst>
          </p:cNvPr>
          <p:cNvSpPr>
            <a:spLocks noGrp="1"/>
          </p:cNvSpPr>
          <p:nvPr>
            <p:ph type="body" idx="1"/>
          </p:nvPr>
        </p:nvSpPr>
        <p:spPr/>
        <p:txBody>
          <a:bodyPr/>
          <a:lstStyle/>
          <a:p>
            <a:pPr marL="114300" indent="0">
              <a:buNone/>
            </a:pPr>
            <a:r>
              <a:rPr lang="pl-PL" dirty="0"/>
              <a:t>Podejście nie odwołujące się do reguł, nie mające teoretycznej, lingwistycznej interpretacji.</a:t>
            </a:r>
          </a:p>
          <a:p>
            <a:pPr marL="114300" indent="0">
              <a:buNone/>
            </a:pPr>
            <a:endParaRPr lang="pl-PL" dirty="0"/>
          </a:p>
          <a:p>
            <a:pPr marL="114300" indent="0">
              <a:buNone/>
            </a:pPr>
            <a:r>
              <a:rPr lang="pl-PL" dirty="0"/>
              <a:t>Nie konstruujemy fraz, tylko reprezentujemy zależności gramatyczne</a:t>
            </a:r>
            <a:endParaRPr lang="en-US" dirty="0"/>
          </a:p>
        </p:txBody>
      </p:sp>
      <p:pic>
        <p:nvPicPr>
          <p:cNvPr id="6" name="Picture 5">
            <a:extLst>
              <a:ext uri="{FF2B5EF4-FFF2-40B4-BE49-F238E27FC236}">
                <a16:creationId xmlns:a16="http://schemas.microsoft.com/office/drawing/2014/main" id="{62575532-A4C0-4A62-9D63-8D1F8661C929}"/>
              </a:ext>
            </a:extLst>
          </p:cNvPr>
          <p:cNvPicPr>
            <a:picLocks noChangeAspect="1"/>
          </p:cNvPicPr>
          <p:nvPr/>
        </p:nvPicPr>
        <p:blipFill rotWithShape="1">
          <a:blip r:embed="rId2"/>
          <a:srcRect l="1197" t="22406" r="18943" b="51800"/>
          <a:stretch/>
        </p:blipFill>
        <p:spPr>
          <a:xfrm>
            <a:off x="920839" y="2981274"/>
            <a:ext cx="7302322" cy="1326709"/>
          </a:xfrm>
          <a:prstGeom prst="rect">
            <a:avLst/>
          </a:prstGeom>
        </p:spPr>
      </p:pic>
    </p:spTree>
    <p:extLst>
      <p:ext uri="{BB962C8B-B14F-4D97-AF65-F5344CB8AC3E}">
        <p14:creationId xmlns:p14="http://schemas.microsoft.com/office/powerpoint/2010/main" val="3644669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A5A6-98F8-49FF-B16C-22F1DA38BFFE}"/>
              </a:ext>
            </a:extLst>
          </p:cNvPr>
          <p:cNvSpPr>
            <a:spLocks noGrp="1"/>
          </p:cNvSpPr>
          <p:nvPr>
            <p:ph type="title"/>
          </p:nvPr>
        </p:nvSpPr>
        <p:spPr/>
        <p:txBody>
          <a:bodyPr/>
          <a:lstStyle/>
          <a:p>
            <a:r>
              <a:rPr lang="pl-PL" dirty="0"/>
              <a:t>Gramatyki zależnościowe</a:t>
            </a:r>
            <a:endParaRPr lang="en-US" dirty="0"/>
          </a:p>
        </p:txBody>
      </p:sp>
      <p:sp>
        <p:nvSpPr>
          <p:cNvPr id="3" name="Text Placeholder 2">
            <a:extLst>
              <a:ext uri="{FF2B5EF4-FFF2-40B4-BE49-F238E27FC236}">
                <a16:creationId xmlns:a16="http://schemas.microsoft.com/office/drawing/2014/main" id="{B48C9547-1D22-494E-8142-5264A1153339}"/>
              </a:ext>
            </a:extLst>
          </p:cNvPr>
          <p:cNvSpPr>
            <a:spLocks noGrp="1"/>
          </p:cNvSpPr>
          <p:nvPr>
            <p:ph type="body" idx="1"/>
          </p:nvPr>
        </p:nvSpPr>
        <p:spPr>
          <a:xfrm>
            <a:off x="311700" y="1152475"/>
            <a:ext cx="3468249" cy="3416400"/>
          </a:xfrm>
        </p:spPr>
        <p:txBody>
          <a:bodyPr/>
          <a:lstStyle/>
          <a:p>
            <a:pPr marL="114300" indent="0">
              <a:buNone/>
            </a:pPr>
            <a:r>
              <a:rPr lang="pl-PL" dirty="0"/>
              <a:t>Parsery przeważnie opierają się o uczenie maszynowe</a:t>
            </a:r>
          </a:p>
          <a:p>
            <a:pPr marL="114300" indent="0">
              <a:buNone/>
            </a:pPr>
            <a:endParaRPr lang="pl-PL" dirty="0"/>
          </a:p>
          <a:p>
            <a:pPr marL="114300" indent="0">
              <a:buNone/>
            </a:pPr>
            <a:r>
              <a:rPr lang="pl-PL" dirty="0"/>
              <a:t>Najpopularniejszy jest algorytm transition-based dependency parsing</a:t>
            </a:r>
          </a:p>
          <a:p>
            <a:pPr marL="114300" indent="0">
              <a:buNone/>
            </a:pPr>
            <a:endParaRPr lang="pl-PL" dirty="0"/>
          </a:p>
        </p:txBody>
      </p:sp>
      <p:pic>
        <p:nvPicPr>
          <p:cNvPr id="5" name="Picture 4">
            <a:extLst>
              <a:ext uri="{FF2B5EF4-FFF2-40B4-BE49-F238E27FC236}">
                <a16:creationId xmlns:a16="http://schemas.microsoft.com/office/drawing/2014/main" id="{0256DB68-CBC1-4FB5-AE64-3D332431DAA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964413" y="1360264"/>
            <a:ext cx="4705350" cy="2847975"/>
          </a:xfrm>
          <a:prstGeom prst="rect">
            <a:avLst/>
          </a:prstGeom>
        </p:spPr>
      </p:pic>
    </p:spTree>
    <p:extLst>
      <p:ext uri="{BB962C8B-B14F-4D97-AF65-F5344CB8AC3E}">
        <p14:creationId xmlns:p14="http://schemas.microsoft.com/office/powerpoint/2010/main" val="1154864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Rozpoznawanie jednostek identyfikacyjnych</a:t>
            </a:r>
            <a:endParaRPr dirty="0">
              <a:solidFill>
                <a:srgbClr val="0070C0"/>
              </a:solidFill>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dirty="0"/>
              <a:t>Named Entity Recognition (NER)</a:t>
            </a:r>
            <a:br>
              <a:rPr lang="pl" dirty="0"/>
            </a:br>
            <a:r>
              <a:rPr lang="pl" dirty="0"/>
              <a:t> - rozpoznawanie nazw własnych (np. Polska), nazw ogólnych (np. Opel Astra), przymiotników pochodzących od nazw własnych (np. polski), wyrażeń liczbowych jednoznacznie identyfikujących obiekty (np. PESEL)</a:t>
            </a:r>
            <a:endParaRPr dirty="0"/>
          </a:p>
          <a:p>
            <a:pPr marL="457200" lvl="0" indent="-342900" algn="l" rtl="0">
              <a:spcBef>
                <a:spcPts val="1600"/>
              </a:spcBef>
              <a:spcAft>
                <a:spcPts val="0"/>
              </a:spcAft>
              <a:buSzPts val="1800"/>
              <a:buChar char="●"/>
            </a:pPr>
            <a:r>
              <a:rPr lang="pl" dirty="0"/>
              <a:t>(ORG S.E.C.) chief (PER Mary Shapiro) to leave (LOC Washington) in December.</a:t>
            </a:r>
            <a:endParaRPr dirty="0"/>
          </a:p>
          <a:p>
            <a:pPr marL="457200" lvl="0" indent="-342900" algn="l" rtl="0">
              <a:spcBef>
                <a:spcPts val="0"/>
              </a:spcBef>
              <a:spcAft>
                <a:spcPts val="0"/>
              </a:spcAft>
              <a:buSzPts val="1800"/>
              <a:buChar char="●"/>
            </a:pPr>
            <a:r>
              <a:rPr lang="pl" dirty="0"/>
              <a:t>(NAM Polska) i (NAM Niemcy) uważają, że instytucje (NAM europejskie) powinny odgrywać ważną rolę w ustalaniu budżetu (NAM Unii Europejskiej).</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Rozpoznawanie jednostek identyfikacyjnych</a:t>
            </a:r>
            <a:endParaRPr dirty="0">
              <a:solidFill>
                <a:srgbClr val="0070C0"/>
              </a:solidFill>
            </a:endParaRPr>
          </a:p>
        </p:txBody>
      </p:sp>
      <p:sp>
        <p:nvSpPr>
          <p:cNvPr id="336" name="Google Shape;33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t>Named Entity Recognition</a:t>
            </a:r>
            <a:endParaRPr b="1"/>
          </a:p>
          <a:p>
            <a:pPr marL="457200" lvl="0" indent="-342900" algn="l" rtl="0">
              <a:spcBef>
                <a:spcPts val="1600"/>
              </a:spcBef>
              <a:spcAft>
                <a:spcPts val="0"/>
              </a:spcAft>
              <a:buSzPts val="1800"/>
              <a:buChar char="●"/>
            </a:pPr>
            <a:r>
              <a:rPr lang="pl"/>
              <a:t>(ORG S.E.C.) chief (PER Mary Shapiro) to leave (LOC Washington) in December.</a:t>
            </a:r>
            <a:endParaRPr/>
          </a:p>
          <a:p>
            <a:pPr marL="0" lvl="0" indent="0" algn="l" rtl="0">
              <a:spcBef>
                <a:spcPts val="1600"/>
              </a:spcBef>
              <a:spcAft>
                <a:spcPts val="0"/>
              </a:spcAft>
              <a:buNone/>
            </a:pPr>
            <a:r>
              <a:rPr lang="pl"/>
              <a:t>W praktyce:</a:t>
            </a:r>
            <a:endParaRPr/>
          </a:p>
          <a:p>
            <a:pPr marL="457200" lvl="0" indent="-342900" algn="l" rtl="0">
              <a:spcBef>
                <a:spcPts val="1600"/>
              </a:spcBef>
              <a:spcAft>
                <a:spcPts val="0"/>
              </a:spcAft>
              <a:buSzPts val="1800"/>
              <a:buChar char="●"/>
            </a:pPr>
            <a:r>
              <a:rPr lang="pl"/>
              <a:t>w zastosowaniach ogólnych interesuje nas zwykle standardowy zbiór jednostek typu: imiona i nazwiska osób, nazwy organizacji, miejsca</a:t>
            </a:r>
            <a:endParaRPr/>
          </a:p>
          <a:p>
            <a:pPr marL="457200" lvl="0" indent="-342900" algn="l" rtl="0">
              <a:spcBef>
                <a:spcPts val="0"/>
              </a:spcBef>
              <a:spcAft>
                <a:spcPts val="0"/>
              </a:spcAft>
              <a:buSzPts val="1800"/>
              <a:buChar char="●"/>
            </a:pPr>
            <a:r>
              <a:rPr lang="pl"/>
              <a:t>w zastosowaniach specjalizowanych precyzujemy interesujące nas jednostki, tak aby dokładność rozpoznawania dla nich była jak największa (np. tylko nazwy produktów w ogłoszeniach)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Rozpoznawanie jednostek identyfikacyjnych</a:t>
            </a:r>
            <a:r>
              <a:rPr lang="pl" dirty="0"/>
              <a:t> (cd.)</a:t>
            </a:r>
            <a:endParaRPr dirty="0"/>
          </a:p>
        </p:txBody>
      </p:sp>
      <p:sp>
        <p:nvSpPr>
          <p:cNvPr id="342" name="Google Shape;34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Jak działają algorytmy NER?</a:t>
            </a:r>
            <a:endParaRPr/>
          </a:p>
          <a:p>
            <a:pPr marL="457200" lvl="0" indent="-342900" algn="l" rtl="0">
              <a:spcBef>
                <a:spcPts val="1600"/>
              </a:spcBef>
              <a:spcAft>
                <a:spcPts val="0"/>
              </a:spcAft>
              <a:buSzPts val="1800"/>
              <a:buChar char="●"/>
            </a:pPr>
            <a:r>
              <a:rPr lang="pl"/>
              <a:t>podejście najprostsze - słownik zawierający interesujące nas jednostki</a:t>
            </a:r>
            <a:br>
              <a:rPr lang="pl"/>
            </a:br>
            <a:r>
              <a:rPr lang="pl"/>
              <a:t> - problemy: wielkość i aktualność słownika, problemy z odmianą, nie rozwiązuje kwestii wyrażeń temporalnych</a:t>
            </a:r>
            <a:endParaRPr/>
          </a:p>
          <a:p>
            <a:pPr marL="457200" lvl="0" indent="-342900" algn="l" rtl="0">
              <a:spcBef>
                <a:spcPts val="0"/>
              </a:spcBef>
              <a:spcAft>
                <a:spcPts val="0"/>
              </a:spcAft>
              <a:buSzPts val="1800"/>
              <a:buChar char="●"/>
            </a:pPr>
            <a:r>
              <a:rPr lang="pl"/>
              <a:t>uczenie maszynowe - uczymy się na wcześniej oznakowanym korpusie na podstawie cech słowa oraz słów sąsiednich</a:t>
            </a:r>
            <a:endParaRPr/>
          </a:p>
          <a:p>
            <a:pPr marL="457200" lvl="0" indent="-342900" algn="l" rtl="0">
              <a:spcBef>
                <a:spcPts val="0"/>
              </a:spcBef>
              <a:spcAft>
                <a:spcPts val="0"/>
              </a:spcAft>
              <a:buSzPts val="1800"/>
              <a:buChar char="●"/>
            </a:pPr>
            <a:r>
              <a:rPr lang="pl"/>
              <a:t>w praktyce - połączenie obu powyższych: uczenie maszynowe z wykorzystaniem dodatkowych zasobów słownikowych (obecność w słowniku jako cecha)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Przykładowe cechy w systemie Liner2</a:t>
            </a:r>
            <a:endParaRPr/>
          </a:p>
        </p:txBody>
      </p:sp>
      <p:sp>
        <p:nvSpPr>
          <p:cNvPr id="348" name="Google Shape;348;p5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a:t>Orth - Forma tokenu w tekście.</a:t>
            </a:r>
            <a:endParaRPr/>
          </a:p>
          <a:p>
            <a:pPr marL="457200" lvl="0" indent="-317500" algn="l" rtl="0">
              <a:spcBef>
                <a:spcPts val="0"/>
              </a:spcBef>
              <a:spcAft>
                <a:spcPts val="0"/>
              </a:spcAft>
              <a:buSzPts val="1400"/>
              <a:buChar char="●"/>
            </a:pPr>
            <a:r>
              <a:rPr lang="pl"/>
              <a:t>Base - Forma bazowa tokenu.</a:t>
            </a:r>
            <a:endParaRPr/>
          </a:p>
          <a:p>
            <a:pPr marL="457200" lvl="0" indent="-317500" algn="l" rtl="0">
              <a:spcBef>
                <a:spcPts val="0"/>
              </a:spcBef>
              <a:spcAft>
                <a:spcPts val="0"/>
              </a:spcAft>
              <a:buSzPts val="1400"/>
              <a:buChar char="●"/>
            </a:pPr>
            <a:r>
              <a:rPr lang="pl"/>
              <a:t>Ctag - Tag morfologiczny tokenu.</a:t>
            </a:r>
            <a:endParaRPr/>
          </a:p>
          <a:p>
            <a:pPr marL="457200" lvl="0" indent="-317500" algn="l" rtl="0">
              <a:spcBef>
                <a:spcPts val="0"/>
              </a:spcBef>
              <a:spcAft>
                <a:spcPts val="0"/>
              </a:spcAft>
              <a:buSzPts val="1400"/>
              <a:buChar char="●"/>
            </a:pPr>
            <a:r>
              <a:rPr lang="pl"/>
              <a:t>Class - Zwraca klasę gramatyczną tokenu.</a:t>
            </a:r>
            <a:endParaRPr/>
          </a:p>
          <a:p>
            <a:pPr marL="457200" lvl="0" indent="-317500" algn="l" rtl="0">
              <a:spcBef>
                <a:spcPts val="0"/>
              </a:spcBef>
              <a:spcAft>
                <a:spcPts val="0"/>
              </a:spcAft>
              <a:buSzPts val="1400"/>
              <a:buChar char="●"/>
            </a:pPr>
            <a:r>
              <a:rPr lang="pl"/>
              <a:t>Case - Zwraca przypadek tokenu.</a:t>
            </a:r>
            <a:endParaRPr/>
          </a:p>
          <a:p>
            <a:pPr marL="457200" lvl="0" indent="-317500" algn="l" rtl="0">
              <a:spcBef>
                <a:spcPts val="0"/>
              </a:spcBef>
              <a:spcAft>
                <a:spcPts val="0"/>
              </a:spcAft>
              <a:buSzPts val="1400"/>
              <a:buChar char="●"/>
            </a:pPr>
            <a:r>
              <a:rPr lang="pl"/>
              <a:t>Number - Zwraca liczbę gramatyczną tokenu.</a:t>
            </a:r>
            <a:endParaRPr/>
          </a:p>
          <a:p>
            <a:pPr marL="457200" lvl="0" indent="-317500" algn="l" rtl="0">
              <a:spcBef>
                <a:spcPts val="0"/>
              </a:spcBef>
              <a:spcAft>
                <a:spcPts val="0"/>
              </a:spcAft>
              <a:buSzPts val="1400"/>
              <a:buChar char="●"/>
            </a:pPr>
            <a:r>
              <a:rPr lang="pl"/>
              <a:t>Gender - Zwraca klasę osobową tokenu.</a:t>
            </a:r>
            <a:endParaRPr/>
          </a:p>
          <a:p>
            <a:pPr marL="457200" lvl="0" indent="-317500" algn="l" rtl="0">
              <a:spcBef>
                <a:spcPts val="0"/>
              </a:spcBef>
              <a:spcAft>
                <a:spcPts val="0"/>
              </a:spcAft>
              <a:buSzPts val="1400"/>
              <a:buChar char="●"/>
            </a:pPr>
            <a:r>
              <a:rPr lang="pl"/>
              <a:t>Pattern - Dopasowywuje token do wzorców i przypisuje odpowiednią etykietę, np. ALL_UPPER - wyłącznie duże litery</a:t>
            </a:r>
            <a:endParaRPr/>
          </a:p>
          <a:p>
            <a:pPr marL="457200" lvl="0" indent="-317500" algn="l" rtl="0">
              <a:spcBef>
                <a:spcPts val="0"/>
              </a:spcBef>
              <a:spcAft>
                <a:spcPts val="0"/>
              </a:spcAft>
              <a:buSzPts val="1400"/>
              <a:buChar char="●"/>
            </a:pPr>
            <a:r>
              <a:rPr lang="pl"/>
              <a:t>Prefix - Zwraca określoną ilość znaków z początku tokenu.</a:t>
            </a:r>
            <a:endParaRPr/>
          </a:p>
        </p:txBody>
      </p:sp>
      <p:sp>
        <p:nvSpPr>
          <p:cNvPr id="349" name="Google Shape;349;p5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a:t>Suffix - Zwraca określoną ilość znaków z końca tokenu.</a:t>
            </a:r>
            <a:endParaRPr/>
          </a:p>
          <a:p>
            <a:pPr marL="457200" lvl="0" indent="-317500" algn="l" rtl="0">
              <a:spcBef>
                <a:spcPts val="0"/>
              </a:spcBef>
              <a:spcAft>
                <a:spcPts val="0"/>
              </a:spcAft>
              <a:buSzPts val="1400"/>
              <a:buChar char="●"/>
            </a:pPr>
            <a:r>
              <a:rPr lang="pl"/>
              <a:t>Length - Zwraca ilość znaków w tokenie.</a:t>
            </a:r>
            <a:endParaRPr/>
          </a:p>
          <a:p>
            <a:pPr marL="457200" lvl="0" indent="-317500" algn="l" rtl="0">
              <a:spcBef>
                <a:spcPts val="0"/>
              </a:spcBef>
              <a:spcAft>
                <a:spcPts val="0"/>
              </a:spcAft>
              <a:buSzPts val="1400"/>
              <a:buChar char="●"/>
            </a:pPr>
            <a:r>
              <a:rPr lang="pl"/>
              <a:t>Dictionary - Sprawdza czy wartość danej cechy (orth, base, ctag) znajduje się we wskazanym słowniku.</a:t>
            </a:r>
            <a:endParaRPr/>
          </a:p>
          <a:p>
            <a:pPr marL="457200" lvl="0" indent="-317500" algn="l" rtl="0">
              <a:spcBef>
                <a:spcPts val="0"/>
              </a:spcBef>
              <a:spcAft>
                <a:spcPts val="0"/>
              </a:spcAft>
              <a:buSzPts val="1400"/>
              <a:buChar char="●"/>
            </a:pPr>
            <a:r>
              <a:rPr lang="pl"/>
              <a:t>Synonym - Zwraca synonim tokenu z bazy słowosieci </a:t>
            </a:r>
            <a:endParaRPr/>
          </a:p>
          <a:p>
            <a:pPr marL="457200" lvl="0" indent="-317500" algn="l" rtl="0">
              <a:spcBef>
                <a:spcPts val="0"/>
              </a:spcBef>
              <a:spcAft>
                <a:spcPts val="0"/>
              </a:spcAft>
              <a:buSzPts val="1400"/>
              <a:buChar char="●"/>
            </a:pPr>
            <a:r>
              <a:rPr lang="pl"/>
              <a:t>Hypernym - Zwraca hiperonim tokenu z bazy słowosieci znajdujący się w określonej od niego odległości.</a:t>
            </a:r>
            <a:endParaRPr/>
          </a:p>
          <a:p>
            <a:pPr marL="457200" lvl="0" indent="-317500" algn="l" rtl="0">
              <a:spcBef>
                <a:spcPts val="0"/>
              </a:spcBef>
              <a:spcAft>
                <a:spcPts val="0"/>
              </a:spcAft>
              <a:buSzPts val="1400"/>
              <a:buChar char="●"/>
            </a:pPr>
            <a:r>
              <a:rPr lang="pl"/>
              <a:t>Agreement - Sprawdza czy token poprzedzający ma ten sam przypadek, liczbę i płeć gramatyczną.</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Analiza koreferencji</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dirty="0"/>
              <a:t>Coreference resolution</a:t>
            </a:r>
            <a:br>
              <a:rPr lang="pl" dirty="0"/>
            </a:br>
            <a:r>
              <a:rPr lang="pl" dirty="0"/>
              <a:t> - rozpoznawanie relacji między takimi wyrażeniami w tekście, które odwołują się do tego samego obiektu pozatekstowego.</a:t>
            </a:r>
            <a:endParaRPr dirty="0"/>
          </a:p>
          <a:p>
            <a:pPr marL="457200" lvl="0" indent="-342900" algn="l" rtl="0">
              <a:spcBef>
                <a:spcPts val="1600"/>
              </a:spcBef>
              <a:spcAft>
                <a:spcPts val="0"/>
              </a:spcAft>
              <a:buSzPts val="1800"/>
              <a:buChar char="●"/>
            </a:pPr>
            <a:r>
              <a:rPr lang="pl" dirty="0"/>
              <a:t>“</a:t>
            </a:r>
            <a:r>
              <a:rPr lang="pl" dirty="0">
                <a:solidFill>
                  <a:srgbClr val="FF0000"/>
                </a:solidFill>
              </a:rPr>
              <a:t>I</a:t>
            </a:r>
            <a:r>
              <a:rPr lang="pl" dirty="0"/>
              <a:t> often help my </a:t>
            </a:r>
            <a:r>
              <a:rPr lang="pl" dirty="0">
                <a:solidFill>
                  <a:srgbClr val="0000FF"/>
                </a:solidFill>
              </a:rPr>
              <a:t>brother</a:t>
            </a:r>
            <a:r>
              <a:rPr lang="pl" dirty="0"/>
              <a:t> and </a:t>
            </a:r>
            <a:r>
              <a:rPr lang="pl" dirty="0">
                <a:solidFill>
                  <a:srgbClr val="0000FF"/>
                </a:solidFill>
              </a:rPr>
              <a:t>he </a:t>
            </a:r>
            <a:r>
              <a:rPr lang="pl" dirty="0"/>
              <a:t>always finds a way to help </a:t>
            </a:r>
            <a:r>
              <a:rPr lang="pl" dirty="0">
                <a:solidFill>
                  <a:srgbClr val="FF0000"/>
                </a:solidFill>
              </a:rPr>
              <a:t>me </a:t>
            </a:r>
            <a:r>
              <a:rPr lang="pl" dirty="0"/>
              <a:t>back in some way”, </a:t>
            </a:r>
            <a:r>
              <a:rPr lang="pl" dirty="0">
                <a:solidFill>
                  <a:srgbClr val="FF0000"/>
                </a:solidFill>
              </a:rPr>
              <a:t>she </a:t>
            </a:r>
            <a:r>
              <a:rPr lang="pl" dirty="0"/>
              <a:t>said.</a:t>
            </a:r>
            <a:endParaRPr dirty="0"/>
          </a:p>
          <a:p>
            <a:pPr marL="457200" lvl="0" indent="-342900" algn="l" rtl="0">
              <a:spcBef>
                <a:spcPts val="0"/>
              </a:spcBef>
              <a:spcAft>
                <a:spcPts val="0"/>
              </a:spcAft>
              <a:buSzPts val="1800"/>
              <a:buChar char="●"/>
            </a:pPr>
            <a:r>
              <a:rPr lang="pl" dirty="0"/>
              <a:t>“</a:t>
            </a:r>
            <a:r>
              <a:rPr lang="en-US" dirty="0">
                <a:solidFill>
                  <a:srgbClr val="FF0000"/>
                </a:solidFill>
              </a:rPr>
              <a:t>D</a:t>
            </a:r>
            <a:r>
              <a:rPr lang="pl-PL" dirty="0">
                <a:solidFill>
                  <a:srgbClr val="FF0000"/>
                </a:solidFill>
              </a:rPr>
              <a:t>ave</a:t>
            </a:r>
            <a:r>
              <a:rPr lang="pl" dirty="0">
                <a:solidFill>
                  <a:srgbClr val="FF0000"/>
                </a:solidFill>
              </a:rPr>
              <a:t> </a:t>
            </a:r>
            <a:r>
              <a:rPr lang="pl" dirty="0"/>
              <a:t>found </a:t>
            </a:r>
            <a:r>
              <a:rPr lang="pl" dirty="0">
                <a:solidFill>
                  <a:srgbClr val="00FF00"/>
                </a:solidFill>
              </a:rPr>
              <a:t>a hammer </a:t>
            </a:r>
            <a:r>
              <a:rPr lang="pl" dirty="0"/>
              <a:t>on the table, and </a:t>
            </a:r>
            <a:r>
              <a:rPr lang="pl" dirty="0">
                <a:solidFill>
                  <a:srgbClr val="0000FF"/>
                </a:solidFill>
              </a:rPr>
              <a:t>the thief</a:t>
            </a:r>
            <a:r>
              <a:rPr lang="pl" dirty="0"/>
              <a:t> still inside. </a:t>
            </a:r>
            <a:r>
              <a:rPr lang="pl" dirty="0">
                <a:solidFill>
                  <a:srgbClr val="FF0000"/>
                </a:solidFill>
              </a:rPr>
              <a:t>He</a:t>
            </a:r>
            <a:r>
              <a:rPr lang="pl" dirty="0"/>
              <a:t> hit </a:t>
            </a:r>
            <a:r>
              <a:rPr lang="pl" dirty="0">
                <a:solidFill>
                  <a:srgbClr val="0000FF"/>
                </a:solidFill>
              </a:rPr>
              <a:t>one</a:t>
            </a:r>
            <a:r>
              <a:rPr lang="pl" dirty="0"/>
              <a:t>, with </a:t>
            </a:r>
            <a:r>
              <a:rPr lang="pl" dirty="0">
                <a:solidFill>
                  <a:srgbClr val="00FF00"/>
                </a:solidFill>
              </a:rPr>
              <a:t>the other</a:t>
            </a:r>
            <a:r>
              <a:rPr lang="pl" dirty="0"/>
              <a:t>.”</a:t>
            </a:r>
            <a:endParaRPr dirty="0"/>
          </a:p>
          <a:p>
            <a:pPr marL="457200" lvl="0" indent="-342900" algn="l" rtl="0">
              <a:spcBef>
                <a:spcPts val="0"/>
              </a:spcBef>
              <a:spcAft>
                <a:spcPts val="0"/>
              </a:spcAft>
              <a:buSzPts val="1800"/>
              <a:buChar char="●"/>
            </a:pPr>
            <a:r>
              <a:rPr lang="pl" dirty="0"/>
              <a:t>“</a:t>
            </a:r>
            <a:r>
              <a:rPr lang="pl" dirty="0">
                <a:solidFill>
                  <a:srgbClr val="0000FF"/>
                </a:solidFill>
              </a:rPr>
              <a:t>Jews</a:t>
            </a:r>
            <a:r>
              <a:rPr lang="pl" dirty="0"/>
              <a:t> usually have </a:t>
            </a:r>
            <a:r>
              <a:rPr lang="pl" dirty="0">
                <a:solidFill>
                  <a:srgbClr val="00FF00"/>
                </a:solidFill>
              </a:rPr>
              <a:t>Bar Mitzvah</a:t>
            </a:r>
            <a:r>
              <a:rPr lang="pl" dirty="0"/>
              <a:t> at the age of 13, but </a:t>
            </a:r>
            <a:r>
              <a:rPr lang="pl" dirty="0">
                <a:solidFill>
                  <a:srgbClr val="4A86E8"/>
                </a:solidFill>
              </a:rPr>
              <a:t>Paul</a:t>
            </a:r>
            <a:r>
              <a:rPr lang="pl" dirty="0"/>
              <a:t> had </a:t>
            </a:r>
            <a:r>
              <a:rPr lang="pl" dirty="0">
                <a:solidFill>
                  <a:srgbClr val="4A86E8"/>
                </a:solidFill>
              </a:rPr>
              <a:t>his </a:t>
            </a:r>
            <a:r>
              <a:rPr lang="pl" dirty="0">
                <a:solidFill>
                  <a:srgbClr val="000000"/>
                </a:solidFill>
              </a:rPr>
              <a:t>[</a:t>
            </a:r>
            <a:r>
              <a:rPr lang="pl" dirty="0">
                <a:solidFill>
                  <a:srgbClr val="00FF00"/>
                </a:solidFill>
              </a:rPr>
              <a:t>Bar Mitzvah</a:t>
            </a:r>
            <a:r>
              <a:rPr lang="pl" dirty="0">
                <a:solidFill>
                  <a:srgbClr val="000000"/>
                </a:solidFill>
              </a:rPr>
              <a:t>]</a:t>
            </a:r>
            <a:r>
              <a:rPr lang="pl" dirty="0">
                <a:solidFill>
                  <a:srgbClr val="4A86E8"/>
                </a:solidFill>
              </a:rPr>
              <a:t> </a:t>
            </a:r>
            <a:r>
              <a:rPr lang="pl" dirty="0"/>
              <a:t>when </a:t>
            </a:r>
            <a:r>
              <a:rPr lang="pl" dirty="0">
                <a:solidFill>
                  <a:srgbClr val="4A86E8"/>
                </a:solidFill>
              </a:rPr>
              <a:t>he</a:t>
            </a:r>
            <a:r>
              <a:rPr lang="pl" dirty="0"/>
              <a:t> was 14”</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Analiza wydźwięku</a:t>
            </a:r>
            <a:endParaRPr dirty="0">
              <a:solidFill>
                <a:srgbClr val="0070C0"/>
              </a:solidFill>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t>Sentiment analysis</a:t>
            </a:r>
            <a:br>
              <a:rPr lang="pl"/>
            </a:br>
            <a:r>
              <a:rPr lang="pl"/>
              <a:t> - identyfikacja, ekstrakcja i określenie polaryzacji opinii wyrażonych za pomocą języka naturalnego w tekście.</a:t>
            </a:r>
            <a:endParaRPr/>
          </a:p>
          <a:p>
            <a:pPr marL="457200" lvl="0" indent="-342900" algn="l" rtl="0">
              <a:spcBef>
                <a:spcPts val="1600"/>
              </a:spcBef>
              <a:spcAft>
                <a:spcPts val="0"/>
              </a:spcAft>
              <a:buSzPts val="1800"/>
              <a:buChar char="●"/>
            </a:pPr>
            <a:r>
              <a:rPr lang="pl"/>
              <a:t>This hotel, while new, is terribly ugly.</a:t>
            </a:r>
            <a:endParaRPr/>
          </a:p>
          <a:p>
            <a:pPr marL="457200" lvl="0" indent="-342900" algn="l" rtl="0">
              <a:spcBef>
                <a:spcPts val="0"/>
              </a:spcBef>
              <a:spcAft>
                <a:spcPts val="0"/>
              </a:spcAft>
              <a:buSzPts val="1800"/>
              <a:buChar char="●"/>
            </a:pPr>
            <a:r>
              <a:rPr lang="pl"/>
              <a:t>I can’t recommend it enough.</a:t>
            </a:r>
            <a:endParaRPr/>
          </a:p>
          <a:p>
            <a:pPr marL="457200" lvl="0" indent="-342900" algn="l" rtl="0">
              <a:spcBef>
                <a:spcPts val="0"/>
              </a:spcBef>
              <a:spcAft>
                <a:spcPts val="0"/>
              </a:spcAft>
              <a:buSzPts val="1800"/>
              <a:buChar char="●"/>
            </a:pPr>
            <a:r>
              <a:rPr lang="pl"/>
              <a:t>I do not dislike skateboards.</a:t>
            </a:r>
            <a:endParaRPr/>
          </a:p>
          <a:p>
            <a:pPr marL="457200" lvl="0" indent="-342900" algn="l" rtl="0">
              <a:spcBef>
                <a:spcPts val="0"/>
              </a:spcBef>
              <a:spcAft>
                <a:spcPts val="0"/>
              </a:spcAft>
              <a:buSzPts val="1800"/>
              <a:buChar char="●"/>
            </a:pPr>
            <a:r>
              <a:rPr lang="pl"/>
              <a:t>The food was quite an adventure! I’ve found a cigarette in my cake.</a:t>
            </a:r>
            <a:endParaRPr/>
          </a:p>
          <a:p>
            <a:pPr marL="457200" lvl="0" indent="-342900" algn="l" rtl="0">
              <a:spcBef>
                <a:spcPts val="0"/>
              </a:spcBef>
              <a:spcAft>
                <a:spcPts val="0"/>
              </a:spcAft>
              <a:buSzPts val="1800"/>
              <a:buChar char="●"/>
            </a:pPr>
            <a:r>
              <a:rPr lang="pl"/>
              <a:t>The sauce was so hot, I thought I was going to faint.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0070C0"/>
                </a:solidFill>
              </a:rPr>
              <a:t>Analiza wydźwięku</a:t>
            </a:r>
            <a:endParaRPr dirty="0">
              <a:solidFill>
                <a:srgbClr val="0070C0"/>
              </a:solidFill>
            </a:endParaRPr>
          </a:p>
        </p:txBody>
      </p:sp>
      <p:sp>
        <p:nvSpPr>
          <p:cNvPr id="423" name="Google Shape;423;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Spojrzenie “z lotu ptaka”</a:t>
            </a:r>
            <a:endParaRPr/>
          </a:p>
          <a:p>
            <a:pPr marL="0" lvl="0" indent="0" algn="l" rtl="0">
              <a:spcBef>
                <a:spcPts val="1600"/>
              </a:spcBef>
              <a:spcAft>
                <a:spcPts val="0"/>
              </a:spcAft>
              <a:buNone/>
            </a:pPr>
            <a:r>
              <a:rPr lang="pl"/>
              <a:t>Klasyfikacja:</a:t>
            </a:r>
            <a:endParaRPr/>
          </a:p>
          <a:p>
            <a:pPr marL="457200" lvl="0" indent="-342900" algn="l" rtl="0">
              <a:spcBef>
                <a:spcPts val="1600"/>
              </a:spcBef>
              <a:spcAft>
                <a:spcPts val="0"/>
              </a:spcAft>
              <a:buSzPts val="1800"/>
              <a:buChar char="-"/>
            </a:pPr>
            <a:r>
              <a:rPr lang="pl"/>
              <a:t>modalności</a:t>
            </a:r>
            <a:endParaRPr/>
          </a:p>
          <a:p>
            <a:pPr marL="457200" lvl="0" indent="-342900" algn="l" rtl="0">
              <a:spcBef>
                <a:spcPts val="0"/>
              </a:spcBef>
              <a:spcAft>
                <a:spcPts val="0"/>
              </a:spcAft>
              <a:buSzPts val="1800"/>
              <a:buChar char="-"/>
            </a:pPr>
            <a:r>
              <a:rPr lang="pl"/>
              <a:t>nastawienia</a:t>
            </a:r>
            <a:endParaRPr/>
          </a:p>
          <a:p>
            <a:pPr marL="457200" lvl="0" indent="-342900" algn="l" rtl="0">
              <a:spcBef>
                <a:spcPts val="0"/>
              </a:spcBef>
              <a:spcAft>
                <a:spcPts val="0"/>
              </a:spcAft>
              <a:buSzPts val="1800"/>
              <a:buChar char="-"/>
            </a:pPr>
            <a:r>
              <a:rPr lang="pl"/>
              <a:t>emocji</a:t>
            </a:r>
            <a:endParaRPr/>
          </a:p>
        </p:txBody>
      </p:sp>
      <p:pic>
        <p:nvPicPr>
          <p:cNvPr id="424" name="Google Shape;424;p68" descr="Zrzut ekranu 2017-11-06 09.55.51.png"/>
          <p:cNvPicPr preferRelativeResize="0"/>
          <p:nvPr/>
        </p:nvPicPr>
        <p:blipFill>
          <a:blip r:embed="rId3">
            <a:alphaModFix/>
          </a:blip>
          <a:stretch>
            <a:fillRect/>
          </a:stretch>
        </p:blipFill>
        <p:spPr>
          <a:xfrm>
            <a:off x="3886025" y="829975"/>
            <a:ext cx="4802075" cy="399054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Sentiment Classification</a:t>
            </a:r>
            <a:endParaRPr/>
          </a:p>
        </p:txBody>
      </p:sp>
      <p:sp>
        <p:nvSpPr>
          <p:cNvPr id="430" name="Google Shape;43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Na jakim poziomie chcemy przeprowadzać identyfikację wydźwięku?</a:t>
            </a:r>
            <a:endParaRPr/>
          </a:p>
          <a:p>
            <a:pPr marL="457200" lvl="0" indent="-342900" algn="l" rtl="0">
              <a:spcBef>
                <a:spcPts val="1600"/>
              </a:spcBef>
              <a:spcAft>
                <a:spcPts val="0"/>
              </a:spcAft>
              <a:buSzPts val="1800"/>
              <a:buChar char="●"/>
            </a:pPr>
            <a:r>
              <a:rPr lang="pl"/>
              <a:t>tekstu?</a:t>
            </a:r>
            <a:endParaRPr/>
          </a:p>
          <a:p>
            <a:pPr marL="457200" lvl="0" indent="-342900" algn="l" rtl="0">
              <a:spcBef>
                <a:spcPts val="0"/>
              </a:spcBef>
              <a:spcAft>
                <a:spcPts val="0"/>
              </a:spcAft>
              <a:buSzPts val="1800"/>
              <a:buChar char="●"/>
            </a:pPr>
            <a:r>
              <a:rPr lang="pl"/>
              <a:t>zdań? (paragrafów?)</a:t>
            </a:r>
            <a:endParaRPr/>
          </a:p>
          <a:p>
            <a:pPr marL="457200" lvl="0" indent="-342900" algn="l" rtl="0">
              <a:spcBef>
                <a:spcPts val="0"/>
              </a:spcBef>
              <a:spcAft>
                <a:spcPts val="0"/>
              </a:spcAft>
              <a:buSzPts val="1800"/>
              <a:buChar char="●"/>
            </a:pPr>
            <a:r>
              <a:rPr lang="pl"/>
              <a:t>fraz?</a:t>
            </a:r>
            <a:endParaRPr/>
          </a:p>
          <a:p>
            <a:pPr marL="457200" lvl="0" indent="-342900" algn="l" rtl="0">
              <a:spcBef>
                <a:spcPts val="0"/>
              </a:spcBef>
              <a:spcAft>
                <a:spcPts val="0"/>
              </a:spcAft>
              <a:buSzPts val="1800"/>
              <a:buChar char="●"/>
            </a:pPr>
            <a:r>
              <a:rPr lang="pl"/>
              <a:t>słów?</a:t>
            </a:r>
            <a:endParaRPr/>
          </a:p>
          <a:p>
            <a:pPr marL="0" lvl="0" indent="0" algn="l" rtl="0">
              <a:spcBef>
                <a:spcPts val="1600"/>
              </a:spcBef>
              <a:spcAft>
                <a:spcPts val="0"/>
              </a:spcAft>
              <a:buNone/>
            </a:pPr>
            <a:r>
              <a:rPr lang="pl"/>
              <a:t>Słowa to zwykle zbyt mało: “high”, “low”, “very”, “little”</a:t>
            </a:r>
            <a:endParaRPr/>
          </a:p>
          <a:p>
            <a:pPr marL="0" lvl="0" indent="0" algn="l" rtl="0">
              <a:spcBef>
                <a:spcPts val="1600"/>
              </a:spcBef>
              <a:spcAft>
                <a:spcPts val="1600"/>
              </a:spcAft>
              <a:buNone/>
            </a:pPr>
            <a:r>
              <a:rPr lang="pl"/>
              <a:t>Podstawowym elementem są zwykle frazy, np. “high quality”, “low price” (vs “high price”, “low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Piramida wiedzy</a:t>
            </a:r>
            <a:endParaRPr/>
          </a:p>
        </p:txBody>
      </p:sp>
      <p:sp>
        <p:nvSpPr>
          <p:cNvPr id="84" name="Google Shape;84;p18"/>
          <p:cNvSpPr/>
          <p:nvPr/>
        </p:nvSpPr>
        <p:spPr>
          <a:xfrm>
            <a:off x="1761800" y="998250"/>
            <a:ext cx="5922000" cy="3972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5" name="Google Shape;85;p18"/>
          <p:cNvCxnSpPr/>
          <p:nvPr/>
        </p:nvCxnSpPr>
        <p:spPr>
          <a:xfrm>
            <a:off x="3972450" y="2021400"/>
            <a:ext cx="1514100" cy="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18"/>
          <p:cNvCxnSpPr/>
          <p:nvPr/>
        </p:nvCxnSpPr>
        <p:spPr>
          <a:xfrm>
            <a:off x="3389650" y="2783400"/>
            <a:ext cx="2666100" cy="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18"/>
          <p:cNvCxnSpPr/>
          <p:nvPr/>
        </p:nvCxnSpPr>
        <p:spPr>
          <a:xfrm>
            <a:off x="2907325" y="3469200"/>
            <a:ext cx="3644100" cy="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18"/>
          <p:cNvCxnSpPr/>
          <p:nvPr/>
        </p:nvCxnSpPr>
        <p:spPr>
          <a:xfrm>
            <a:off x="2317825" y="4231200"/>
            <a:ext cx="4803000" cy="0"/>
          </a:xfrm>
          <a:prstGeom prst="straightConnector1">
            <a:avLst/>
          </a:prstGeom>
          <a:noFill/>
          <a:ln w="9525" cap="flat" cmpd="sng">
            <a:solidFill>
              <a:schemeClr val="dk2"/>
            </a:solidFill>
            <a:prstDash val="solid"/>
            <a:round/>
            <a:headEnd type="none" w="med" len="med"/>
            <a:tailEnd type="none" w="med" len="med"/>
          </a:ln>
        </p:spPr>
      </p:cxnSp>
      <p:sp>
        <p:nvSpPr>
          <p:cNvPr id="89" name="Google Shape;89;p18"/>
          <p:cNvSpPr txBox="1"/>
          <p:nvPr/>
        </p:nvSpPr>
        <p:spPr>
          <a:xfrm>
            <a:off x="2214825" y="1307900"/>
            <a:ext cx="5044200" cy="341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pl"/>
              <a:t>Wisdom </a:t>
            </a:r>
            <a:br>
              <a:rPr lang="pl"/>
            </a:br>
            <a:r>
              <a:rPr lang="pl"/>
              <a:t>(mądrość)</a:t>
            </a: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Clr>
                <a:schemeClr val="dk1"/>
              </a:buClr>
              <a:buSzPts val="1100"/>
              <a:buFont typeface="Arial"/>
              <a:buNone/>
            </a:pPr>
            <a:r>
              <a:rPr lang="pl"/>
              <a:t>Knowledge </a:t>
            </a:r>
            <a:br>
              <a:rPr lang="pl"/>
            </a:br>
            <a:r>
              <a:rPr lang="pl"/>
              <a:t>(wiedza)</a:t>
            </a: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Clr>
                <a:schemeClr val="dk1"/>
              </a:buClr>
              <a:buSzPts val="1100"/>
              <a:buFont typeface="Arial"/>
              <a:buNone/>
            </a:pPr>
            <a:r>
              <a:rPr lang="pl"/>
              <a:t>Information </a:t>
            </a:r>
            <a:br>
              <a:rPr lang="pl"/>
            </a:br>
            <a:r>
              <a:rPr lang="pl"/>
              <a:t>(informacje)</a:t>
            </a: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Clr>
                <a:schemeClr val="dk1"/>
              </a:buClr>
              <a:buSzPts val="1100"/>
              <a:buFont typeface="Arial"/>
              <a:buNone/>
            </a:pPr>
            <a:r>
              <a:rPr lang="pl"/>
              <a:t>Data </a:t>
            </a:r>
            <a:br>
              <a:rPr lang="pl"/>
            </a:br>
            <a:r>
              <a:rPr lang="pl"/>
              <a:t>(dane)</a:t>
            </a: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Clr>
                <a:schemeClr val="dk1"/>
              </a:buClr>
              <a:buSzPts val="1100"/>
              <a:buFont typeface="Arial"/>
              <a:buNone/>
            </a:pPr>
            <a:r>
              <a:rPr lang="pl"/>
              <a:t>Signals </a:t>
            </a:r>
            <a:br>
              <a:rPr lang="pl"/>
            </a:br>
            <a:r>
              <a:rPr lang="pl"/>
              <a:t>(sygnały)</a:t>
            </a:r>
            <a:endParaRPr/>
          </a:p>
          <a:p>
            <a:pPr marL="0" lvl="0" indent="0" algn="ctr" rtl="0">
              <a:lnSpc>
                <a:spcPct val="115000"/>
              </a:lnSpc>
              <a:spcBef>
                <a:spcPts val="0"/>
              </a:spcBef>
              <a:spcAft>
                <a:spcPts val="0"/>
              </a:spcAft>
              <a:buClr>
                <a:schemeClr val="dk1"/>
              </a:buClr>
              <a:buSzPts val="1100"/>
              <a:buFont typeface="Arial"/>
              <a:buNone/>
            </a:pPr>
            <a:endParaRPr/>
          </a:p>
          <a:p>
            <a:pPr marL="0" lvl="0" indent="0" algn="ctr" rtl="0">
              <a:lnSpc>
                <a:spcPct val="115000"/>
              </a:lnSpc>
              <a:spcBef>
                <a:spcPts val="0"/>
              </a:spcBef>
              <a:spcAft>
                <a:spcPts val="0"/>
              </a:spcAft>
              <a:buNone/>
            </a:pPr>
            <a:endParaRPr/>
          </a:p>
        </p:txBody>
      </p:sp>
      <p:sp>
        <p:nvSpPr>
          <p:cNvPr id="90" name="Google Shape;90;p18"/>
          <p:cNvSpPr/>
          <p:nvPr/>
        </p:nvSpPr>
        <p:spPr>
          <a:xfrm>
            <a:off x="1392525" y="2092575"/>
            <a:ext cx="6591600" cy="20901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p:nvPr/>
        </p:nvSpPr>
        <p:spPr>
          <a:xfrm>
            <a:off x="6255100" y="1689800"/>
            <a:ext cx="2076600" cy="4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t>Data Mining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Zasoby i słowniki</a:t>
            </a:r>
            <a:endParaRPr/>
          </a:p>
        </p:txBody>
      </p:sp>
      <p:sp>
        <p:nvSpPr>
          <p:cNvPr id="436" name="Google Shape;43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l"/>
              <a:t>Harvard General Inquirer - słownik wydźwięku słów (</a:t>
            </a:r>
            <a:r>
              <a:rPr lang="pl" u="sng">
                <a:solidFill>
                  <a:schemeClr val="hlink"/>
                </a:solidFill>
                <a:hlinkClick r:id="rId3"/>
              </a:rPr>
              <a:t>http://www.wjh.harvard.edu/~inquirer/homecat.htm</a:t>
            </a:r>
            <a:r>
              <a:rPr lang="pl"/>
              <a:t>)</a:t>
            </a:r>
            <a:endParaRPr/>
          </a:p>
          <a:p>
            <a:pPr marL="457200" lvl="0" indent="-342900" algn="l" rtl="0">
              <a:spcBef>
                <a:spcPts val="0"/>
              </a:spcBef>
              <a:spcAft>
                <a:spcPts val="0"/>
              </a:spcAft>
              <a:buSzPts val="1800"/>
              <a:buChar char="●"/>
            </a:pPr>
            <a:r>
              <a:rPr lang="pl"/>
              <a:t>Linguistic Inquiry and Word Counts (LIWC) - zbliżona do GI płatna baza słów (wyrażeń regularnych), podzielonych na kategorie powiązane z wydźwiękiem (</a:t>
            </a:r>
            <a:r>
              <a:rPr lang="pl" u="sng">
                <a:solidFill>
                  <a:schemeClr val="hlink"/>
                </a:solidFill>
                <a:hlinkClick r:id="rId4"/>
              </a:rPr>
              <a:t>http://liwc.wpengine.com/</a:t>
            </a:r>
            <a:r>
              <a:rPr lang="pl"/>
              <a:t>)</a:t>
            </a:r>
            <a:endParaRPr/>
          </a:p>
          <a:p>
            <a:pPr marL="457200" lvl="0" indent="-342900" algn="l" rtl="0">
              <a:spcBef>
                <a:spcPts val="0"/>
              </a:spcBef>
              <a:spcAft>
                <a:spcPts val="0"/>
              </a:spcAft>
              <a:buSzPts val="1800"/>
              <a:buChar char="●"/>
            </a:pPr>
            <a:r>
              <a:rPr lang="pl"/>
              <a:t>WordNet - baza leksykalna jęz. angielskiego, grupująca słowa w synsety i zawierająca powiązania między nimi (</a:t>
            </a:r>
            <a:r>
              <a:rPr lang="pl" u="sng">
                <a:solidFill>
                  <a:schemeClr val="hlink"/>
                </a:solidFill>
                <a:hlinkClick r:id="rId5"/>
              </a:rPr>
              <a:t>https://wordnet.princeton.edu/</a:t>
            </a:r>
            <a:r>
              <a:rPr lang="pl"/>
              <a:t>)</a:t>
            </a:r>
            <a:endParaRPr/>
          </a:p>
          <a:p>
            <a:pPr marL="457200" lvl="0" indent="-342900" algn="l" rtl="0">
              <a:spcBef>
                <a:spcPts val="0"/>
              </a:spcBef>
              <a:spcAft>
                <a:spcPts val="0"/>
              </a:spcAft>
              <a:buSzPts val="1800"/>
              <a:buChar char="●"/>
            </a:pPr>
            <a:r>
              <a:rPr lang="pl"/>
              <a:t>SentiWordNet - powiązanie synsetów WordNetowych z wydźwiękiem (</a:t>
            </a:r>
            <a:r>
              <a:rPr lang="pl" u="sng">
                <a:solidFill>
                  <a:schemeClr val="hlink"/>
                </a:solidFill>
                <a:hlinkClick r:id="rId6"/>
              </a:rPr>
              <a:t>http://sentiwordnet.isti.cnr.it/</a:t>
            </a:r>
            <a:r>
              <a:rPr lang="pl"/>
              <a:t>)</a:t>
            </a:r>
            <a:endParaRPr/>
          </a:p>
          <a:p>
            <a:pPr marL="457200" lvl="0" indent="-342900" algn="l" rtl="0">
              <a:spcBef>
                <a:spcPts val="0"/>
              </a:spcBef>
              <a:spcAft>
                <a:spcPts val="0"/>
              </a:spcAft>
              <a:buSzPts val="1800"/>
              <a:buChar char="●"/>
            </a:pPr>
            <a:r>
              <a:rPr lang="pl"/>
              <a:t>Bing Liu’s opinion lexicon (</a:t>
            </a:r>
            <a:r>
              <a:rPr lang="pl" u="sng">
                <a:solidFill>
                  <a:schemeClr val="hlink"/>
                </a:solidFill>
                <a:hlinkClick r:id="rId7"/>
              </a:rPr>
              <a:t>https://www.cs.uic.edu/~liub/FBS/sentiment-analysis.html</a:t>
            </a:r>
            <a:r>
              <a:rPr lang="pl"/>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Miary podobieństwa semantycznego</a:t>
            </a:r>
            <a:endParaRPr/>
          </a:p>
        </p:txBody>
      </p:sp>
      <p:sp>
        <p:nvSpPr>
          <p:cNvPr id="442" name="Google Shape;44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t>W jakim stopniu dwa fragmenty tekstu są do siebie podobne?</a:t>
            </a:r>
            <a:endParaRPr/>
          </a:p>
          <a:p>
            <a:pPr marL="457200" lvl="0" indent="-342900" algn="l" rtl="0">
              <a:spcBef>
                <a:spcPts val="1600"/>
              </a:spcBef>
              <a:spcAft>
                <a:spcPts val="0"/>
              </a:spcAft>
              <a:buSzPts val="1800"/>
              <a:buChar char="●"/>
            </a:pPr>
            <a:r>
              <a:rPr lang="pl"/>
              <a:t>podobieństwo słów</a:t>
            </a:r>
            <a:endParaRPr/>
          </a:p>
          <a:p>
            <a:pPr marL="914400" lvl="1" indent="-317500" algn="l" rtl="0">
              <a:spcBef>
                <a:spcPts val="0"/>
              </a:spcBef>
              <a:spcAft>
                <a:spcPts val="0"/>
              </a:spcAft>
              <a:buSzPts val="1400"/>
              <a:buChar char="○"/>
            </a:pPr>
            <a:r>
              <a:rPr lang="pl"/>
              <a:t>oparte na wiedzy słownikowej (dictionary-based)</a:t>
            </a:r>
            <a:endParaRPr/>
          </a:p>
          <a:p>
            <a:pPr marL="914400" lvl="1" indent="-317500" algn="l" rtl="0">
              <a:spcBef>
                <a:spcPts val="0"/>
              </a:spcBef>
              <a:spcAft>
                <a:spcPts val="0"/>
              </a:spcAft>
              <a:buSzPts val="1400"/>
              <a:buChar char="○"/>
            </a:pPr>
            <a:r>
              <a:rPr lang="pl"/>
              <a:t>oparte na teorii informacji - wykorzystujące korpusy (corpus-based)</a:t>
            </a:r>
            <a:endParaRPr/>
          </a:p>
          <a:p>
            <a:pPr marL="457200" lvl="0" indent="-342900" algn="l" rtl="0">
              <a:spcBef>
                <a:spcPts val="0"/>
              </a:spcBef>
              <a:spcAft>
                <a:spcPts val="0"/>
              </a:spcAft>
              <a:buSzPts val="1800"/>
              <a:buChar char="●"/>
            </a:pPr>
            <a:r>
              <a:rPr lang="pl"/>
              <a:t>podobieństwo zdań</a:t>
            </a:r>
            <a:endParaRPr/>
          </a:p>
          <a:p>
            <a:pPr marL="914400" lvl="1" indent="-317500" algn="l" rtl="0">
              <a:spcBef>
                <a:spcPts val="0"/>
              </a:spcBef>
              <a:spcAft>
                <a:spcPts val="0"/>
              </a:spcAft>
              <a:buSzPts val="1400"/>
              <a:buChar char="○"/>
            </a:pPr>
            <a:r>
              <a:rPr lang="pl"/>
              <a:t>wykorzystanie podobieństwa leksykalnego (słów)</a:t>
            </a:r>
            <a:endParaRPr/>
          </a:p>
          <a:p>
            <a:pPr marL="914400" lvl="1" indent="-317500" algn="l" rtl="0">
              <a:spcBef>
                <a:spcPts val="0"/>
              </a:spcBef>
              <a:spcAft>
                <a:spcPts val="0"/>
              </a:spcAft>
              <a:buSzPts val="1400"/>
              <a:buChar char="○"/>
            </a:pPr>
            <a:r>
              <a:rPr lang="pl"/>
              <a:t>wykorzystanie podobieństwa składni (kolejności słów)</a:t>
            </a:r>
            <a:endParaRPr/>
          </a:p>
          <a:p>
            <a:pPr marL="457200" lvl="0" indent="-342900" algn="l" rtl="0">
              <a:spcBef>
                <a:spcPts val="0"/>
              </a:spcBef>
              <a:spcAft>
                <a:spcPts val="0"/>
              </a:spcAft>
              <a:buSzPts val="1800"/>
              <a:buChar char="●"/>
            </a:pPr>
            <a:r>
              <a:rPr lang="pl"/>
              <a:t>podobieństwo dokumentów</a:t>
            </a:r>
            <a:endParaRPr/>
          </a:p>
          <a:p>
            <a:pPr marL="914400" lvl="1" indent="-317500" algn="l" rtl="0">
              <a:spcBef>
                <a:spcPts val="0"/>
              </a:spcBef>
              <a:spcAft>
                <a:spcPts val="0"/>
              </a:spcAft>
              <a:buSzPts val="1400"/>
              <a:buChar char="○"/>
            </a:pPr>
            <a:r>
              <a:rPr lang="pl"/>
              <a:t>TF/IDF, odległość kosinusowa</a:t>
            </a:r>
            <a:endParaRPr/>
          </a:p>
          <a:p>
            <a:pPr marL="914400" lvl="1" indent="-317500" algn="l" rtl="0">
              <a:spcBef>
                <a:spcPts val="0"/>
              </a:spcBef>
              <a:spcAft>
                <a:spcPts val="0"/>
              </a:spcAft>
              <a:buSzPts val="1400"/>
              <a:buChar char="○"/>
            </a:pPr>
            <a:r>
              <a:rPr lang="pl"/>
              <a:t>LSA</a:t>
            </a:r>
            <a:endParaRPr/>
          </a:p>
          <a:p>
            <a:pPr marL="914400" lvl="1" indent="-317500" algn="l" rtl="0">
              <a:spcBef>
                <a:spcPts val="0"/>
              </a:spcBef>
              <a:spcAft>
                <a:spcPts val="0"/>
              </a:spcAft>
              <a:buSzPts val="1400"/>
              <a:buChar char="○"/>
            </a:pPr>
            <a:r>
              <a:rPr lang="pl"/>
              <a:t>reprezentacje wektorowe (np. doc2vec, text2vec)</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Podobieństwo słów</a:t>
            </a:r>
            <a:endParaRPr/>
          </a:p>
        </p:txBody>
      </p:sp>
      <p:sp>
        <p:nvSpPr>
          <p:cNvPr id="448" name="Google Shape;448;p72"/>
          <p:cNvSpPr txBox="1">
            <a:spLocks noGrp="1"/>
          </p:cNvSpPr>
          <p:nvPr>
            <p:ph type="body" idx="1"/>
          </p:nvPr>
        </p:nvSpPr>
        <p:spPr>
          <a:xfrm>
            <a:off x="311700" y="1152475"/>
            <a:ext cx="475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t>Metody słownikowe</a:t>
            </a:r>
            <a:endParaRPr b="1"/>
          </a:p>
          <a:p>
            <a:pPr marL="0" lvl="0" indent="0" algn="l" rtl="0">
              <a:spcBef>
                <a:spcPts val="1600"/>
              </a:spcBef>
              <a:spcAft>
                <a:spcPts val="0"/>
              </a:spcAft>
              <a:buNone/>
            </a:pPr>
            <a:r>
              <a:rPr lang="pl"/>
              <a:t>Należy obliczyć odległość dwóch słów w grafie (np. WordNet)</a:t>
            </a:r>
            <a:endParaRPr/>
          </a:p>
          <a:p>
            <a:pPr marL="457200" lvl="0" indent="-342900" algn="l" rtl="0">
              <a:spcBef>
                <a:spcPts val="1600"/>
              </a:spcBef>
              <a:spcAft>
                <a:spcPts val="0"/>
              </a:spcAft>
              <a:buSzPts val="1800"/>
              <a:buChar char="●"/>
            </a:pPr>
            <a:r>
              <a:rPr lang="pl"/>
              <a:t>najkrótsza ścieżka łącząca dwa słowa?</a:t>
            </a:r>
            <a:br>
              <a:rPr lang="pl"/>
            </a:br>
            <a:r>
              <a:rPr lang="pl"/>
              <a:t>L(</a:t>
            </a:r>
            <a:r>
              <a:rPr lang="pl" b="1"/>
              <a:t>boy</a:t>
            </a:r>
            <a:r>
              <a:rPr lang="pl"/>
              <a:t>-male-person-female-</a:t>
            </a:r>
            <a:r>
              <a:rPr lang="pl" b="1"/>
              <a:t>girl</a:t>
            </a:r>
            <a:r>
              <a:rPr lang="pl"/>
              <a:t>) = 4</a:t>
            </a:r>
            <a:br>
              <a:rPr lang="pl"/>
            </a:br>
            <a:r>
              <a:rPr lang="pl"/>
              <a:t>L(</a:t>
            </a:r>
            <a:r>
              <a:rPr lang="pl" b="1"/>
              <a:t>boy---teacher</a:t>
            </a:r>
            <a:r>
              <a:rPr lang="pl"/>
              <a:t>) = 6</a:t>
            </a:r>
            <a:endParaRPr/>
          </a:p>
          <a:p>
            <a:pPr marL="457200" lvl="0" indent="-342900" algn="l" rtl="0">
              <a:spcBef>
                <a:spcPts val="0"/>
              </a:spcBef>
              <a:spcAft>
                <a:spcPts val="0"/>
              </a:spcAft>
              <a:buSzPts val="1800"/>
              <a:buChar char="●"/>
            </a:pPr>
            <a:r>
              <a:rPr lang="pl"/>
              <a:t>należy też uwzględnić kwestię głębokości w drzewie, ponieważ</a:t>
            </a:r>
            <a:br>
              <a:rPr lang="pl"/>
            </a:br>
            <a:r>
              <a:rPr lang="pl"/>
              <a:t>L(</a:t>
            </a:r>
            <a:r>
              <a:rPr lang="pl" b="1"/>
              <a:t>boy---animal</a:t>
            </a:r>
            <a:r>
              <a:rPr lang="pl"/>
              <a:t>) = również 4</a:t>
            </a:r>
            <a:endParaRPr/>
          </a:p>
          <a:p>
            <a:pPr marL="0" lvl="0" indent="0" algn="l" rtl="0">
              <a:spcBef>
                <a:spcPts val="1600"/>
              </a:spcBef>
              <a:spcAft>
                <a:spcPts val="1600"/>
              </a:spcAft>
              <a:buNone/>
            </a:pPr>
            <a:endParaRPr/>
          </a:p>
        </p:txBody>
      </p:sp>
      <p:pic>
        <p:nvPicPr>
          <p:cNvPr id="449" name="Google Shape;449;p72" descr="Zrzut ekranu 2017-11-06 15.01.51.png"/>
          <p:cNvPicPr preferRelativeResize="0"/>
          <p:nvPr/>
        </p:nvPicPr>
        <p:blipFill>
          <a:blip r:embed="rId3">
            <a:alphaModFix/>
          </a:blip>
          <a:stretch>
            <a:fillRect/>
          </a:stretch>
        </p:blipFill>
        <p:spPr>
          <a:xfrm>
            <a:off x="4998175" y="1197175"/>
            <a:ext cx="4145825" cy="2954425"/>
          </a:xfrm>
          <a:prstGeom prst="rect">
            <a:avLst/>
          </a:prstGeom>
          <a:noFill/>
          <a:ln>
            <a:noFill/>
          </a:ln>
        </p:spPr>
      </p:pic>
      <p:sp>
        <p:nvSpPr>
          <p:cNvPr id="450" name="Google Shape;450;p72"/>
          <p:cNvSpPr txBox="1"/>
          <p:nvPr/>
        </p:nvSpPr>
        <p:spPr>
          <a:xfrm>
            <a:off x="5580200" y="4385325"/>
            <a:ext cx="34269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800"/>
              <a:t>Sentence Similarity Based on Semantic Nets and Corpus Statistics</a:t>
            </a:r>
            <a:endParaRPr sz="800"/>
          </a:p>
          <a:p>
            <a:pPr marL="0" lvl="0" indent="0" algn="l" rtl="0">
              <a:spcBef>
                <a:spcPts val="0"/>
              </a:spcBef>
              <a:spcAft>
                <a:spcPts val="0"/>
              </a:spcAft>
              <a:buClr>
                <a:schemeClr val="dk1"/>
              </a:buClr>
              <a:buSzPts val="1100"/>
              <a:buFont typeface="Arial"/>
              <a:buNone/>
            </a:pPr>
            <a:r>
              <a:rPr lang="pl" sz="800"/>
              <a:t>Yuhua Li, David McLean, Zuhair A. Bandar, James D. O’Shea, and Keeley Crockett</a:t>
            </a:r>
            <a:endParaRPr sz="800"/>
          </a:p>
          <a:p>
            <a:pPr marL="0" lvl="0" indent="0" algn="l" rtl="0">
              <a:spcBef>
                <a:spcPts val="0"/>
              </a:spcBef>
              <a:spcAft>
                <a:spcPts val="0"/>
              </a:spcAft>
              <a:buNone/>
            </a:pPr>
            <a:endParaRPr sz="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Wektorowe reprezentacje słów</a:t>
            </a:r>
            <a:endParaRPr/>
          </a:p>
        </p:txBody>
      </p:sp>
      <p:sp>
        <p:nvSpPr>
          <p:cNvPr id="469" name="Google Shape;469;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 jaki sposób reprezentować słowa w tekście w postaci wektora?</a:t>
            </a:r>
            <a:endParaRPr/>
          </a:p>
          <a:p>
            <a:pPr marL="0" lvl="0" indent="0" algn="l" rtl="0">
              <a:spcBef>
                <a:spcPts val="1600"/>
              </a:spcBef>
              <a:spcAft>
                <a:spcPts val="0"/>
              </a:spcAft>
              <a:buNone/>
            </a:pPr>
            <a:r>
              <a:rPr lang="pl" sz="1400" i="1"/>
              <a:t>You shall know a word by the company it keeps</a:t>
            </a:r>
            <a:r>
              <a:rPr lang="pl" sz="1400"/>
              <a:t> - J.R. Firth</a:t>
            </a:r>
            <a:endParaRPr sz="1400"/>
          </a:p>
          <a:p>
            <a:pPr marL="457200" lvl="0" indent="-342900" algn="l" rtl="0">
              <a:spcBef>
                <a:spcPts val="1600"/>
              </a:spcBef>
              <a:spcAft>
                <a:spcPts val="0"/>
              </a:spcAft>
              <a:buSzPts val="1800"/>
              <a:buChar char="●"/>
            </a:pPr>
            <a:r>
              <a:rPr lang="pl"/>
              <a:t>dokumenty, w których występuje dane słowo</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pl"/>
              <a:t>słowa występujące w otoczeniu danego słowa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pl"/>
              <a:t>trigramy, z których składa się słowo</a:t>
            </a:r>
            <a:endParaRPr/>
          </a:p>
          <a:p>
            <a:pPr marL="0" lvl="0" indent="0" algn="l" rtl="0">
              <a:spcBef>
                <a:spcPts val="1600"/>
              </a:spcBef>
              <a:spcAft>
                <a:spcPts val="1600"/>
              </a:spcAft>
              <a:buNone/>
            </a:pPr>
            <a:endParaRPr/>
          </a:p>
        </p:txBody>
      </p:sp>
      <p:graphicFrame>
        <p:nvGraphicFramePr>
          <p:cNvPr id="470" name="Google Shape;470;p75"/>
          <p:cNvGraphicFramePr/>
          <p:nvPr/>
        </p:nvGraphicFramePr>
        <p:xfrm>
          <a:off x="876300" y="2457450"/>
          <a:ext cx="7239000" cy="396210"/>
        </p:xfrm>
        <a:graphic>
          <a:graphicData uri="http://schemas.openxmlformats.org/drawingml/2006/table">
            <a:tbl>
              <a:tblPr>
                <a:noFill/>
                <a:tableStyleId>{CD45BCCB-0758-40A3-B68F-4B94772776D1}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(doc2)</a:t>
                      </a:r>
                      <a:endParaRPr/>
                    </a:p>
                  </a:txBody>
                  <a:tcPr marL="91425" marR="91425" marT="91425" marB="91425"/>
                </a:tc>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(doc4)</a:t>
                      </a:r>
                      <a:endParaRPr/>
                    </a:p>
                  </a:txBody>
                  <a:tcPr marL="91425" marR="91425" marT="91425" marB="91425"/>
                </a:tc>
                <a:tc>
                  <a:txBody>
                    <a:bodyPr/>
                    <a:lstStyle/>
                    <a:p>
                      <a:pPr marL="0" lvl="0" indent="0" algn="l" rtl="0">
                        <a:spcBef>
                          <a:spcPts val="0"/>
                        </a:spcBef>
                        <a:spcAft>
                          <a:spcPts val="0"/>
                        </a:spcAft>
                        <a:buNone/>
                      </a:pPr>
                      <a:r>
                        <a:rPr lang="pl"/>
                        <a:t>1 (doc5)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71" name="Google Shape;471;p75"/>
          <p:cNvGraphicFramePr/>
          <p:nvPr/>
        </p:nvGraphicFramePr>
        <p:xfrm>
          <a:off x="876300" y="3524250"/>
          <a:ext cx="7239000" cy="396210"/>
        </p:xfrm>
        <a:graphic>
          <a:graphicData uri="http://schemas.openxmlformats.org/drawingml/2006/table">
            <a:tbl>
              <a:tblPr>
                <a:noFill/>
                <a:tableStyleId>{CD45BCCB-0758-40A3-B68F-4B94772776D1}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(-1, Litwo)</a:t>
                      </a:r>
                      <a:endParaRPr/>
                    </a:p>
                  </a:txBody>
                  <a:tcPr marL="91425" marR="91425" marT="91425" marB="91425"/>
                </a:tc>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(1, moja)</a:t>
                      </a:r>
                      <a:endParaRPr/>
                    </a:p>
                  </a:txBody>
                  <a:tcPr marL="91425" marR="91425" marT="91425" marB="91425"/>
                </a:tc>
                <a:tc>
                  <a:txBody>
                    <a:bodyPr/>
                    <a:lstStyle/>
                    <a:p>
                      <a:pPr marL="0" lvl="0" indent="0" algn="l" rtl="0">
                        <a:spcBef>
                          <a:spcPts val="0"/>
                        </a:spcBef>
                        <a:spcAft>
                          <a:spcPts val="0"/>
                        </a:spcAft>
                        <a:buNone/>
                      </a:pPr>
                      <a:r>
                        <a:rPr lang="pl"/>
                        <a:t>1 (5, zdrowie)</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72" name="Google Shape;472;p75"/>
          <p:cNvGraphicFramePr/>
          <p:nvPr/>
        </p:nvGraphicFramePr>
        <p:xfrm>
          <a:off x="876300" y="4514850"/>
          <a:ext cx="7239000" cy="396210"/>
        </p:xfrm>
        <a:graphic>
          <a:graphicData uri="http://schemas.openxmlformats.org/drawingml/2006/table">
            <a:tbl>
              <a:tblPr>
                <a:noFill/>
                <a:tableStyleId>{CD45BCCB-0758-40A3-B68F-4B94772776D1}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(ojc)</a:t>
                      </a:r>
                      <a:endParaRPr/>
                    </a:p>
                  </a:txBody>
                  <a:tcPr marL="91425" marR="91425" marT="91425" marB="91425"/>
                </a:tc>
                <a:tc>
                  <a:txBody>
                    <a:bodyPr/>
                    <a:lstStyle/>
                    <a:p>
                      <a:pPr marL="0" lvl="0" indent="0" algn="l" rtl="0">
                        <a:spcBef>
                          <a:spcPts val="0"/>
                        </a:spcBef>
                        <a:spcAft>
                          <a:spcPts val="0"/>
                        </a:spcAft>
                        <a:buNone/>
                      </a:pPr>
                      <a:r>
                        <a:rPr lang="pl"/>
                        <a:t>0</a:t>
                      </a:r>
                      <a:endParaRPr/>
                    </a:p>
                  </a:txBody>
                  <a:tcPr marL="91425" marR="91425" marT="91425" marB="91425"/>
                </a:tc>
                <a:tc>
                  <a:txBody>
                    <a:bodyPr/>
                    <a:lstStyle/>
                    <a:p>
                      <a:pPr marL="0" lvl="0" indent="0" algn="l" rtl="0">
                        <a:spcBef>
                          <a:spcPts val="0"/>
                        </a:spcBef>
                        <a:spcAft>
                          <a:spcPts val="0"/>
                        </a:spcAft>
                        <a:buNone/>
                      </a:pPr>
                      <a:r>
                        <a:rPr lang="pl"/>
                        <a:t>1 (czy)</a:t>
                      </a:r>
                      <a:endParaRPr/>
                    </a:p>
                  </a:txBody>
                  <a:tcPr marL="91425" marR="91425" marT="91425" marB="91425"/>
                </a:tc>
                <a:tc>
                  <a:txBody>
                    <a:bodyPr/>
                    <a:lstStyle/>
                    <a:p>
                      <a:pPr marL="0" lvl="0" indent="0" algn="l" rtl="0">
                        <a:spcBef>
                          <a:spcPts val="0"/>
                        </a:spcBef>
                        <a:spcAft>
                          <a:spcPts val="0"/>
                        </a:spcAft>
                        <a:buNone/>
                      </a:pPr>
                      <a:r>
                        <a:rPr lang="pl"/>
                        <a:t>1 (zno)</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Wektorowe reprezentacje słów (cd.)</a:t>
            </a:r>
            <a:endParaRPr/>
          </a:p>
        </p:txBody>
      </p:sp>
      <p:sp>
        <p:nvSpPr>
          <p:cNvPr id="478" name="Google Shape;478;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Sposób reprezentacji determinuje semantykę podobieństwa pomiędzy słowami:</a:t>
            </a:r>
            <a:endParaRPr/>
          </a:p>
          <a:p>
            <a:pPr marL="457200" lvl="0" indent="-342900" algn="l" rtl="0">
              <a:spcBef>
                <a:spcPts val="1600"/>
              </a:spcBef>
              <a:spcAft>
                <a:spcPts val="0"/>
              </a:spcAft>
              <a:buSzPts val="1800"/>
              <a:buChar char="●"/>
            </a:pPr>
            <a:r>
              <a:rPr lang="pl"/>
              <a:t>reprezentacja trigramowa</a:t>
            </a:r>
            <a:br>
              <a:rPr lang="pl"/>
            </a:br>
            <a:r>
              <a:rPr lang="pl"/>
              <a:t>ojczyzno ≅ ojczyzna, ojczyźnie, ojczyźniany</a:t>
            </a:r>
            <a:endParaRPr/>
          </a:p>
          <a:p>
            <a:pPr marL="457200" lvl="0" indent="-342900" algn="l" rtl="0">
              <a:spcBef>
                <a:spcPts val="0"/>
              </a:spcBef>
              <a:spcAft>
                <a:spcPts val="0"/>
              </a:spcAft>
              <a:buSzPts val="1800"/>
              <a:buChar char="●"/>
            </a:pPr>
            <a:r>
              <a:rPr lang="pl"/>
              <a:t>reprezentacja kontekstowa</a:t>
            </a:r>
            <a:br>
              <a:rPr lang="pl"/>
            </a:br>
            <a:r>
              <a:rPr lang="pl"/>
              <a:t>ojczyzno ≅ Litwo</a:t>
            </a:r>
            <a:endParaRPr/>
          </a:p>
          <a:p>
            <a:pPr marL="0" lvl="0" indent="0" algn="l" rtl="0">
              <a:spcBef>
                <a:spcPts val="1600"/>
              </a:spcBef>
              <a:spcAft>
                <a:spcPts val="0"/>
              </a:spcAft>
              <a:buNone/>
            </a:pPr>
            <a:r>
              <a:rPr lang="pl"/>
              <a:t>Problem: reprezentacje kontekstowe są bardzo rzadkimi wektorami i bardzo dużej wymiarowości, a zatem trudne do wykorzystania w praktyce.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Word embeddings</a:t>
            </a:r>
            <a:endParaRPr/>
          </a:p>
        </p:txBody>
      </p:sp>
      <p:sp>
        <p:nvSpPr>
          <p:cNvPr id="484" name="Google Shape;484;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“Zanurzenia słów” - gęsta reprezentacja wektorowa słów, o relatywnie małej wymiarowości, uwzględniająca kontekst występowania słów w tekście.</a:t>
            </a:r>
            <a:endParaRPr/>
          </a:p>
          <a:p>
            <a:pPr marL="0" lvl="0" indent="0" algn="l" rtl="0">
              <a:spcBef>
                <a:spcPts val="1600"/>
              </a:spcBef>
              <a:spcAft>
                <a:spcPts val="1600"/>
              </a:spcAft>
              <a:buNone/>
            </a:pPr>
            <a:endParaRPr/>
          </a:p>
        </p:txBody>
      </p:sp>
      <p:pic>
        <p:nvPicPr>
          <p:cNvPr id="485" name="Google Shape;485;p77" descr="countries_capitals.png"/>
          <p:cNvPicPr preferRelativeResize="0"/>
          <p:nvPr/>
        </p:nvPicPr>
        <p:blipFill>
          <a:blip r:embed="rId3">
            <a:alphaModFix/>
          </a:blip>
          <a:stretch>
            <a:fillRect/>
          </a:stretch>
        </p:blipFill>
        <p:spPr>
          <a:xfrm>
            <a:off x="2444687" y="1968650"/>
            <a:ext cx="4254626" cy="317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 jaki sposób można obliczyć zanurzenia słów?</a:t>
            </a:r>
            <a:endParaRPr/>
          </a:p>
        </p:txBody>
      </p:sp>
      <p:sp>
        <p:nvSpPr>
          <p:cNvPr id="491" name="Google Shape;491;p7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Faktoryzacja macierzy</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pl"/>
              <a:t>Np. GloVe</a:t>
            </a:r>
            <a:endParaRPr/>
          </a:p>
          <a:p>
            <a:pPr marL="0" lvl="0" indent="0" algn="l" rtl="0">
              <a:spcBef>
                <a:spcPts val="1600"/>
              </a:spcBef>
              <a:spcAft>
                <a:spcPts val="1600"/>
              </a:spcAft>
              <a:buNone/>
            </a:pPr>
            <a:endParaRPr/>
          </a:p>
        </p:txBody>
      </p:sp>
      <p:sp>
        <p:nvSpPr>
          <p:cNvPr id="492" name="Google Shape;492;p7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Sieci neuronowe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pl"/>
              <a:t>Np. word2vec</a:t>
            </a:r>
            <a:endParaRPr/>
          </a:p>
        </p:txBody>
      </p:sp>
      <p:graphicFrame>
        <p:nvGraphicFramePr>
          <p:cNvPr id="493" name="Google Shape;493;p78"/>
          <p:cNvGraphicFramePr/>
          <p:nvPr/>
        </p:nvGraphicFramePr>
        <p:xfrm>
          <a:off x="450300" y="1654850"/>
          <a:ext cx="3861300" cy="2082500"/>
        </p:xfrm>
        <a:graphic>
          <a:graphicData uri="http://schemas.openxmlformats.org/drawingml/2006/table">
            <a:tbl>
              <a:tblPr>
                <a:noFill/>
                <a:tableStyleId>{CD45BCCB-0758-40A3-B68F-4B94772776D1}</a:tableStyleId>
              </a:tblPr>
              <a:tblGrid>
                <a:gridCol w="965325">
                  <a:extLst>
                    <a:ext uri="{9D8B030D-6E8A-4147-A177-3AD203B41FA5}">
                      <a16:colId xmlns:a16="http://schemas.microsoft.com/office/drawing/2014/main" val="20000"/>
                    </a:ext>
                  </a:extLst>
                </a:gridCol>
                <a:gridCol w="1106100">
                  <a:extLst>
                    <a:ext uri="{9D8B030D-6E8A-4147-A177-3AD203B41FA5}">
                      <a16:colId xmlns:a16="http://schemas.microsoft.com/office/drawing/2014/main" val="20001"/>
                    </a:ext>
                  </a:extLst>
                </a:gridCol>
                <a:gridCol w="655600">
                  <a:extLst>
                    <a:ext uri="{9D8B030D-6E8A-4147-A177-3AD203B41FA5}">
                      <a16:colId xmlns:a16="http://schemas.microsoft.com/office/drawing/2014/main" val="20002"/>
                    </a:ext>
                  </a:extLst>
                </a:gridCol>
                <a:gridCol w="1134275">
                  <a:extLst>
                    <a:ext uri="{9D8B030D-6E8A-4147-A177-3AD203B41FA5}">
                      <a16:colId xmlns:a16="http://schemas.microsoft.com/office/drawing/2014/main" val="20003"/>
                    </a:ext>
                  </a:extLst>
                </a:gridCol>
              </a:tblGrid>
              <a:tr h="5206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pl"/>
                        <a:t>Kontekst 1</a:t>
                      </a:r>
                      <a:endParaRPr/>
                    </a:p>
                  </a:txBody>
                  <a:tcPr marL="91425" marR="91425" marT="91425" marB="91425"/>
                </a:tc>
                <a:tc>
                  <a:txBody>
                    <a:bodyPr/>
                    <a:lstStyle/>
                    <a:p>
                      <a:pPr marL="0" lvl="0" indent="0" algn="l" rtl="0">
                        <a:spcBef>
                          <a:spcPts val="0"/>
                        </a:spcBef>
                        <a:spcAft>
                          <a:spcPts val="0"/>
                        </a:spcAft>
                        <a:buNone/>
                      </a:pPr>
                      <a:r>
                        <a:rPr lang="pl"/>
                        <a:t>...</a:t>
                      </a:r>
                      <a:endParaRPr/>
                    </a:p>
                  </a:txBody>
                  <a:tcPr marL="91425" marR="91425" marT="91425" marB="91425"/>
                </a:tc>
                <a:tc>
                  <a:txBody>
                    <a:bodyPr/>
                    <a:lstStyle/>
                    <a:p>
                      <a:pPr marL="0" lvl="0" indent="0" algn="l" rtl="0">
                        <a:spcBef>
                          <a:spcPts val="0"/>
                        </a:spcBef>
                        <a:spcAft>
                          <a:spcPts val="0"/>
                        </a:spcAft>
                        <a:buNone/>
                      </a:pPr>
                      <a:r>
                        <a:rPr lang="pl"/>
                        <a:t>Kontekst N</a:t>
                      </a:r>
                      <a:endParaRPr/>
                    </a:p>
                  </a:txBody>
                  <a:tcPr marL="91425" marR="91425" marT="91425" marB="91425"/>
                </a:tc>
                <a:extLst>
                  <a:ext uri="{0D108BD9-81ED-4DB2-BD59-A6C34878D82A}">
                    <a16:rowId xmlns:a16="http://schemas.microsoft.com/office/drawing/2014/main" val="10000"/>
                  </a:ext>
                </a:extLst>
              </a:tr>
              <a:tr h="520625">
                <a:tc>
                  <a:txBody>
                    <a:bodyPr/>
                    <a:lstStyle/>
                    <a:p>
                      <a:pPr marL="0" lvl="0" indent="0" algn="l" rtl="0">
                        <a:spcBef>
                          <a:spcPts val="0"/>
                        </a:spcBef>
                        <a:spcAft>
                          <a:spcPts val="0"/>
                        </a:spcAft>
                        <a:buNone/>
                      </a:pPr>
                      <a:r>
                        <a:rPr lang="pl"/>
                        <a:t>Słowo 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20625">
                <a:tc>
                  <a:txBody>
                    <a:bodyPr/>
                    <a:lstStyle/>
                    <a:p>
                      <a:pPr marL="0" lvl="0" indent="0" algn="l" rtl="0">
                        <a:spcBef>
                          <a:spcPts val="0"/>
                        </a:spcBef>
                        <a:spcAft>
                          <a:spcPts val="0"/>
                        </a:spcAft>
                        <a:buNone/>
                      </a:pPr>
                      <a:r>
                        <a:rPr lang="pl"/>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520625">
                <a:tc>
                  <a:txBody>
                    <a:bodyPr/>
                    <a:lstStyle/>
                    <a:p>
                      <a:pPr marL="0" lvl="0" indent="0" algn="l" rtl="0">
                        <a:spcBef>
                          <a:spcPts val="0"/>
                        </a:spcBef>
                        <a:spcAft>
                          <a:spcPts val="0"/>
                        </a:spcAft>
                        <a:buNone/>
                      </a:pPr>
                      <a:r>
                        <a:rPr lang="pl"/>
                        <a:t>Słowo 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494" name="Google Shape;494;p78" descr="f297b956-90f2-4c29-9208-12be0050e819.png"/>
          <p:cNvPicPr preferRelativeResize="0"/>
          <p:nvPr/>
        </p:nvPicPr>
        <p:blipFill>
          <a:blip r:embed="rId3">
            <a:alphaModFix/>
          </a:blip>
          <a:stretch>
            <a:fillRect/>
          </a:stretch>
        </p:blipFill>
        <p:spPr>
          <a:xfrm>
            <a:off x="4922699" y="1630763"/>
            <a:ext cx="3615850" cy="2130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Word embeddings - główne problemy</a:t>
            </a:r>
            <a:endParaRPr/>
          </a:p>
        </p:txBody>
      </p:sp>
      <p:sp>
        <p:nvSpPr>
          <p:cNvPr id="500" name="Google Shape;500;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Zanurzenia słów są obecnie podstawowym sposobem reprezentacji słów, ale:</a:t>
            </a:r>
            <a:endParaRPr/>
          </a:p>
          <a:p>
            <a:pPr marL="457200" lvl="0" indent="-342900" algn="l" rtl="0">
              <a:spcBef>
                <a:spcPts val="1600"/>
              </a:spcBef>
              <a:spcAft>
                <a:spcPts val="0"/>
              </a:spcAft>
              <a:buSzPts val="1800"/>
              <a:buChar char="●"/>
            </a:pPr>
            <a:r>
              <a:rPr lang="pl"/>
              <a:t>potrzeba bardzo dużych ilości danych, aby wytrenować wektory,</a:t>
            </a:r>
            <a:endParaRPr/>
          </a:p>
          <a:p>
            <a:pPr marL="457200" lvl="0" indent="-342900" algn="l" rtl="0">
              <a:spcBef>
                <a:spcPts val="0"/>
              </a:spcBef>
              <a:spcAft>
                <a:spcPts val="0"/>
              </a:spcAft>
              <a:buSzPts val="1800"/>
              <a:buChar char="●"/>
            </a:pPr>
            <a:r>
              <a:rPr lang="pl"/>
              <a:t>wytrenowane wektory są bardzo duże objętościowo (np. problem z zastosowaniem w systemach wbudowanych, telefonach komórkowych),</a:t>
            </a:r>
            <a:endParaRPr/>
          </a:p>
          <a:p>
            <a:pPr marL="457200" lvl="0" indent="-342900" algn="l" rtl="0">
              <a:spcBef>
                <a:spcPts val="0"/>
              </a:spcBef>
              <a:spcAft>
                <a:spcPts val="0"/>
              </a:spcAft>
              <a:buSzPts val="1800"/>
              <a:buChar char="●"/>
            </a:pPr>
            <a:r>
              <a:rPr lang="pl"/>
              <a:t>istnieje wiele metod do wyboru (word2vec, GloVe, FastText),</a:t>
            </a:r>
            <a:endParaRPr/>
          </a:p>
          <a:p>
            <a:pPr marL="457200" lvl="0" indent="-342900" algn="l" rtl="0">
              <a:spcBef>
                <a:spcPts val="0"/>
              </a:spcBef>
              <a:spcAft>
                <a:spcPts val="0"/>
              </a:spcAft>
              <a:buSzPts val="1800"/>
              <a:buChar char="●"/>
            </a:pPr>
            <a:r>
              <a:rPr lang="pl"/>
              <a:t>zanurzenia (szczególnie w kontekście języków fleksyjnych) warto liczyć nie tylko na bazie form ortograficznych słów</a:t>
            </a:r>
            <a:endParaRPr/>
          </a:p>
          <a:p>
            <a:pPr marL="914400" lvl="1" indent="-317500" algn="l" rtl="0">
              <a:spcBef>
                <a:spcPts val="0"/>
              </a:spcBef>
              <a:spcAft>
                <a:spcPts val="0"/>
              </a:spcAft>
              <a:buSzPts val="1400"/>
              <a:buChar char="○"/>
            </a:pPr>
            <a:r>
              <a:rPr lang="pl"/>
              <a:t>lematy?</a:t>
            </a:r>
            <a:endParaRPr/>
          </a:p>
          <a:p>
            <a:pPr marL="914400" lvl="1" indent="-317500" algn="l" rtl="0">
              <a:spcBef>
                <a:spcPts val="0"/>
              </a:spcBef>
              <a:spcAft>
                <a:spcPts val="0"/>
              </a:spcAft>
              <a:buSzPts val="1400"/>
              <a:buChar char="○"/>
            </a:pPr>
            <a:r>
              <a:rPr lang="pl"/>
              <a:t>kategorie gramatyczne / znaczniki morfosyntaktyczne?</a:t>
            </a:r>
            <a:endParaRPr/>
          </a:p>
          <a:p>
            <a:pPr marL="914400" lvl="1" indent="-317500" algn="l" rtl="0">
              <a:spcBef>
                <a:spcPts val="0"/>
              </a:spcBef>
              <a:spcAft>
                <a:spcPts val="0"/>
              </a:spcAft>
              <a:buSzPts val="1400"/>
              <a:buChar char="○"/>
            </a:pPr>
            <a:r>
              <a:rPr lang="pl"/>
              <a:t>cechy wyższego poziomu (sufiksy/prefiksy, synonimy/hiperonimy),</a:t>
            </a:r>
            <a:endParaRPr/>
          </a:p>
          <a:p>
            <a:pPr marL="914400" lvl="1" indent="-317500" algn="l" rtl="0">
              <a:spcBef>
                <a:spcPts val="0"/>
              </a:spcBef>
              <a:spcAft>
                <a:spcPts val="0"/>
              </a:spcAft>
              <a:buSzPts val="1400"/>
              <a:buChar char="○"/>
            </a:pPr>
            <a:r>
              <a:rPr lang="pl"/>
              <a:t>połączenia powyższych.</a:t>
            </a:r>
            <a:endParaRPr/>
          </a:p>
          <a:p>
            <a:pPr marL="0" lvl="0" indent="0" algn="l" rtl="0">
              <a:spcBef>
                <a:spcPts val="1600"/>
              </a:spcBef>
              <a:spcAft>
                <a:spcPts val="16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Zanurzenia słów: wpływ rozmiaru korpusu treningowego</a:t>
            </a:r>
            <a:endParaRPr/>
          </a:p>
        </p:txBody>
      </p:sp>
      <p:pic>
        <p:nvPicPr>
          <p:cNvPr id="506" name="Google Shape;506;p80" title="Points scored"/>
          <p:cNvPicPr preferRelativeResize="0"/>
          <p:nvPr/>
        </p:nvPicPr>
        <p:blipFill>
          <a:blip r:embed="rId3">
            <a:alphaModFix/>
          </a:blip>
          <a:stretch>
            <a:fillRect/>
          </a:stretch>
        </p:blipFill>
        <p:spPr>
          <a:xfrm>
            <a:off x="1353488" y="1398725"/>
            <a:ext cx="6179475" cy="38209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t>Zanurzenia słów: wpływ długości wektora</a:t>
            </a:r>
            <a:endParaRPr/>
          </a:p>
          <a:p>
            <a:pPr marL="0" lvl="0" indent="0" algn="l" rtl="0">
              <a:spcBef>
                <a:spcPts val="0"/>
              </a:spcBef>
              <a:spcAft>
                <a:spcPts val="0"/>
              </a:spcAft>
              <a:buNone/>
            </a:pPr>
            <a:endParaRPr/>
          </a:p>
        </p:txBody>
      </p:sp>
      <p:sp>
        <p:nvSpPr>
          <p:cNvPr id="512" name="Google Shape;512;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13" name="Google Shape;513;p81" title="Points scored"/>
          <p:cNvPicPr preferRelativeResize="0"/>
          <p:nvPr/>
        </p:nvPicPr>
        <p:blipFill>
          <a:blip r:embed="rId3">
            <a:alphaModFix/>
          </a:blip>
          <a:stretch>
            <a:fillRect/>
          </a:stretch>
        </p:blipFill>
        <p:spPr>
          <a:xfrm>
            <a:off x="2238900" y="1544275"/>
            <a:ext cx="4666200" cy="2885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Podejścia do przetwarzania tekstu</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Analiza danych tekstowych</a:t>
            </a:r>
            <a:endParaRPr dirty="0"/>
          </a:p>
          <a:p>
            <a:pPr marL="457200" lvl="0" indent="-342900" algn="l" rtl="0">
              <a:spcBef>
                <a:spcPts val="1600"/>
              </a:spcBef>
              <a:spcAft>
                <a:spcPts val="0"/>
              </a:spcAft>
              <a:buSzPts val="1800"/>
              <a:buChar char="●"/>
            </a:pPr>
            <a:r>
              <a:rPr lang="pl" dirty="0"/>
              <a:t>jaka jest liczba znaków/słów/zdań w dokumencie?</a:t>
            </a:r>
            <a:endParaRPr dirty="0"/>
          </a:p>
          <a:p>
            <a:pPr marL="457200" lvl="0" indent="-342900" algn="l" rtl="0">
              <a:spcBef>
                <a:spcPts val="0"/>
              </a:spcBef>
              <a:spcAft>
                <a:spcPts val="0"/>
              </a:spcAft>
              <a:buSzPts val="1800"/>
              <a:buChar char="●"/>
            </a:pPr>
            <a:r>
              <a:rPr lang="pl" dirty="0"/>
              <a:t>jakie są słowa klucze/słowa tematyczne w dokumencie?</a:t>
            </a:r>
            <a:endParaRPr dirty="0"/>
          </a:p>
          <a:p>
            <a:pPr marL="0" lvl="0" indent="0" algn="l" rtl="0">
              <a:spcBef>
                <a:spcPts val="1600"/>
              </a:spcBef>
              <a:spcAft>
                <a:spcPts val="0"/>
              </a:spcAft>
              <a:buNone/>
            </a:pPr>
            <a:r>
              <a:rPr lang="pl" dirty="0"/>
              <a:t>Eksploracja danych tekstowych (Text Mining)</a:t>
            </a:r>
            <a:endParaRPr dirty="0"/>
          </a:p>
          <a:p>
            <a:pPr marL="457200" lvl="0" indent="-342900" algn="l" rtl="0">
              <a:spcBef>
                <a:spcPts val="1600"/>
              </a:spcBef>
              <a:spcAft>
                <a:spcPts val="0"/>
              </a:spcAft>
              <a:buSzPts val="1800"/>
              <a:buChar char="●"/>
            </a:pPr>
            <a:r>
              <a:rPr lang="pl" dirty="0"/>
              <a:t>jak można skategoryzować ten zbiór dokumentów?</a:t>
            </a:r>
            <a:endParaRPr dirty="0"/>
          </a:p>
          <a:p>
            <a:pPr marL="457200" lvl="0" indent="-342900" algn="l" rtl="0">
              <a:spcBef>
                <a:spcPts val="0"/>
              </a:spcBef>
              <a:spcAft>
                <a:spcPts val="0"/>
              </a:spcAft>
              <a:buSzPts val="1800"/>
              <a:buChar char="●"/>
            </a:pPr>
            <a:r>
              <a:rPr lang="pl" dirty="0"/>
              <a:t>jak można zwizualizować różnice pomiędzy tymi zbiorami dokumentów?</a:t>
            </a:r>
            <a:endParaRPr dirty="0"/>
          </a:p>
          <a:p>
            <a:pPr marL="0" lvl="0" indent="0" algn="l" rtl="0">
              <a:spcBef>
                <a:spcPts val="1600"/>
              </a:spcBef>
              <a:spcAft>
                <a:spcPts val="0"/>
              </a:spcAft>
              <a:buNone/>
            </a:pPr>
            <a:r>
              <a:rPr lang="pl" dirty="0"/>
              <a:t>Przetwarzanie języka naturalnego</a:t>
            </a:r>
            <a:endParaRPr dirty="0"/>
          </a:p>
          <a:p>
            <a:pPr marL="457200" lvl="0" indent="-342900" algn="l" rtl="0">
              <a:spcBef>
                <a:spcPts val="1600"/>
              </a:spcBef>
              <a:spcAft>
                <a:spcPts val="0"/>
              </a:spcAft>
              <a:buSzPts val="1800"/>
              <a:buChar char="●"/>
            </a:pPr>
            <a:r>
              <a:rPr lang="pl" dirty="0"/>
              <a:t>jakie nazwy własne występują w dokumencie?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t>Zanurzenia słów: cechy bazowe</a:t>
            </a:r>
            <a:endParaRPr/>
          </a:p>
          <a:p>
            <a:pPr marL="0" lvl="0" indent="0" algn="l" rtl="0">
              <a:spcBef>
                <a:spcPts val="0"/>
              </a:spcBef>
              <a:spcAft>
                <a:spcPts val="0"/>
              </a:spcAft>
              <a:buNone/>
            </a:pPr>
            <a:endParaRPr/>
          </a:p>
        </p:txBody>
      </p:sp>
      <p:sp>
        <p:nvSpPr>
          <p:cNvPr id="519" name="Google Shape;519;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20" name="Google Shape;520;p82" title="Points scored"/>
          <p:cNvPicPr preferRelativeResize="0"/>
          <p:nvPr/>
        </p:nvPicPr>
        <p:blipFill>
          <a:blip r:embed="rId3">
            <a:alphaModFix/>
          </a:blip>
          <a:stretch>
            <a:fillRect/>
          </a:stretch>
        </p:blipFill>
        <p:spPr>
          <a:xfrm>
            <a:off x="1482263" y="1037650"/>
            <a:ext cx="6179475" cy="39033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Dlaczego NLP jest trudne?</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Słowo-klucz: </a:t>
            </a:r>
            <a:r>
              <a:rPr lang="pl" b="1"/>
              <a:t>niejednoznaczność </a:t>
            </a:r>
            <a:r>
              <a:rPr lang="pl"/>
              <a:t>(</a:t>
            </a:r>
            <a:r>
              <a:rPr lang="pl" b="1"/>
              <a:t>ambiguity</a:t>
            </a:r>
            <a:r>
              <a:rPr lang="pl"/>
              <a:t>)</a:t>
            </a:r>
            <a:endParaRPr/>
          </a:p>
          <a:p>
            <a:pPr marL="457200" lvl="0" indent="-342900" algn="l" rtl="0">
              <a:spcBef>
                <a:spcPts val="1600"/>
              </a:spcBef>
              <a:spcAft>
                <a:spcPts val="0"/>
              </a:spcAft>
              <a:buSzPts val="1800"/>
              <a:buChar char="●"/>
            </a:pPr>
            <a:r>
              <a:rPr lang="pl"/>
              <a:t>PROSTITUTES APPEAL TO POPE</a:t>
            </a:r>
            <a:endParaRPr/>
          </a:p>
          <a:p>
            <a:pPr marL="457200" lvl="0" indent="-342900" algn="l" rtl="0">
              <a:spcBef>
                <a:spcPts val="0"/>
              </a:spcBef>
              <a:spcAft>
                <a:spcPts val="0"/>
              </a:spcAft>
              <a:buSzPts val="1800"/>
              <a:buChar char="●"/>
            </a:pPr>
            <a:r>
              <a:rPr lang="pl"/>
              <a:t>KIDS MAKE NUTRITIOUS SNACKS</a:t>
            </a:r>
            <a:endParaRPr/>
          </a:p>
          <a:p>
            <a:pPr marL="457200" lvl="0" indent="-342900" algn="l" rtl="0">
              <a:spcBef>
                <a:spcPts val="0"/>
              </a:spcBef>
              <a:spcAft>
                <a:spcPts val="0"/>
              </a:spcAft>
              <a:buSzPts val="1800"/>
              <a:buChar char="●"/>
            </a:pPr>
            <a:r>
              <a:rPr lang="pl"/>
              <a:t>STOLEN PAINTING FOUND BY TREE</a:t>
            </a:r>
            <a:endParaRPr/>
          </a:p>
          <a:p>
            <a:pPr marL="457200" lvl="0" indent="-342900" algn="l" rtl="0">
              <a:spcBef>
                <a:spcPts val="0"/>
              </a:spcBef>
              <a:spcAft>
                <a:spcPts val="0"/>
              </a:spcAft>
              <a:buSzPts val="1800"/>
              <a:buChar char="●"/>
            </a:pPr>
            <a:r>
              <a:rPr lang="pl"/>
              <a:t>LUNG CANCER IN WOMEN MUSHROOMS</a:t>
            </a:r>
            <a:endParaRPr/>
          </a:p>
          <a:p>
            <a:pPr marL="457200" lvl="0" indent="-342900" algn="l" rtl="0">
              <a:spcBef>
                <a:spcPts val="0"/>
              </a:spcBef>
              <a:spcAft>
                <a:spcPts val="0"/>
              </a:spcAft>
              <a:buSzPts val="1800"/>
              <a:buChar char="●"/>
            </a:pPr>
            <a:r>
              <a:rPr lang="pl"/>
              <a:t>QUEEN MARY HAVING BOTTOM SCRAPED</a:t>
            </a:r>
            <a:endParaRPr/>
          </a:p>
          <a:p>
            <a:pPr marL="457200" lvl="0" indent="-342900" algn="l" rtl="0">
              <a:spcBef>
                <a:spcPts val="0"/>
              </a:spcBef>
              <a:spcAft>
                <a:spcPts val="0"/>
              </a:spcAft>
              <a:buSzPts val="1800"/>
              <a:buChar char="●"/>
            </a:pPr>
            <a:r>
              <a:rPr lang="pl"/>
              <a:t>DEALERS WILL HEAR CAR TALK AT NOON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Niejednoznaczność w języku</a:t>
            </a:r>
            <a:endParaRPr/>
          </a:p>
        </p:txBody>
      </p:sp>
      <p:sp>
        <p:nvSpPr>
          <p:cNvPr id="109" name="Google Shape;109;p21"/>
          <p:cNvSpPr txBox="1">
            <a:spLocks noGrp="1"/>
          </p:cNvSpPr>
          <p:nvPr>
            <p:ph type="body" idx="1"/>
          </p:nvPr>
        </p:nvSpPr>
        <p:spPr>
          <a:xfrm>
            <a:off x="311700" y="1152475"/>
            <a:ext cx="4711800" cy="37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Homonimia</a:t>
            </a:r>
            <a:endParaRPr/>
          </a:p>
          <a:p>
            <a:pPr marL="457200" lvl="0" indent="-304800" algn="l" rtl="0">
              <a:spcBef>
                <a:spcPts val="1600"/>
              </a:spcBef>
              <a:spcAft>
                <a:spcPts val="0"/>
              </a:spcAft>
              <a:buSzPts val="1200"/>
              <a:buChar char="●"/>
            </a:pPr>
            <a:r>
              <a:rPr lang="pl" sz="1200"/>
              <a:t>I </a:t>
            </a:r>
            <a:r>
              <a:rPr lang="pl" sz="1200" b="1"/>
              <a:t>can </a:t>
            </a:r>
            <a:r>
              <a:rPr lang="pl" sz="1200"/>
              <a:t>do it! This </a:t>
            </a:r>
            <a:r>
              <a:rPr lang="pl" sz="1200" b="1"/>
              <a:t>can </a:t>
            </a:r>
            <a:r>
              <a:rPr lang="pl" sz="1200"/>
              <a:t>is not that hard to open.</a:t>
            </a:r>
            <a:endParaRPr sz="1200"/>
          </a:p>
          <a:p>
            <a:pPr marL="0" lvl="0" indent="0" algn="l" rtl="0">
              <a:spcBef>
                <a:spcPts val="1600"/>
              </a:spcBef>
              <a:spcAft>
                <a:spcPts val="0"/>
              </a:spcAft>
              <a:buNone/>
            </a:pPr>
            <a:r>
              <a:rPr lang="pl"/>
              <a:t>Wyjątki gramatyczne</a:t>
            </a:r>
            <a:endParaRPr/>
          </a:p>
          <a:p>
            <a:pPr marL="457200" lvl="0" indent="-304800" algn="l" rtl="0">
              <a:spcBef>
                <a:spcPts val="1600"/>
              </a:spcBef>
              <a:spcAft>
                <a:spcPts val="0"/>
              </a:spcAft>
              <a:buSzPts val="1200"/>
              <a:buChar char="●"/>
            </a:pPr>
            <a:r>
              <a:rPr lang="pl" sz="1200"/>
              <a:t>I walk. She walk</a:t>
            </a:r>
            <a:r>
              <a:rPr lang="pl" sz="1200" b="1"/>
              <a:t>s</a:t>
            </a:r>
            <a:r>
              <a:rPr lang="pl" sz="1200"/>
              <a:t>. / I can. She can.</a:t>
            </a:r>
            <a:endParaRPr sz="1200"/>
          </a:p>
          <a:p>
            <a:pPr marL="0" lvl="0" indent="0" algn="l" rtl="0">
              <a:spcBef>
                <a:spcPts val="1600"/>
              </a:spcBef>
              <a:spcAft>
                <a:spcPts val="0"/>
              </a:spcAft>
              <a:buNone/>
            </a:pPr>
            <a:r>
              <a:rPr lang="pl"/>
              <a:t>Koreferencja</a:t>
            </a:r>
            <a:endParaRPr/>
          </a:p>
          <a:p>
            <a:pPr marL="457200" lvl="0" indent="-304800" algn="l" rtl="0">
              <a:spcBef>
                <a:spcPts val="1600"/>
              </a:spcBef>
              <a:spcAft>
                <a:spcPts val="0"/>
              </a:spcAft>
              <a:buSzPts val="1200"/>
              <a:buChar char="●"/>
            </a:pPr>
            <a:r>
              <a:rPr lang="pl" sz="1200"/>
              <a:t>Andrew lost his wallet. He tried to find </a:t>
            </a:r>
            <a:r>
              <a:rPr lang="pl" sz="1200" b="1"/>
              <a:t>it</a:t>
            </a:r>
            <a:r>
              <a:rPr lang="pl" sz="1200"/>
              <a:t>.</a:t>
            </a:r>
            <a:endParaRPr sz="1200"/>
          </a:p>
          <a:p>
            <a:pPr marL="0" lvl="0" indent="0" algn="l" rtl="0">
              <a:spcBef>
                <a:spcPts val="1600"/>
              </a:spcBef>
              <a:spcAft>
                <a:spcPts val="0"/>
              </a:spcAft>
              <a:buNone/>
            </a:pPr>
            <a:r>
              <a:rPr lang="pl"/>
              <a:t>Szyk zdania</a:t>
            </a:r>
            <a:endParaRPr/>
          </a:p>
          <a:p>
            <a:pPr marL="457200" lvl="0" indent="-304800" algn="l" rtl="0">
              <a:spcBef>
                <a:spcPts val="1600"/>
              </a:spcBef>
              <a:spcAft>
                <a:spcPts val="0"/>
              </a:spcAft>
              <a:buSzPts val="1200"/>
              <a:buChar char="●"/>
            </a:pPr>
            <a:r>
              <a:rPr lang="pl" sz="1200"/>
              <a:t>John loves Mary.</a:t>
            </a:r>
            <a:endParaRPr sz="1200"/>
          </a:p>
          <a:p>
            <a:pPr marL="457200" lvl="0" indent="-304800" algn="l" rtl="0">
              <a:spcBef>
                <a:spcPts val="0"/>
              </a:spcBef>
              <a:spcAft>
                <a:spcPts val="0"/>
              </a:spcAft>
              <a:buSzPts val="1200"/>
              <a:buChar char="●"/>
            </a:pPr>
            <a:r>
              <a:rPr lang="pl" sz="1200"/>
              <a:t>Jan kocha Marię. / Jan Marię kocha. / Marię kocha Jan. / Marię Jan kocha. / Kocha Marię Jan. / Kocha Jan Marię.</a:t>
            </a:r>
            <a:endParaRPr sz="1200"/>
          </a:p>
        </p:txBody>
      </p:sp>
      <p:sp>
        <p:nvSpPr>
          <p:cNvPr id="110" name="Google Shape;110;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Fleksja</a:t>
            </a:r>
            <a:endParaRPr dirty="0"/>
          </a:p>
          <a:p>
            <a:pPr marL="457200" lvl="0" indent="-292100" algn="l" rtl="0">
              <a:spcBef>
                <a:spcPts val="1600"/>
              </a:spcBef>
              <a:spcAft>
                <a:spcPts val="0"/>
              </a:spcAft>
              <a:buSzPts val="1000"/>
              <a:buChar char="●"/>
            </a:pPr>
            <a:r>
              <a:rPr lang="pl" sz="1000" dirty="0"/>
              <a:t>M. człowiek</a:t>
            </a:r>
            <a:endParaRPr sz="1000" dirty="0"/>
          </a:p>
          <a:p>
            <a:pPr marL="457200" lvl="0" indent="-292100" algn="l" rtl="0">
              <a:spcBef>
                <a:spcPts val="0"/>
              </a:spcBef>
              <a:spcAft>
                <a:spcPts val="0"/>
              </a:spcAft>
              <a:buClr>
                <a:srgbClr val="FF0000"/>
              </a:buClr>
              <a:buSzPts val="1000"/>
              <a:buChar char="●"/>
            </a:pPr>
            <a:r>
              <a:rPr lang="pl" sz="1000" dirty="0">
                <a:solidFill>
                  <a:srgbClr val="FF0000"/>
                </a:solidFill>
              </a:rPr>
              <a:t>D. człowieka</a:t>
            </a:r>
            <a:endParaRPr sz="1000" dirty="0">
              <a:solidFill>
                <a:srgbClr val="FF0000"/>
              </a:solidFill>
            </a:endParaRPr>
          </a:p>
          <a:p>
            <a:pPr marL="457200" lvl="0" indent="-292100" algn="l" rtl="0">
              <a:spcBef>
                <a:spcPts val="0"/>
              </a:spcBef>
              <a:spcAft>
                <a:spcPts val="0"/>
              </a:spcAft>
              <a:buSzPts val="1000"/>
              <a:buChar char="●"/>
            </a:pPr>
            <a:r>
              <a:rPr lang="pl" sz="1000" dirty="0"/>
              <a:t>C. człowiekowi</a:t>
            </a:r>
            <a:endParaRPr sz="1000" dirty="0"/>
          </a:p>
          <a:p>
            <a:pPr marL="457200" lvl="0" indent="-292100" algn="l" rtl="0">
              <a:spcBef>
                <a:spcPts val="0"/>
              </a:spcBef>
              <a:spcAft>
                <a:spcPts val="0"/>
              </a:spcAft>
              <a:buClr>
                <a:srgbClr val="FF0000"/>
              </a:buClr>
              <a:buSzPts val="1000"/>
              <a:buChar char="●"/>
            </a:pPr>
            <a:r>
              <a:rPr lang="pl" sz="1000" dirty="0">
                <a:solidFill>
                  <a:srgbClr val="FF0000"/>
                </a:solidFill>
              </a:rPr>
              <a:t>B. człowieka</a:t>
            </a:r>
            <a:endParaRPr sz="1000" dirty="0">
              <a:solidFill>
                <a:srgbClr val="FF0000"/>
              </a:solidFill>
            </a:endParaRPr>
          </a:p>
          <a:p>
            <a:pPr marL="457200" lvl="0" indent="-292100" algn="l" rtl="0">
              <a:spcBef>
                <a:spcPts val="0"/>
              </a:spcBef>
              <a:spcAft>
                <a:spcPts val="0"/>
              </a:spcAft>
              <a:buSzPts val="1000"/>
              <a:buChar char="●"/>
            </a:pPr>
            <a:r>
              <a:rPr lang="pl" sz="1000" dirty="0"/>
              <a:t>N. człowiekiem</a:t>
            </a:r>
            <a:endParaRPr sz="1000" dirty="0"/>
          </a:p>
          <a:p>
            <a:pPr marL="457200" lvl="0" indent="-292100" algn="l" rtl="0">
              <a:spcBef>
                <a:spcPts val="0"/>
              </a:spcBef>
              <a:spcAft>
                <a:spcPts val="0"/>
              </a:spcAft>
              <a:buClr>
                <a:srgbClr val="0000FF"/>
              </a:buClr>
              <a:buSzPts val="1000"/>
              <a:buChar char="●"/>
            </a:pPr>
            <a:r>
              <a:rPr lang="pl" sz="1000" dirty="0">
                <a:solidFill>
                  <a:srgbClr val="0000FF"/>
                </a:solidFill>
              </a:rPr>
              <a:t>Ms. człowieku</a:t>
            </a:r>
            <a:endParaRPr sz="1000" dirty="0">
              <a:solidFill>
                <a:srgbClr val="0000FF"/>
              </a:solidFill>
            </a:endParaRPr>
          </a:p>
          <a:p>
            <a:pPr marL="457200" lvl="0" indent="-292100" algn="l" rtl="0">
              <a:spcBef>
                <a:spcPts val="0"/>
              </a:spcBef>
              <a:spcAft>
                <a:spcPts val="0"/>
              </a:spcAft>
              <a:buClr>
                <a:srgbClr val="0000FF"/>
              </a:buClr>
              <a:buSzPts val="1000"/>
              <a:buChar char="●"/>
            </a:pPr>
            <a:r>
              <a:rPr lang="pl" sz="1000" dirty="0">
                <a:solidFill>
                  <a:srgbClr val="0000FF"/>
                </a:solidFill>
              </a:rPr>
              <a:t>W. człowieku</a:t>
            </a:r>
            <a:endParaRPr sz="1000" dirty="0">
              <a:solidFill>
                <a:srgbClr val="0000FF"/>
              </a:solidFill>
            </a:endParaRPr>
          </a:p>
          <a:p>
            <a:pPr marL="0" lvl="0" indent="0" algn="l" rtl="0">
              <a:spcBef>
                <a:spcPts val="1600"/>
              </a:spcBef>
              <a:spcAft>
                <a:spcPts val="0"/>
              </a:spcAft>
              <a:buNone/>
            </a:pPr>
            <a:r>
              <a:rPr lang="pl" dirty="0"/>
              <a:t>Wiedza i kontekst</a:t>
            </a:r>
            <a:endParaRPr dirty="0"/>
          </a:p>
          <a:p>
            <a:pPr marL="457200" lvl="0" indent="-304800" algn="l" rtl="0">
              <a:spcBef>
                <a:spcPts val="1600"/>
              </a:spcBef>
              <a:spcAft>
                <a:spcPts val="0"/>
              </a:spcAft>
              <a:buSzPts val="1200"/>
              <a:buChar char="●"/>
            </a:pPr>
            <a:r>
              <a:rPr lang="pl" sz="1200" dirty="0"/>
              <a:t>Stały nadzór kamer.</a:t>
            </a:r>
            <a:endParaRPr sz="1200" dirty="0"/>
          </a:p>
          <a:p>
            <a:pPr marL="457200" lvl="0" indent="-304800" algn="l" rtl="0">
              <a:spcBef>
                <a:spcPts val="0"/>
              </a:spcBef>
              <a:spcAft>
                <a:spcPts val="0"/>
              </a:spcAft>
              <a:buSzPts val="1200"/>
              <a:buChar char="●"/>
            </a:pPr>
            <a:r>
              <a:rPr lang="pl" sz="1200" b="1" dirty="0"/>
              <a:t>Dzisiaj </a:t>
            </a:r>
            <a:r>
              <a:rPr lang="pl" sz="1200" dirty="0"/>
              <a:t>takie postawy wydają się staroświeckie.</a:t>
            </a:r>
            <a:endParaRPr sz="1200" dirty="0"/>
          </a:p>
          <a:p>
            <a:pPr marL="457200" lvl="0" indent="-304800" algn="l" rtl="0">
              <a:spcBef>
                <a:spcPts val="0"/>
              </a:spcBef>
              <a:spcAft>
                <a:spcPts val="0"/>
              </a:spcAft>
              <a:buSzPts val="1200"/>
              <a:buChar char="●"/>
            </a:pPr>
            <a:r>
              <a:rPr lang="pl" sz="1200" dirty="0"/>
              <a:t>Ania pokroiła tort, </a:t>
            </a:r>
            <a:r>
              <a:rPr lang="pl" sz="1200" b="1" dirty="0"/>
              <a:t>każdy </a:t>
            </a:r>
            <a:r>
              <a:rPr lang="pl" sz="1200" dirty="0"/>
              <a:t>gość zjadł </a:t>
            </a:r>
            <a:r>
              <a:rPr lang="pl" sz="1200" b="1" dirty="0"/>
              <a:t>kawałek.</a:t>
            </a:r>
          </a:p>
          <a:p>
            <a:pPr marL="457200" lvl="0" indent="-304800" algn="l" rtl="0">
              <a:spcBef>
                <a:spcPts val="0"/>
              </a:spcBef>
              <a:spcAft>
                <a:spcPts val="0"/>
              </a:spcAft>
              <a:buSzPts val="1200"/>
              <a:buChar char="●"/>
            </a:pPr>
            <a:r>
              <a:rPr lang="pl" sz="1200" dirty="0"/>
              <a:t>Ania wyjęła aparat,</a:t>
            </a:r>
            <a:r>
              <a:rPr lang="pl" sz="1200" b="1" dirty="0"/>
              <a:t> każdy </a:t>
            </a:r>
            <a:r>
              <a:rPr lang="pl" sz="1200" dirty="0"/>
              <a:t>gość</a:t>
            </a:r>
            <a:r>
              <a:rPr lang="pl" sz="1200" b="1" dirty="0"/>
              <a:t> </a:t>
            </a:r>
            <a:r>
              <a:rPr lang="pl" sz="1200" dirty="0"/>
              <a:t>jest na</a:t>
            </a:r>
            <a:r>
              <a:rPr lang="pl" sz="1200" b="1" dirty="0"/>
              <a:t> zdjęciu</a:t>
            </a:r>
            <a:endParaRPr sz="1200" b="1"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2287</TotalTime>
  <Words>4691</Words>
  <Application>Microsoft Office PowerPoint</Application>
  <PresentationFormat>On-screen Show (16:9)</PresentationFormat>
  <Paragraphs>474</Paragraphs>
  <Slides>70</Slides>
  <Notes>68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70</vt:i4>
      </vt:variant>
    </vt:vector>
  </HeadingPairs>
  <TitlesOfParts>
    <vt:vector size="73" baseType="lpstr">
      <vt:lpstr>Arial</vt:lpstr>
      <vt:lpstr>Courier New</vt:lpstr>
      <vt:lpstr>Simple Light</vt:lpstr>
      <vt:lpstr>Analiza danych tekstowych  i języka naturalnego</vt:lpstr>
      <vt:lpstr>Wprowadzenie</vt:lpstr>
      <vt:lpstr>Dlaczego analiza języka naturalnego?</vt:lpstr>
      <vt:lpstr>Czym jest NLP?</vt:lpstr>
      <vt:lpstr>Czym jest eksploracja danych?</vt:lpstr>
      <vt:lpstr>Piramida wiedzy</vt:lpstr>
      <vt:lpstr>Podejścia do przetwarzania tekstu</vt:lpstr>
      <vt:lpstr>Dlaczego NLP jest trudne?</vt:lpstr>
      <vt:lpstr>Niejednoznaczność w języku</vt:lpstr>
      <vt:lpstr>Podstawowe zadania NLP</vt:lpstr>
      <vt:lpstr>Narzędzia i technologie w NLP</vt:lpstr>
      <vt:lpstr>Ekosystem Python</vt:lpstr>
      <vt:lpstr>Podstawy NLP</vt:lpstr>
      <vt:lpstr>Poziomy opisu języka</vt:lpstr>
      <vt:lpstr>Morfologia</vt:lpstr>
      <vt:lpstr>Problem segmentacji</vt:lpstr>
      <vt:lpstr>Morfologiczna typologia języków</vt:lpstr>
      <vt:lpstr>Problemy z przetwarzaniem języków fleksyjnych</vt:lpstr>
      <vt:lpstr>Stemming</vt:lpstr>
      <vt:lpstr>Stemmer Portera</vt:lpstr>
      <vt:lpstr>Stemmer Portera (cd.)</vt:lpstr>
      <vt:lpstr>Lematyzacja</vt:lpstr>
      <vt:lpstr>Składnia</vt:lpstr>
      <vt:lpstr>Semantyka</vt:lpstr>
      <vt:lpstr>Uczenie maszynowe w NLP</vt:lpstr>
      <vt:lpstr>Ujednoznacznianie sensu słów</vt:lpstr>
      <vt:lpstr>Ujednoznacznianie sensu słów</vt:lpstr>
      <vt:lpstr>Lexical sample WSD</vt:lpstr>
      <vt:lpstr>All-words WSD: WordNet</vt:lpstr>
      <vt:lpstr>Podejścia do WSD</vt:lpstr>
      <vt:lpstr>Algorytm Leska</vt:lpstr>
      <vt:lpstr>Metody nadzorowane w WSD - reprezentacja słów</vt:lpstr>
      <vt:lpstr>WSD i ML - reprezentacja cech słów (c.d.)</vt:lpstr>
      <vt:lpstr>Nierównomierna liczność klas</vt:lpstr>
      <vt:lpstr>Nierównomierna liczność klas w ML</vt:lpstr>
      <vt:lpstr>Nierównomierna liczność klas w ML (cd.)</vt:lpstr>
      <vt:lpstr>Znakowanie morfosyntaktyczne (tagging)</vt:lpstr>
      <vt:lpstr>Tagset</vt:lpstr>
      <vt:lpstr>Tagset w języku polskim</vt:lpstr>
      <vt:lpstr>Tagset w języku polskim (cd.)</vt:lpstr>
      <vt:lpstr>Tagset w języku polskim (cd.)</vt:lpstr>
      <vt:lpstr>Podejścia do znakowania morfosyntaktycznego</vt:lpstr>
      <vt:lpstr>Podejścia do znakowania morfosyntaktycznego</vt:lpstr>
      <vt:lpstr>Tagery dla języka angielskiego</vt:lpstr>
      <vt:lpstr>Wpływ rozmiaru danych uczących</vt:lpstr>
      <vt:lpstr>Znakowanie a klasyfikacja</vt:lpstr>
      <vt:lpstr>Stan dla języka polskiego - wyniki PolEval 2017</vt:lpstr>
      <vt:lpstr>Składnia w kontekście NLP</vt:lpstr>
      <vt:lpstr>Gramatyki i drzewa rozkładu</vt:lpstr>
      <vt:lpstr>Gramatyki zależnościowe</vt:lpstr>
      <vt:lpstr>Gramatyki zależnościowe</vt:lpstr>
      <vt:lpstr>Rozpoznawanie jednostek identyfikacyjnych</vt:lpstr>
      <vt:lpstr>Rozpoznawanie jednostek identyfikacyjnych</vt:lpstr>
      <vt:lpstr>Rozpoznawanie jednostek identyfikacyjnych (cd.)</vt:lpstr>
      <vt:lpstr>Przykładowe cechy w systemie Liner2</vt:lpstr>
      <vt:lpstr>Analiza koreferencji</vt:lpstr>
      <vt:lpstr>Analiza wydźwięku</vt:lpstr>
      <vt:lpstr>Analiza wydźwięku</vt:lpstr>
      <vt:lpstr>Sentiment Classification</vt:lpstr>
      <vt:lpstr>Zasoby i słowniki</vt:lpstr>
      <vt:lpstr>Miary podobieństwa semantycznego</vt:lpstr>
      <vt:lpstr>Podobieństwo słów</vt:lpstr>
      <vt:lpstr>Wektorowe reprezentacje słów</vt:lpstr>
      <vt:lpstr>Wektorowe reprezentacje słów (cd.)</vt:lpstr>
      <vt:lpstr>Word embeddings</vt:lpstr>
      <vt:lpstr>W jaki sposób można obliczyć zanurzenia słów?</vt:lpstr>
      <vt:lpstr>Word embeddings - główne problemy</vt:lpstr>
      <vt:lpstr>Zanurzenia słów: wpływ rozmiaru korpusu treningowego</vt:lpstr>
      <vt:lpstr>Zanurzenia słów: wpływ długości wektora </vt:lpstr>
      <vt:lpstr>Zanurzenia słów: cechy bazowe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danych tekstowych  i języka naturalnego</dc:title>
  <cp:lastModifiedBy>RT</cp:lastModifiedBy>
  <cp:revision>14</cp:revision>
  <dcterms:modified xsi:type="dcterms:W3CDTF">2020-02-27T12:02:03Z</dcterms:modified>
</cp:coreProperties>
</file>