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9" r:id="rId6"/>
    <p:sldId id="271" r:id="rId7"/>
    <p:sldId id="266" r:id="rId8"/>
    <p:sldId id="272" r:id="rId9"/>
    <p:sldId id="267" r:id="rId10"/>
    <p:sldId id="270" r:id="rId11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zyniu\Documents\GitHub\Greencomputing---praca-inzynierska\Benchmarks-results\Prometheus\ca&#322;ka%20NOWE\ca&#322;ka%201%20GPU%202%20GPU%201%20CPU%20comparison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zyniu\Documents\GitHub\Greencomputing---praca-inzynierska\Benchmarks-results\Prometheus\ca&#322;ka%20NOWE\ca&#322;ka%201%20GPU%202%20GPU%201%20CPU%20comparison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zyniu\Documents\GitHub\Greencomputing---praca-inzynierska\Benchmarks-results\Prometheus\ca&#322;ka%20NOWE\Ca&#322;ka%20temp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l-PL"/>
              <a:t>Czas wykonania zadania przy stałym problemie dla różnych</a:t>
            </a:r>
            <a:r>
              <a:rPr lang="pl-PL" baseline="0"/>
              <a:t> urządzeń</a:t>
            </a:r>
            <a:endParaRPr lang="pl-PL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1x GPU</c:v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Arkusz1!$B$6:$B$21</c:f>
              <c:numCache>
                <c:formatCode>General</c:formatCode>
                <c:ptCount val="1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  <c:pt idx="15">
                  <c:v>33554432</c:v>
                </c:pt>
              </c:numCache>
            </c:numRef>
          </c:xVal>
          <c:yVal>
            <c:numRef>
              <c:f>Arkusz1!$C$6:$C$21</c:f>
              <c:numCache>
                <c:formatCode>0.0000</c:formatCode>
                <c:ptCount val="16"/>
                <c:pt idx="0">
                  <c:v>26.810310772000001</c:v>
                </c:pt>
                <c:pt idx="1">
                  <c:v>13.831798144999999</c:v>
                </c:pt>
                <c:pt idx="2">
                  <c:v>7.2902914299999999</c:v>
                </c:pt>
                <c:pt idx="3">
                  <c:v>3.9355469089999993</c:v>
                </c:pt>
                <c:pt idx="4">
                  <c:v>3.8509183079999998</c:v>
                </c:pt>
                <c:pt idx="5">
                  <c:v>4.3490307130000003</c:v>
                </c:pt>
                <c:pt idx="6">
                  <c:v>4.065707072999996</c:v>
                </c:pt>
                <c:pt idx="7">
                  <c:v>3.5096188529999996</c:v>
                </c:pt>
                <c:pt idx="8">
                  <c:v>3.5167131669999998</c:v>
                </c:pt>
                <c:pt idx="9">
                  <c:v>3.5119894549999997</c:v>
                </c:pt>
                <c:pt idx="10">
                  <c:v>3.585493531</c:v>
                </c:pt>
                <c:pt idx="11">
                  <c:v>3.6571220010000012</c:v>
                </c:pt>
                <c:pt idx="12">
                  <c:v>3.8669242160000001</c:v>
                </c:pt>
                <c:pt idx="13">
                  <c:v>4.3868279440000002</c:v>
                </c:pt>
                <c:pt idx="14">
                  <c:v>5.8041172659999924</c:v>
                </c:pt>
                <c:pt idx="15">
                  <c:v>10.744577542999998</c:v>
                </c:pt>
              </c:numCache>
            </c:numRef>
          </c:yVal>
          <c:smooth val="1"/>
        </c:ser>
        <c:ser>
          <c:idx val="1"/>
          <c:order val="1"/>
          <c:tx>
            <c:v>2x GPU</c:v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Arkusz1!$B$6:$B$21</c:f>
              <c:numCache>
                <c:formatCode>General</c:formatCode>
                <c:ptCount val="1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  <c:pt idx="15">
                  <c:v>33554432</c:v>
                </c:pt>
              </c:numCache>
            </c:numRef>
          </c:xVal>
          <c:yVal>
            <c:numRef>
              <c:f>Arkusz1!$I$6:$I$21</c:f>
              <c:numCache>
                <c:formatCode>0.0000</c:formatCode>
                <c:ptCount val="16"/>
                <c:pt idx="0">
                  <c:v>15.189347714</c:v>
                </c:pt>
                <c:pt idx="1">
                  <c:v>7.3536089469999961</c:v>
                </c:pt>
                <c:pt idx="2">
                  <c:v>3.8943991909999998</c:v>
                </c:pt>
                <c:pt idx="3">
                  <c:v>2.277710195</c:v>
                </c:pt>
                <c:pt idx="4">
                  <c:v>4.0339041419999964</c:v>
                </c:pt>
                <c:pt idx="5">
                  <c:v>2.5510307460000012</c:v>
                </c:pt>
                <c:pt idx="6">
                  <c:v>2.3213056639999987</c:v>
                </c:pt>
                <c:pt idx="7">
                  <c:v>2.7936796039999998</c:v>
                </c:pt>
                <c:pt idx="8">
                  <c:v>2.1975510400000018</c:v>
                </c:pt>
                <c:pt idx="9">
                  <c:v>2.1909030670000011</c:v>
                </c:pt>
                <c:pt idx="10">
                  <c:v>2.3507164859999987</c:v>
                </c:pt>
                <c:pt idx="11">
                  <c:v>2.4167477079999999</c:v>
                </c:pt>
                <c:pt idx="12">
                  <c:v>2.6462121349999981</c:v>
                </c:pt>
                <c:pt idx="13">
                  <c:v>3.4048736699999997</c:v>
                </c:pt>
                <c:pt idx="14">
                  <c:v>6.1075819069999913</c:v>
                </c:pt>
                <c:pt idx="15">
                  <c:v>11.258820009000001</c:v>
                </c:pt>
              </c:numCache>
            </c:numRef>
          </c:yVal>
          <c:smooth val="1"/>
        </c:ser>
        <c:ser>
          <c:idx val="2"/>
          <c:order val="2"/>
          <c:tx>
            <c:v>1x CPU</c:v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xVal>
            <c:numRef>
              <c:f>Arkusz1!$B$8:$B$21</c:f>
              <c:numCache>
                <c:formatCode>General</c:formatCode>
                <c:ptCount val="14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  <c:pt idx="6">
                  <c:v>262144</c:v>
                </c:pt>
                <c:pt idx="7">
                  <c:v>524288</c:v>
                </c:pt>
                <c:pt idx="8">
                  <c:v>1048576</c:v>
                </c:pt>
                <c:pt idx="9">
                  <c:v>2097152</c:v>
                </c:pt>
                <c:pt idx="10">
                  <c:v>4194304</c:v>
                </c:pt>
                <c:pt idx="11">
                  <c:v>8388608</c:v>
                </c:pt>
                <c:pt idx="12">
                  <c:v>16777216</c:v>
                </c:pt>
                <c:pt idx="13">
                  <c:v>33554432</c:v>
                </c:pt>
              </c:numCache>
            </c:numRef>
          </c:xVal>
          <c:yVal>
            <c:numRef>
              <c:f>Arkusz1!$C$28:$C$36</c:f>
              <c:numCache>
                <c:formatCode>0.0000</c:formatCode>
                <c:ptCount val="9"/>
                <c:pt idx="0">
                  <c:v>51.047221327000003</c:v>
                </c:pt>
                <c:pt idx="1">
                  <c:v>27.878858224999998</c:v>
                </c:pt>
                <c:pt idx="2">
                  <c:v>15.102391183999998</c:v>
                </c:pt>
                <c:pt idx="3">
                  <c:v>7.1690343959999963</c:v>
                </c:pt>
                <c:pt idx="4">
                  <c:v>7.7513932649999999</c:v>
                </c:pt>
                <c:pt idx="5">
                  <c:v>7.8182852299999936</c:v>
                </c:pt>
                <c:pt idx="6">
                  <c:v>7.962198302</c:v>
                </c:pt>
                <c:pt idx="7">
                  <c:v>16.406377744</c:v>
                </c:pt>
                <c:pt idx="8">
                  <c:v>43.951914015999996</c:v>
                </c:pt>
              </c:numCache>
            </c:numRef>
          </c:yVal>
          <c:smooth val="1"/>
        </c:ser>
        <c:ser>
          <c:idx val="3"/>
          <c:order val="3"/>
          <c:tx>
            <c:v>2x CPU</c:v>
          </c:tx>
          <c:spPr>
            <a:ln>
              <a:solidFill>
                <a:srgbClr val="7030A0"/>
              </a:solidFill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Arkusz1!$B$8:$B$21</c:f>
              <c:numCache>
                <c:formatCode>General</c:formatCode>
                <c:ptCount val="14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  <c:pt idx="6">
                  <c:v>262144</c:v>
                </c:pt>
                <c:pt idx="7">
                  <c:v>524288</c:v>
                </c:pt>
                <c:pt idx="8">
                  <c:v>1048576</c:v>
                </c:pt>
                <c:pt idx="9">
                  <c:v>2097152</c:v>
                </c:pt>
                <c:pt idx="10">
                  <c:v>4194304</c:v>
                </c:pt>
                <c:pt idx="11">
                  <c:v>8388608</c:v>
                </c:pt>
                <c:pt idx="12">
                  <c:v>16777216</c:v>
                </c:pt>
                <c:pt idx="13">
                  <c:v>33554432</c:v>
                </c:pt>
              </c:numCache>
            </c:numRef>
          </c:xVal>
          <c:yVal>
            <c:numRef>
              <c:f>Arkusz1!$I$28:$I$36</c:f>
              <c:numCache>
                <c:formatCode>0.0000</c:formatCode>
                <c:ptCount val="9"/>
                <c:pt idx="0">
                  <c:v>51.093203913000011</c:v>
                </c:pt>
                <c:pt idx="1">
                  <c:v>25.875382186</c:v>
                </c:pt>
                <c:pt idx="2">
                  <c:v>14.111532618000007</c:v>
                </c:pt>
                <c:pt idx="3">
                  <c:v>7.1845316759999927</c:v>
                </c:pt>
                <c:pt idx="4">
                  <c:v>3.7639779310000012</c:v>
                </c:pt>
                <c:pt idx="5">
                  <c:v>4.0674401739999961</c:v>
                </c:pt>
                <c:pt idx="6">
                  <c:v>4.0882013549999998</c:v>
                </c:pt>
                <c:pt idx="7">
                  <c:v>8.3126519640000005</c:v>
                </c:pt>
                <c:pt idx="8">
                  <c:v>24.280853333</c:v>
                </c:pt>
              </c:numCache>
            </c:numRef>
          </c:yVal>
          <c:smooth val="1"/>
        </c:ser>
        <c:axId val="61974400"/>
        <c:axId val="62009728"/>
      </c:scatterChart>
      <c:valAx>
        <c:axId val="61974400"/>
        <c:scaling>
          <c:logBase val="2"/>
          <c:orientation val="minMax"/>
          <c:min val="512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Global Size</a:t>
                </a:r>
              </a:p>
            </c:rich>
          </c:tx>
          <c:layout/>
        </c:title>
        <c:numFmt formatCode="General" sourceLinked="1"/>
        <c:tickLblPos val="nextTo"/>
        <c:crossAx val="62009728"/>
        <c:crosses val="autoZero"/>
        <c:crossBetween val="midCat"/>
      </c:valAx>
      <c:valAx>
        <c:axId val="620097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[s]</a:t>
                </a:r>
              </a:p>
            </c:rich>
          </c:tx>
          <c:layout/>
        </c:title>
        <c:numFmt formatCode="0" sourceLinked="0"/>
        <c:tickLblPos val="nextTo"/>
        <c:crossAx val="61974400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layout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l-PL"/>
              <a:t>Zużycie energii przy</a:t>
            </a:r>
            <a:r>
              <a:rPr lang="pl-PL" baseline="0"/>
              <a:t> stałym problemie dla różnych urządzeń</a:t>
            </a:r>
            <a:endParaRPr lang="pl-PL"/>
          </a:p>
        </c:rich>
      </c:tx>
      <c:layout>
        <c:manualLayout>
          <c:xMode val="edge"/>
          <c:yMode val="edge"/>
          <c:x val="0.11928818360620523"/>
          <c:y val="1.7391304347826087E-2"/>
        </c:manualLayout>
      </c:layout>
    </c:title>
    <c:plotArea>
      <c:layout/>
      <c:scatterChart>
        <c:scatterStyle val="smoothMarker"/>
        <c:ser>
          <c:idx val="0"/>
          <c:order val="0"/>
          <c:tx>
            <c:v>1 GPU max LWS</c:v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Arkusz1!$H$6:$H$21</c:f>
              <c:numCache>
                <c:formatCode>General</c:formatCode>
                <c:ptCount val="1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  <c:pt idx="15">
                  <c:v>33554432</c:v>
                </c:pt>
              </c:numCache>
            </c:numRef>
          </c:xVal>
          <c:yVal>
            <c:numRef>
              <c:f>Arkusz1!$E$6:$E$21</c:f>
              <c:numCache>
                <c:formatCode>0.0000</c:formatCode>
                <c:ptCount val="16"/>
                <c:pt idx="0">
                  <c:v>2692.3739009881556</c:v>
                </c:pt>
                <c:pt idx="1">
                  <c:v>1423.6872233532144</c:v>
                </c:pt>
                <c:pt idx="2">
                  <c:v>830.18193659124995</c:v>
                </c:pt>
                <c:pt idx="3">
                  <c:v>497.84668398850005</c:v>
                </c:pt>
                <c:pt idx="4">
                  <c:v>515.06032369499962</c:v>
                </c:pt>
                <c:pt idx="5">
                  <c:v>593.2077892532003</c:v>
                </c:pt>
                <c:pt idx="6">
                  <c:v>598.47208114559987</c:v>
                </c:pt>
                <c:pt idx="7">
                  <c:v>562.41642119324956</c:v>
                </c:pt>
                <c:pt idx="8">
                  <c:v>560.03657184474969</c:v>
                </c:pt>
                <c:pt idx="9">
                  <c:v>510.99446570249989</c:v>
                </c:pt>
                <c:pt idx="10">
                  <c:v>509.14008140200002</c:v>
                </c:pt>
                <c:pt idx="11">
                  <c:v>512.91136064025</c:v>
                </c:pt>
                <c:pt idx="12">
                  <c:v>534.60227286200006</c:v>
                </c:pt>
                <c:pt idx="13">
                  <c:v>636.96741746879979</c:v>
                </c:pt>
                <c:pt idx="14">
                  <c:v>755.50259745766664</c:v>
                </c:pt>
                <c:pt idx="15">
                  <c:v>1332.3276153320001</c:v>
                </c:pt>
              </c:numCache>
            </c:numRef>
          </c:yVal>
          <c:smooth val="1"/>
        </c:ser>
        <c:ser>
          <c:idx val="1"/>
          <c:order val="1"/>
          <c:tx>
            <c:v>2 GPU max LWS</c:v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Arkusz1!$H$6:$H$21</c:f>
              <c:numCache>
                <c:formatCode>General</c:formatCode>
                <c:ptCount val="1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  <c:pt idx="15">
                  <c:v>33554432</c:v>
                </c:pt>
              </c:numCache>
            </c:numRef>
          </c:xVal>
          <c:yVal>
            <c:numRef>
              <c:f>Arkusz1!$N$6:$N$21</c:f>
              <c:numCache>
                <c:formatCode>0.0000</c:formatCode>
                <c:ptCount val="16"/>
                <c:pt idx="0">
                  <c:v>2701.8052246277498</c:v>
                </c:pt>
                <c:pt idx="1">
                  <c:v>1432.11534242825</c:v>
                </c:pt>
                <c:pt idx="2">
                  <c:v>777.90623840224976</c:v>
                </c:pt>
                <c:pt idx="3">
                  <c:v>517.0402142649998</c:v>
                </c:pt>
                <c:pt idx="4">
                  <c:v>860.56621695999979</c:v>
                </c:pt>
                <c:pt idx="5">
                  <c:v>549.32195397199996</c:v>
                </c:pt>
                <c:pt idx="6">
                  <c:v>520.74623729066661</c:v>
                </c:pt>
                <c:pt idx="7">
                  <c:v>525.2117655520002</c:v>
                </c:pt>
                <c:pt idx="8">
                  <c:v>522.28463050666721</c:v>
                </c:pt>
                <c:pt idx="9">
                  <c:v>558.6802820849997</c:v>
                </c:pt>
                <c:pt idx="10">
                  <c:v>584.5448328519999</c:v>
                </c:pt>
                <c:pt idx="11">
                  <c:v>595.32551873733337</c:v>
                </c:pt>
                <c:pt idx="12">
                  <c:v>643.02954880499976</c:v>
                </c:pt>
                <c:pt idx="13">
                  <c:v>749.0722073999998</c:v>
                </c:pt>
                <c:pt idx="14">
                  <c:v>1296.5523876860002</c:v>
                </c:pt>
                <c:pt idx="15">
                  <c:v>2538.8639120295011</c:v>
                </c:pt>
              </c:numCache>
            </c:numRef>
          </c:yVal>
          <c:smooth val="1"/>
        </c:ser>
        <c:ser>
          <c:idx val="2"/>
          <c:order val="2"/>
          <c:tx>
            <c:v>1x CPU</c:v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xVal>
            <c:numRef>
              <c:f>Arkusz1!$H$8:$H$21</c:f>
              <c:numCache>
                <c:formatCode>General</c:formatCode>
                <c:ptCount val="14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  <c:pt idx="6">
                  <c:v>262144</c:v>
                </c:pt>
                <c:pt idx="7">
                  <c:v>524288</c:v>
                </c:pt>
                <c:pt idx="8">
                  <c:v>1048576</c:v>
                </c:pt>
                <c:pt idx="9">
                  <c:v>2097152</c:v>
                </c:pt>
                <c:pt idx="10">
                  <c:v>4194304</c:v>
                </c:pt>
                <c:pt idx="11">
                  <c:v>8388608</c:v>
                </c:pt>
                <c:pt idx="12">
                  <c:v>16777216</c:v>
                </c:pt>
                <c:pt idx="13">
                  <c:v>33554432</c:v>
                </c:pt>
              </c:numCache>
            </c:numRef>
          </c:xVal>
          <c:yVal>
            <c:numRef>
              <c:f>Arkusz1!$E$28:$E$36</c:f>
              <c:numCache>
                <c:formatCode>General</c:formatCode>
                <c:ptCount val="9"/>
                <c:pt idx="0">
                  <c:v>5549</c:v>
                </c:pt>
                <c:pt idx="1">
                  <c:v>3263</c:v>
                </c:pt>
                <c:pt idx="2">
                  <c:v>1969</c:v>
                </c:pt>
                <c:pt idx="3">
                  <c:v>1309</c:v>
                </c:pt>
                <c:pt idx="4">
                  <c:v>1235</c:v>
                </c:pt>
                <c:pt idx="5">
                  <c:v>1226</c:v>
                </c:pt>
                <c:pt idx="6">
                  <c:v>1398</c:v>
                </c:pt>
                <c:pt idx="7">
                  <c:v>2606</c:v>
                </c:pt>
                <c:pt idx="8">
                  <c:v>6882</c:v>
                </c:pt>
              </c:numCache>
            </c:numRef>
          </c:yVal>
          <c:smooth val="1"/>
        </c:ser>
        <c:ser>
          <c:idx val="3"/>
          <c:order val="3"/>
          <c:tx>
            <c:v>2x CPU</c:v>
          </c:tx>
          <c:spPr>
            <a:ln>
              <a:solidFill>
                <a:srgbClr val="7030A0"/>
              </a:solidFill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Arkusz1!$H$8:$H$21</c:f>
              <c:numCache>
                <c:formatCode>General</c:formatCode>
                <c:ptCount val="14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  <c:pt idx="6">
                  <c:v>262144</c:v>
                </c:pt>
                <c:pt idx="7">
                  <c:v>524288</c:v>
                </c:pt>
                <c:pt idx="8">
                  <c:v>1048576</c:v>
                </c:pt>
                <c:pt idx="9">
                  <c:v>2097152</c:v>
                </c:pt>
                <c:pt idx="10">
                  <c:v>4194304</c:v>
                </c:pt>
                <c:pt idx="11">
                  <c:v>8388608</c:v>
                </c:pt>
                <c:pt idx="12">
                  <c:v>16777216</c:v>
                </c:pt>
                <c:pt idx="13">
                  <c:v>33554432</c:v>
                </c:pt>
              </c:numCache>
            </c:numRef>
          </c:xVal>
          <c:yVal>
            <c:numRef>
              <c:f>Arkusz1!$K$28:$K$36</c:f>
              <c:numCache>
                <c:formatCode>General</c:formatCode>
                <c:ptCount val="9"/>
                <c:pt idx="0">
                  <c:v>5017</c:v>
                </c:pt>
                <c:pt idx="1">
                  <c:v>3723</c:v>
                </c:pt>
                <c:pt idx="2">
                  <c:v>1930</c:v>
                </c:pt>
                <c:pt idx="3">
                  <c:v>1134</c:v>
                </c:pt>
                <c:pt idx="4">
                  <c:v>933</c:v>
                </c:pt>
                <c:pt idx="5">
                  <c:v>1038</c:v>
                </c:pt>
                <c:pt idx="6">
                  <c:v>1177</c:v>
                </c:pt>
                <c:pt idx="7">
                  <c:v>2120</c:v>
                </c:pt>
                <c:pt idx="8">
                  <c:v>5943</c:v>
                </c:pt>
              </c:numCache>
            </c:numRef>
          </c:yVal>
          <c:smooth val="1"/>
        </c:ser>
        <c:axId val="62544512"/>
        <c:axId val="62559360"/>
      </c:scatterChart>
      <c:valAx>
        <c:axId val="62544512"/>
        <c:scaling>
          <c:logBase val="2"/>
          <c:orientation val="minMax"/>
          <c:min val="512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Global Size</a:t>
                </a:r>
              </a:p>
            </c:rich>
          </c:tx>
          <c:layout/>
        </c:title>
        <c:numFmt formatCode="General" sourceLinked="1"/>
        <c:tickLblPos val="nextTo"/>
        <c:crossAx val="62559360"/>
        <c:crosses val="autoZero"/>
        <c:crossBetween val="midCat"/>
      </c:valAx>
      <c:valAx>
        <c:axId val="625593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Energia</a:t>
                </a:r>
                <a:r>
                  <a:rPr lang="pl-PL" baseline="0"/>
                  <a:t> [J]</a:t>
                </a:r>
                <a:endParaRPr lang="pl-PL"/>
              </a:p>
            </c:rich>
          </c:tx>
          <c:layout/>
        </c:title>
        <c:numFmt formatCode="0" sourceLinked="0"/>
        <c:tickLblPos val="nextTo"/>
        <c:crossAx val="62544512"/>
        <c:crosses val="autoZero"/>
        <c:crossBetween val="midCat"/>
      </c:valAx>
    </c:plotArea>
    <c:legend>
      <c:legendPos val="b"/>
      <c:layout/>
    </c:legend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l-PL" sz="1800" b="1" i="0" baseline="0"/>
              <a:t>Temperatura przy zmiennym Global Size dla dwóch kart</a:t>
            </a:r>
            <a:endParaRPr lang="pl-PL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min dla 1 z 2 GPU</c:v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</c:spPr>
          <c:cat>
            <c:numRef>
              <c:f>Arkusz1!$I$11:$I$15</c:f>
              <c:numCache>
                <c:formatCode>General</c:formatCode>
                <c:ptCount val="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</c:numCache>
            </c:numRef>
          </c:cat>
          <c:val>
            <c:numRef>
              <c:f>Arkusz1!$J$11:$J$15</c:f>
              <c:numCache>
                <c:formatCode>General</c:formatCode>
                <c:ptCount val="5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36</c:v>
                </c:pt>
                <c:pt idx="4">
                  <c:v>36</c:v>
                </c:pt>
              </c:numCache>
            </c:numRef>
          </c:val>
        </c:ser>
        <c:ser>
          <c:idx val="1"/>
          <c:order val="1"/>
          <c:tx>
            <c:v>max dla 1 z 2 GPU</c:v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cat>
            <c:numRef>
              <c:f>Arkusz1!$I$11:$I$15</c:f>
              <c:numCache>
                <c:formatCode>General</c:formatCode>
                <c:ptCount val="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</c:numCache>
            </c:numRef>
          </c:cat>
          <c:val>
            <c:numRef>
              <c:f>Arkusz1!$K$11:$K$15</c:f>
              <c:numCache>
                <c:formatCode>General</c:formatCode>
                <c:ptCount val="5"/>
                <c:pt idx="0">
                  <c:v>41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41</c:v>
                </c:pt>
              </c:numCache>
            </c:numRef>
          </c:val>
        </c:ser>
        <c:ser>
          <c:idx val="2"/>
          <c:order val="2"/>
          <c:tx>
            <c:v>min dla 2 z 2 GPU</c:v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</c:spPr>
          <c:cat>
            <c:numRef>
              <c:f>Arkusz1!$I$11:$I$15</c:f>
              <c:numCache>
                <c:formatCode>General</c:formatCode>
                <c:ptCount val="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</c:numCache>
            </c:numRef>
          </c:cat>
          <c:val>
            <c:numRef>
              <c:f>Arkusz1!$L$11:$L$15</c:f>
              <c:numCache>
                <c:formatCode>General</c:formatCode>
                <c:ptCount val="5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36</c:v>
                </c:pt>
                <c:pt idx="4">
                  <c:v>36</c:v>
                </c:pt>
              </c:numCache>
            </c:numRef>
          </c:val>
        </c:ser>
        <c:ser>
          <c:idx val="3"/>
          <c:order val="3"/>
          <c:tx>
            <c:v>max dla 2 z 2 GPU</c:v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cat>
            <c:numRef>
              <c:f>Arkusz1!$I$11:$I$15</c:f>
              <c:numCache>
                <c:formatCode>General</c:formatCode>
                <c:ptCount val="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</c:numCache>
            </c:numRef>
          </c:cat>
          <c:val>
            <c:numRef>
              <c:f>Arkusz1!$M$11:$M$15</c:f>
              <c:numCache>
                <c:formatCode>General</c:formatCode>
                <c:ptCount val="5"/>
                <c:pt idx="0">
                  <c:v>41</c:v>
                </c:pt>
                <c:pt idx="1">
                  <c:v>40</c:v>
                </c:pt>
                <c:pt idx="2">
                  <c:v>40</c:v>
                </c:pt>
                <c:pt idx="3">
                  <c:v>41</c:v>
                </c:pt>
                <c:pt idx="4">
                  <c:v>41</c:v>
                </c:pt>
              </c:numCache>
            </c:numRef>
          </c:val>
        </c:ser>
        <c:axId val="62573568"/>
        <c:axId val="62674048"/>
      </c:barChart>
      <c:catAx>
        <c:axId val="62573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Global</a:t>
                </a:r>
                <a:r>
                  <a:rPr lang="pl-PL" baseline="0"/>
                  <a:t> Size</a:t>
                </a:r>
                <a:endParaRPr lang="pl-PL"/>
              </a:p>
            </c:rich>
          </c:tx>
          <c:layout/>
        </c:title>
        <c:numFmt formatCode="General" sourceLinked="1"/>
        <c:tickLblPos val="nextTo"/>
        <c:crossAx val="62674048"/>
        <c:crosses val="autoZero"/>
        <c:auto val="1"/>
        <c:lblAlgn val="ctr"/>
        <c:lblOffset val="100"/>
      </c:catAx>
      <c:valAx>
        <c:axId val="62674048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Temperatura [°C]</a:t>
                </a:r>
              </a:p>
            </c:rich>
          </c:tx>
          <c:layout/>
        </c:title>
        <c:numFmt formatCode="General" sourceLinked="1"/>
        <c:tickLblPos val="nextTo"/>
        <c:crossAx val="62573568"/>
        <c:crosses val="autoZero"/>
        <c:crossBetween val="between"/>
        <c:majorUnit val="5"/>
      </c:valAx>
    </c:plotArea>
    <c:legend>
      <c:legendPos val="b"/>
      <c:layout/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2CFD-7CE0-4FAE-982E-6C82C5FED43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32308-AA74-4E8B-BBA1-F060BCA10A0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6213" cy="564991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CEBF9-6978-4E73-8797-6E2BB060505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CDCAB-CAAB-4384-A019-6BD9746AC00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11864-E2D9-42D6-9F5A-13C006F4D4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E887-D4B7-482D-9A8D-778BE5712E4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95BB4-624B-43D7-A214-EBD53B22A10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06AFA-7EE4-4382-BDE2-49A5A4F8C84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E846-26DD-428E-8DA9-706F38D95F8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37985-0097-446B-AA3E-DD5BCDF9883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34FD6-021C-445F-AC9D-1DBD669FB5F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2108D40-AD62-4A9C-923B-395F036988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6125" y="2214563"/>
            <a:ext cx="6157913" cy="1504950"/>
          </a:xfrm>
          <a:noFill/>
        </p:spPr>
        <p:txBody>
          <a:bodyPr lIns="0" tIns="0" rIns="0" bIns="0" anchor="t"/>
          <a:lstStyle/>
          <a:p>
            <a:pPr eaLnBrk="1" hangingPunct="1">
              <a:lnSpc>
                <a:spcPts val="3800"/>
              </a:lnSpc>
            </a:pPr>
            <a:r>
              <a:rPr lang="pl-PL" altLang="pl-PL" sz="2000" smtClean="0">
                <a:solidFill>
                  <a:schemeClr val="tx1"/>
                </a:solidFill>
              </a:rPr>
              <a:t>Praca Inżynierska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571625" y="2857500"/>
            <a:ext cx="60721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pl-PL" sz="2000" b="1" dirty="0">
                <a:latin typeface="+mj-lt"/>
              </a:rPr>
              <a:t>„Opracowanie analizy aspektu oszczędności energii elektrycznej pod kątem wykonania złożonych obliczeń numerycznych”</a:t>
            </a:r>
            <a:endParaRPr lang="pl-PL" altLang="pl-PL" sz="2000" b="1" dirty="0">
              <a:latin typeface="+mj-lt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5357813" y="5429250"/>
            <a:ext cx="30003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ts val="1600"/>
              </a:lnSpc>
            </a:pPr>
            <a:r>
              <a:rPr lang="pl-PL" altLang="pl-PL" sz="1600" b="1">
                <a:latin typeface="Verdana" pitchFamily="34" charset="0"/>
              </a:rPr>
              <a:t>Grzegorz Maj</a:t>
            </a:r>
            <a:br>
              <a:rPr lang="pl-PL" altLang="pl-PL" sz="1600" b="1">
                <a:latin typeface="Verdana" pitchFamily="34" charset="0"/>
              </a:rPr>
            </a:br>
            <a:r>
              <a:rPr lang="pl-PL" altLang="pl-PL" sz="1600" b="1">
                <a:latin typeface="Verdana" pitchFamily="34" charset="0"/>
              </a:rPr>
              <a:t/>
            </a:r>
            <a:br>
              <a:rPr lang="pl-PL" altLang="pl-PL" sz="1600" b="1">
                <a:latin typeface="Verdana" pitchFamily="34" charset="0"/>
              </a:rPr>
            </a:br>
            <a:r>
              <a:rPr lang="pl-PL" altLang="pl-PL" sz="1600" b="1">
                <a:latin typeface="Verdana" pitchFamily="34" charset="0"/>
              </a:rPr>
              <a:t>Promotor:</a:t>
            </a:r>
          </a:p>
          <a:p>
            <a:pPr>
              <a:lnSpc>
                <a:spcPts val="1600"/>
              </a:lnSpc>
            </a:pPr>
            <a:r>
              <a:rPr lang="de-DE" altLang="pl-PL" sz="1600" b="1">
                <a:latin typeface="Verdana" pitchFamily="34" charset="0"/>
              </a:rPr>
              <a:t>dr hab. inż. Łukasz Rauch</a:t>
            </a:r>
            <a:endParaRPr lang="pl-PL" altLang="pl-PL" sz="1600" b="1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smtClean="0"/>
              <a:t>5. Dalsze plany związane z tematem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28775"/>
            <a:ext cx="7543800" cy="44973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smtClean="0"/>
              <a:t>Rozszerzyć badania o:</a:t>
            </a:r>
          </a:p>
          <a:p>
            <a:pPr eaLnBrk="1" hangingPunct="1"/>
            <a:r>
              <a:rPr lang="pl-PL" altLang="pl-PL" smtClean="0"/>
              <a:t>Obliczenia wielowęzłowe</a:t>
            </a:r>
          </a:p>
          <a:p>
            <a:pPr eaLnBrk="1" hangingPunct="1"/>
            <a:r>
              <a:rPr lang="pl-PL" altLang="pl-PL" smtClean="0"/>
              <a:t>Porównanie architektur różnych producentów</a:t>
            </a:r>
          </a:p>
          <a:p>
            <a:pPr eaLnBrk="1" hangingPunct="1"/>
            <a:r>
              <a:rPr lang="pl-PL" altLang="pl-PL" smtClean="0"/>
              <a:t>Implementacje w CUDA, MPI itp..</a:t>
            </a:r>
          </a:p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10425" cy="581025"/>
          </a:xfrm>
        </p:spPr>
        <p:txBody>
          <a:bodyPr/>
          <a:lstStyle/>
          <a:p>
            <a:pPr eaLnBrk="1" hangingPunct="1"/>
            <a:r>
              <a:rPr lang="pl-PL" altLang="pl-PL" sz="2200" smtClean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l-PL" sz="2000" smtClean="0"/>
              <a:t>1. Cel pracy</a:t>
            </a:r>
          </a:p>
          <a:p>
            <a:pPr>
              <a:buFontTx/>
              <a:buNone/>
            </a:pPr>
            <a:r>
              <a:rPr lang="pl-PL" sz="2000" smtClean="0"/>
              <a:t>2. Użyte algorytmy</a:t>
            </a:r>
          </a:p>
          <a:p>
            <a:pPr>
              <a:buFontTx/>
              <a:buNone/>
            </a:pPr>
            <a:r>
              <a:rPr lang="pl-PL" sz="2000" smtClean="0"/>
              <a:t>3. Analiza uzyskanych wyników</a:t>
            </a:r>
          </a:p>
          <a:p>
            <a:pPr>
              <a:buFontTx/>
              <a:buNone/>
            </a:pPr>
            <a:r>
              <a:rPr lang="pl-PL" sz="2000" smtClean="0"/>
              <a:t>	– Czas obliczeń</a:t>
            </a:r>
          </a:p>
          <a:p>
            <a:pPr>
              <a:buFontTx/>
              <a:buNone/>
            </a:pPr>
            <a:r>
              <a:rPr lang="pl-PL" sz="2000" smtClean="0"/>
              <a:t>	– Zużycie energii</a:t>
            </a:r>
          </a:p>
          <a:p>
            <a:pPr>
              <a:buFontTx/>
              <a:buNone/>
            </a:pPr>
            <a:r>
              <a:rPr lang="pl-PL" sz="2000" smtClean="0"/>
              <a:t>	– Przyrost temperatury</a:t>
            </a:r>
          </a:p>
          <a:p>
            <a:pPr>
              <a:buFontTx/>
              <a:buNone/>
            </a:pPr>
            <a:r>
              <a:rPr lang="pl-PL" sz="2000" smtClean="0"/>
              <a:t>4. Wnioski</a:t>
            </a:r>
          </a:p>
          <a:p>
            <a:pPr>
              <a:buFontTx/>
              <a:buNone/>
            </a:pPr>
            <a:r>
              <a:rPr lang="pl-PL" sz="2000" smtClean="0"/>
              <a:t>5. Dalsze plany związane z tematem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smtClean="0"/>
              <a:t>1. Cel pracy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Celem niniejszej pracy było przeprowadzenie złożonych obliczeń numerycznych na różnych platformach sprzętowych</a:t>
            </a:r>
          </a:p>
          <a:p>
            <a:pPr eaLnBrk="1" hangingPunct="1"/>
            <a:r>
              <a:rPr lang="pl-PL" altLang="pl-PL" smtClean="0"/>
              <a:t>Analiza uzyskanych wyników pod kątem zużycia energii elektrycznej</a:t>
            </a:r>
          </a:p>
          <a:p>
            <a:pPr eaLnBrk="1" hangingPunct="1"/>
            <a:r>
              <a:rPr lang="pl-PL" altLang="pl-PL" smtClean="0"/>
              <a:t>Analiza pod kątem przyrostu temperatury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smtClean="0"/>
              <a:t>2. Użyte algorytmy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643063"/>
            <a:ext cx="7210425" cy="4497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smtClean="0"/>
              <a:t>Całkowanie numeryczne metodą trapezów</a:t>
            </a:r>
          </a:p>
        </p:txBody>
      </p:sp>
      <p:pic>
        <p:nvPicPr>
          <p:cNvPr id="5124" name="Picture 2" descr="Znalezione obrazy dla zapytania integral trape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25" y="2500313"/>
            <a:ext cx="2849563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smtClean="0"/>
              <a:t>2. Użyte algorytmy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mtClean="0"/>
              <a:t>Mnożenie macierzy przez macierz</a:t>
            </a:r>
          </a:p>
        </p:txBody>
      </p:sp>
      <p:pic>
        <p:nvPicPr>
          <p:cNvPr id="6148" name="Picture 2" descr="Znalezione obrazy dla zapytania matrix matrix multiplic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2500313"/>
            <a:ext cx="752475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smtClean="0"/>
              <a:t>3. Analiza uzyskanych wyników</a:t>
            </a:r>
          </a:p>
        </p:txBody>
      </p:sp>
      <p:graphicFrame>
        <p:nvGraphicFramePr>
          <p:cNvPr id="4" name="Wykres 3"/>
          <p:cNvGraphicFramePr/>
          <p:nvPr/>
        </p:nvGraphicFramePr>
        <p:xfrm>
          <a:off x="1285852" y="2143116"/>
          <a:ext cx="6619901" cy="4291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smtClean="0"/>
              <a:t>3. Analiza uzyskanych wyników</a:t>
            </a:r>
          </a:p>
        </p:txBody>
      </p:sp>
      <p:graphicFrame>
        <p:nvGraphicFramePr>
          <p:cNvPr id="4" name="Wykres 3"/>
          <p:cNvGraphicFramePr/>
          <p:nvPr/>
        </p:nvGraphicFramePr>
        <p:xfrm>
          <a:off x="1357290" y="2143116"/>
          <a:ext cx="62865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smtClean="0"/>
              <a:t>3. Analiza uzyskanych wyników</a:t>
            </a:r>
          </a:p>
        </p:txBody>
      </p:sp>
      <p:graphicFrame>
        <p:nvGraphicFramePr>
          <p:cNvPr id="5" name="Wykres 4"/>
          <p:cNvGraphicFramePr/>
          <p:nvPr/>
        </p:nvGraphicFramePr>
        <p:xfrm>
          <a:off x="1071538" y="2571744"/>
          <a:ext cx="7185132" cy="3624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smtClean="0"/>
              <a:t>4. Wnioski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Niestandardowy 3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FFFFFF"/>
    </a:hlink>
    <a:folHlink>
      <a:srgbClr val="FFFFFF"/>
    </a:folHlink>
  </a:clrScheme>
  <a:fontScheme name="Projekt domyśln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Pakiet 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Niestandardowy 3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FFFFFF"/>
    </a:hlink>
    <a:folHlink>
      <a:srgbClr val="FFFFFF"/>
    </a:folHlink>
  </a:clrScheme>
  <a:fontScheme name="Projekt domyśln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Pakiet 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Niestandardowy 3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FFFFFF"/>
    </a:hlink>
    <a:folHlink>
      <a:srgbClr val="FFFFFF"/>
    </a:folHlink>
  </a:clrScheme>
  <a:fontScheme name="Projekt domyśln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Pakiet 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162</Words>
  <Application>Microsoft Office PowerPoint</Application>
  <PresentationFormat>Pokaz na ekranie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Verdana</vt:lpstr>
      <vt:lpstr>Calibri</vt:lpstr>
      <vt:lpstr>Projekt domyślny</vt:lpstr>
      <vt:lpstr>Praca Inżynierska</vt:lpstr>
      <vt:lpstr>Agenda</vt:lpstr>
      <vt:lpstr>1. Cel pracy</vt:lpstr>
      <vt:lpstr>2. Użyte algorytmy</vt:lpstr>
      <vt:lpstr>2. Użyte algorytmy</vt:lpstr>
      <vt:lpstr>3. Analiza uzyskanych wyników</vt:lpstr>
      <vt:lpstr>3. Analiza uzyskanych wyników</vt:lpstr>
      <vt:lpstr>3. Analiza uzyskanych wyników</vt:lpstr>
      <vt:lpstr>4. Wnioski</vt:lpstr>
      <vt:lpstr>5. Dalsze plany związane z tematem</vt:lpstr>
    </vt:vector>
  </TitlesOfParts>
  <Company>AGH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Maciek</dc:creator>
  <cp:lastModifiedBy>Gzyniu</cp:lastModifiedBy>
  <cp:revision>35</cp:revision>
  <dcterms:created xsi:type="dcterms:W3CDTF">2007-09-26T12:45:04Z</dcterms:created>
  <dcterms:modified xsi:type="dcterms:W3CDTF">2017-01-23T07:49:27Z</dcterms:modified>
</cp:coreProperties>
</file>