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4" r:id="rId3"/>
  </p:sldMasterIdLst>
  <p:handoutMasterIdLst>
    <p:handoutMasterId r:id="rId24"/>
  </p:handoutMasterIdLst>
  <p:sldIdLst>
    <p:sldId id="299" r:id="rId4"/>
    <p:sldId id="302" r:id="rId5"/>
    <p:sldId id="258" r:id="rId6"/>
    <p:sldId id="285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8" r:id="rId21"/>
    <p:sldId id="316" r:id="rId22"/>
    <p:sldId id="317" r:id="rId2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7DE1"/>
    <a:srgbClr val="F4BD2D"/>
    <a:srgbClr val="F07624"/>
    <a:srgbClr val="1ED4DE"/>
    <a:srgbClr val="E62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030" autoAdjust="0"/>
  </p:normalViewPr>
  <p:slideViewPr>
    <p:cSldViewPr showGuides="1">
      <p:cViewPr varScale="1">
        <p:scale>
          <a:sx n="105" d="100"/>
          <a:sy n="105" d="100"/>
        </p:scale>
        <p:origin x="1421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585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52B2B-0BBC-4845-BD5C-6186374697E3}" type="datetimeFigureOut">
              <a:rPr lang="ko-KR" altLang="en-US" smtClean="0"/>
              <a:t>2018-11-22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153E3-D943-4A51-8AD5-41FA50EBC5B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95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>
            <a:spLocks noGrp="1"/>
          </p:cNvSpPr>
          <p:nvPr>
            <p:ph type="title" hasCustomPrompt="1"/>
          </p:nvPr>
        </p:nvSpPr>
        <p:spPr>
          <a:xfrm>
            <a:off x="0" y="627534"/>
            <a:ext cx="9144000" cy="533308"/>
          </a:xfrm>
          <a:prstGeom prst="rect">
            <a:avLst/>
          </a:prstGeom>
        </p:spPr>
        <p:txBody>
          <a:bodyPr anchor="ctr"/>
          <a:lstStyle>
            <a:lvl1pPr>
              <a:buFontTx/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B3F0AB86-7940-4230-BC06-4EF20DC497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203598"/>
            <a:ext cx="9143999" cy="432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4619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-1"/>
            <a:ext cx="9144000" cy="27162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2024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48178" y="557440"/>
            <a:ext cx="2592000" cy="40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12448" y="557440"/>
            <a:ext cx="2592000" cy="40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280313" y="557440"/>
            <a:ext cx="2592000" cy="4032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208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059900" y="1"/>
            <a:ext cx="30242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572100" y="2571750"/>
            <a:ext cx="151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059900" y="2571750"/>
            <a:ext cx="151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6476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426012" y="540000"/>
            <a:ext cx="1728192" cy="40370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53804" y="540000"/>
            <a:ext cx="1728192" cy="40370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298220" y="540000"/>
            <a:ext cx="1728192" cy="40370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6261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6912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C7304401-68B8-4E0E-A9DB-540B76DF928B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563888" y="638650"/>
            <a:ext cx="4320480" cy="4504851"/>
          </a:xfrm>
          <a:custGeom>
            <a:avLst/>
            <a:gdLst>
              <a:gd name="connsiteX0" fmla="*/ 2160240 w 4320480"/>
              <a:gd name="connsiteY0" fmla="*/ 0 h 4504851"/>
              <a:gd name="connsiteX1" fmla="*/ 4320480 w 4320480"/>
              <a:gd name="connsiteY1" fmla="*/ 4504851 h 4504851"/>
              <a:gd name="connsiteX2" fmla="*/ 0 w 4320480"/>
              <a:gd name="connsiteY2" fmla="*/ 4504851 h 450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0480" h="4504851">
                <a:moveTo>
                  <a:pt x="2160240" y="0"/>
                </a:moveTo>
                <a:lnTo>
                  <a:pt x="4320480" y="4504851"/>
                </a:lnTo>
                <a:lnTo>
                  <a:pt x="0" y="45048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D2ABAD60-FE41-4786-B9AF-4454375D2129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5635630" y="1"/>
            <a:ext cx="3508370" cy="4339267"/>
          </a:xfrm>
          <a:custGeom>
            <a:avLst/>
            <a:gdLst>
              <a:gd name="connsiteX0" fmla="*/ 0 w 3508370"/>
              <a:gd name="connsiteY0" fmla="*/ 0 h 4339267"/>
              <a:gd name="connsiteX1" fmla="*/ 3508370 w 3508370"/>
              <a:gd name="connsiteY1" fmla="*/ 0 h 4339267"/>
              <a:gd name="connsiteX2" fmla="*/ 3504823 w 3508370"/>
              <a:gd name="connsiteY2" fmla="*/ 1594801 h 4339267"/>
              <a:gd name="connsiteX3" fmla="*/ 2097974 w 3508370"/>
              <a:gd name="connsiteY3" fmla="*/ 4339267 h 433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8370" h="4339267">
                <a:moveTo>
                  <a:pt x="0" y="0"/>
                </a:moveTo>
                <a:lnTo>
                  <a:pt x="3508370" y="0"/>
                </a:lnTo>
                <a:cubicBezTo>
                  <a:pt x="3507188" y="531600"/>
                  <a:pt x="3506005" y="1063201"/>
                  <a:pt x="3504823" y="1594801"/>
                </a:cubicBezTo>
                <a:lnTo>
                  <a:pt x="2097974" y="43392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180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5076056" cy="5143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57298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452395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3" name="Rounded Rectangle 12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Rounded Rectangle 15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Half Frame 16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656042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9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accent3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mond 10"/>
          <p:cNvSpPr/>
          <p:nvPr userDrawn="1"/>
        </p:nvSpPr>
        <p:spPr>
          <a:xfrm rot="10800000">
            <a:off x="3222000" y="3337155"/>
            <a:ext cx="2700000" cy="1806344"/>
          </a:xfrm>
          <a:custGeom>
            <a:avLst/>
            <a:gdLst/>
            <a:ahLst/>
            <a:cxnLst/>
            <a:rect l="l" t="t" r="r" b="b"/>
            <a:pathLst>
              <a:path w="2700000" h="1806344">
                <a:moveTo>
                  <a:pt x="456344" y="0"/>
                </a:moveTo>
                <a:lnTo>
                  <a:pt x="2243656" y="0"/>
                </a:lnTo>
                <a:lnTo>
                  <a:pt x="2700000" y="456344"/>
                </a:lnTo>
                <a:lnTo>
                  <a:pt x="1350000" y="1806344"/>
                </a:lnTo>
                <a:lnTo>
                  <a:pt x="0" y="4563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Isosceles Triangle 4"/>
          <p:cNvSpPr/>
          <p:nvPr userDrawn="1"/>
        </p:nvSpPr>
        <p:spPr>
          <a:xfrm rot="10800000">
            <a:off x="3746892" y="0"/>
            <a:ext cx="1650216" cy="812260"/>
          </a:xfrm>
          <a:prstGeom prst="triangl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Isosceles Triangle 5"/>
          <p:cNvSpPr/>
          <p:nvPr userDrawn="1"/>
        </p:nvSpPr>
        <p:spPr>
          <a:xfrm rot="10800000">
            <a:off x="4041648" y="99959"/>
            <a:ext cx="1060704" cy="55436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8E48000A-B218-4CCF-8C0E-D9ACDAFA26B8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312000" y="3430238"/>
            <a:ext cx="2520000" cy="1713262"/>
          </a:xfrm>
          <a:custGeom>
            <a:avLst/>
            <a:gdLst>
              <a:gd name="connsiteX0" fmla="*/ 1260000 w 2520000"/>
              <a:gd name="connsiteY0" fmla="*/ 0 h 1713262"/>
              <a:gd name="connsiteX1" fmla="*/ 2520000 w 2520000"/>
              <a:gd name="connsiteY1" fmla="*/ 1260000 h 1713262"/>
              <a:gd name="connsiteX2" fmla="*/ 2066250 w 2520000"/>
              <a:gd name="connsiteY2" fmla="*/ 1713262 h 1713262"/>
              <a:gd name="connsiteX3" fmla="*/ 439730 w 2520000"/>
              <a:gd name="connsiteY3" fmla="*/ 1706453 h 1713262"/>
              <a:gd name="connsiteX4" fmla="*/ 0 w 2520000"/>
              <a:gd name="connsiteY4" fmla="*/ 1260000 h 171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0000" h="1713262">
                <a:moveTo>
                  <a:pt x="1260000" y="0"/>
                </a:moveTo>
                <a:lnTo>
                  <a:pt x="2520000" y="1260000"/>
                </a:lnTo>
                <a:lnTo>
                  <a:pt x="2066250" y="1713262"/>
                </a:lnTo>
                <a:lnTo>
                  <a:pt x="439730" y="1706453"/>
                </a:lnTo>
                <a:lnTo>
                  <a:pt x="0" y="126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5305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503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1257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1550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accent3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mond 10"/>
          <p:cNvSpPr/>
          <p:nvPr userDrawn="1"/>
        </p:nvSpPr>
        <p:spPr>
          <a:xfrm>
            <a:off x="3203848" y="-2322"/>
            <a:ext cx="2700000" cy="1806344"/>
          </a:xfrm>
          <a:custGeom>
            <a:avLst/>
            <a:gdLst/>
            <a:ahLst/>
            <a:cxnLst/>
            <a:rect l="l" t="t" r="r" b="b"/>
            <a:pathLst>
              <a:path w="2700000" h="1806344">
                <a:moveTo>
                  <a:pt x="456344" y="0"/>
                </a:moveTo>
                <a:lnTo>
                  <a:pt x="2243656" y="0"/>
                </a:lnTo>
                <a:lnTo>
                  <a:pt x="2700000" y="456344"/>
                </a:lnTo>
                <a:lnTo>
                  <a:pt x="1350000" y="1806344"/>
                </a:lnTo>
                <a:lnTo>
                  <a:pt x="0" y="4563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Isosceles Triangle 4"/>
          <p:cNvSpPr/>
          <p:nvPr userDrawn="1"/>
        </p:nvSpPr>
        <p:spPr>
          <a:xfrm>
            <a:off x="3746892" y="4331240"/>
            <a:ext cx="1650216" cy="812260"/>
          </a:xfrm>
          <a:prstGeom prst="triangl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Isosceles Triangle 5"/>
          <p:cNvSpPr/>
          <p:nvPr userDrawn="1"/>
        </p:nvSpPr>
        <p:spPr>
          <a:xfrm>
            <a:off x="4041648" y="4493810"/>
            <a:ext cx="1060704" cy="55436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28FC5FB3-D739-474A-9148-1ABF4FC27690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293848" y="1"/>
            <a:ext cx="2520000" cy="1711155"/>
          </a:xfrm>
          <a:custGeom>
            <a:avLst/>
            <a:gdLst>
              <a:gd name="connsiteX0" fmla="*/ 442968 w 2520000"/>
              <a:gd name="connsiteY0" fmla="*/ 0 h 1711155"/>
              <a:gd name="connsiteX1" fmla="*/ 985757 w 2520000"/>
              <a:gd name="connsiteY1" fmla="*/ 0 h 1711155"/>
              <a:gd name="connsiteX2" fmla="*/ 2080270 w 2520000"/>
              <a:gd name="connsiteY2" fmla="*/ 4702 h 1711155"/>
              <a:gd name="connsiteX3" fmla="*/ 2520000 w 2520000"/>
              <a:gd name="connsiteY3" fmla="*/ 451155 h 1711155"/>
              <a:gd name="connsiteX4" fmla="*/ 1260000 w 2520000"/>
              <a:gd name="connsiteY4" fmla="*/ 1711155 h 1711155"/>
              <a:gd name="connsiteX5" fmla="*/ 0 w 2520000"/>
              <a:gd name="connsiteY5" fmla="*/ 451155 h 1711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000" h="1711155">
                <a:moveTo>
                  <a:pt x="442968" y="0"/>
                </a:moveTo>
                <a:lnTo>
                  <a:pt x="985757" y="0"/>
                </a:lnTo>
                <a:lnTo>
                  <a:pt x="2080270" y="4702"/>
                </a:lnTo>
                <a:lnTo>
                  <a:pt x="2520000" y="451155"/>
                </a:lnTo>
                <a:lnTo>
                  <a:pt x="1260000" y="1711155"/>
                </a:lnTo>
                <a:lnTo>
                  <a:pt x="0" y="4511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9455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65878" y="1176692"/>
            <a:ext cx="1871760" cy="30512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2612855" y="1176061"/>
            <a:ext cx="1871760" cy="30512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4659832" y="1175430"/>
            <a:ext cx="1871760" cy="3051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6706810" y="1174799"/>
            <a:ext cx="1871760" cy="30512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825475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966407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872452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919429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974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754" y="451443"/>
            <a:ext cx="3282039" cy="327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1363708" y="584771"/>
            <a:ext cx="2991584" cy="20767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43454" y="1295867"/>
            <a:ext cx="3055840" cy="22313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8149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1" name="Picture 4" descr="D:\KBM-정애\014-Fullppt\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499742"/>
            <a:ext cx="3600400" cy="1831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753800" y="2764640"/>
            <a:ext cx="1711407" cy="12496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0998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3216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2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4156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7" r:id="rId3"/>
    <p:sldLayoutId id="2147483671" r:id="rId4"/>
    <p:sldLayoutId id="2147483658" r:id="rId5"/>
    <p:sldLayoutId id="2147483659" r:id="rId6"/>
    <p:sldLayoutId id="2147483673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75" r:id="rId15"/>
    <p:sldLayoutId id="2147483674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270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outube.com/watch?v=FtLiS0V8hkg" TargetMode="Externa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hyperlink" Target="http://rebrand.ly/certyfikat?fbclid=IwAR2YM1IuRBDsRMp_Rfx1Ppoa2hdE8-Zp5RgVXhsbeVOikGePDLnYI-98rzA" TargetMode="Externa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70451"/>
            <a:ext cx="9144000" cy="533308"/>
          </a:xfrm>
        </p:spPr>
        <p:txBody>
          <a:bodyPr/>
          <a:lstStyle/>
          <a:p>
            <a:r>
              <a:rPr lang="pl-PL" altLang="ko-KR" sz="4800" dirty="0">
                <a:ea typeface="맑은 고딕" pitchFamily="50" charset="-127"/>
              </a:rPr>
              <a:t>WYKORZYSTANIE WEB API</a:t>
            </a:r>
            <a:endParaRPr lang="ko-KR" alt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0" y="2899829"/>
            <a:ext cx="9143999" cy="432000"/>
          </a:xfrm>
          <a:prstGeom prst="rect">
            <a:avLst/>
          </a:prstGeo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l-PL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Jakub Rejent</a:t>
            </a:r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hlinkClick r:id="rId3"/>
          </p:cNvPr>
          <p:cNvSpPr txBox="1"/>
          <p:nvPr/>
        </p:nvSpPr>
        <p:spPr>
          <a:xfrm>
            <a:off x="-2052736" y="4515966"/>
            <a:ext cx="9180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8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7" name="Shape 90">
            <a:extLst>
              <a:ext uri="{FF2B5EF4-FFF2-40B4-BE49-F238E27FC236}">
                <a16:creationId xmlns:a16="http://schemas.microsoft.com/office/drawing/2014/main" id="{C4BF648B-97E4-4FB0-9069-F35AF70B234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1521" y="195487"/>
            <a:ext cx="1152128" cy="10657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434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05" y="339502"/>
            <a:ext cx="9144000" cy="533308"/>
          </a:xfrm>
        </p:spPr>
        <p:txBody>
          <a:bodyPr/>
          <a:lstStyle/>
          <a:p>
            <a:r>
              <a:rPr lang="pl-PL" altLang="ko-KR" sz="4800" dirty="0">
                <a:ea typeface="맑은 고딕" pitchFamily="50" charset="-127"/>
              </a:rPr>
              <a:t>HTTP</a:t>
            </a:r>
            <a:endParaRPr lang="ko-KR" altLang="en-US" sz="4800" dirty="0"/>
          </a:p>
        </p:txBody>
      </p:sp>
      <p:sp>
        <p:nvSpPr>
          <p:cNvPr id="6" name="TextBox 5">
            <a:hlinkClick r:id="rId3"/>
          </p:cNvPr>
          <p:cNvSpPr txBox="1"/>
          <p:nvPr/>
        </p:nvSpPr>
        <p:spPr>
          <a:xfrm>
            <a:off x="-2052736" y="4515966"/>
            <a:ext cx="9180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8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7" name="Shape 90">
            <a:extLst>
              <a:ext uri="{FF2B5EF4-FFF2-40B4-BE49-F238E27FC236}">
                <a16:creationId xmlns:a16="http://schemas.microsoft.com/office/drawing/2014/main" id="{C4BF648B-97E4-4FB0-9069-F35AF70B234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1521" y="195487"/>
            <a:ext cx="1152128" cy="106571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Prostokąt 2">
            <a:extLst>
              <a:ext uri="{FF2B5EF4-FFF2-40B4-BE49-F238E27FC236}">
                <a16:creationId xmlns:a16="http://schemas.microsoft.com/office/drawing/2014/main" id="{AB358CCA-8CE4-410B-9B57-DEF44666C68F}"/>
              </a:ext>
            </a:extLst>
          </p:cNvPr>
          <p:cNvSpPr/>
          <p:nvPr/>
        </p:nvSpPr>
        <p:spPr>
          <a:xfrm>
            <a:off x="2627784" y="2835204"/>
            <a:ext cx="62464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Najprostszym przykładem użycia protokołu HTTP, są przeglądarki internetowe.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A6A6568F-1F96-4300-B61A-A73CAD7D43BE}"/>
              </a:ext>
            </a:extLst>
          </p:cNvPr>
          <p:cNvSpPr/>
          <p:nvPr/>
        </p:nvSpPr>
        <p:spPr>
          <a:xfrm>
            <a:off x="2147432" y="2823797"/>
            <a:ext cx="358193" cy="36004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77DEC3C4-2A41-4C41-AF3E-DE1728E96F68}"/>
              </a:ext>
            </a:extLst>
          </p:cNvPr>
          <p:cNvSpPr/>
          <p:nvPr/>
        </p:nvSpPr>
        <p:spPr>
          <a:xfrm>
            <a:off x="2627784" y="1842630"/>
            <a:ext cx="6246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Pozwala na komunikację pomiędzy klientem a serwerem.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Rounded Rectangle 5">
            <a:extLst>
              <a:ext uri="{FF2B5EF4-FFF2-40B4-BE49-F238E27FC236}">
                <a16:creationId xmlns:a16="http://schemas.microsoft.com/office/drawing/2014/main" id="{21B7DA0F-60D0-43B1-B538-7E6EDEC8C0AD}"/>
              </a:ext>
            </a:extLst>
          </p:cNvPr>
          <p:cNvSpPr/>
          <p:nvPr/>
        </p:nvSpPr>
        <p:spPr>
          <a:xfrm flipH="1">
            <a:off x="2181645" y="1881505"/>
            <a:ext cx="344621" cy="284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B405B469-E8F5-4A85-B1EF-E6C88F7856ED}"/>
              </a:ext>
            </a:extLst>
          </p:cNvPr>
          <p:cNvSpPr/>
          <p:nvPr/>
        </p:nvSpPr>
        <p:spPr>
          <a:xfrm>
            <a:off x="3073898" y="882342"/>
            <a:ext cx="2993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l-PL" dirty="0" err="1"/>
              <a:t>Hypertext</a:t>
            </a:r>
            <a:r>
              <a:rPr lang="pl-PL" dirty="0"/>
              <a:t> Transfer </a:t>
            </a:r>
            <a:r>
              <a:rPr lang="pl-PL" dirty="0" err="1"/>
              <a:t>Protocol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873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23763"/>
            <a:ext cx="9144000" cy="533308"/>
          </a:xfrm>
        </p:spPr>
        <p:txBody>
          <a:bodyPr/>
          <a:lstStyle/>
          <a:p>
            <a:r>
              <a:rPr lang="pl-PL" altLang="ko-KR" sz="4800" dirty="0">
                <a:ea typeface="맑은 고딕" pitchFamily="50" charset="-127"/>
              </a:rPr>
              <a:t>REQUESTY HTTP</a:t>
            </a:r>
            <a:endParaRPr lang="ko-KR" altLang="en-US" sz="4800" dirty="0"/>
          </a:p>
        </p:txBody>
      </p:sp>
      <p:sp>
        <p:nvSpPr>
          <p:cNvPr id="6" name="TextBox 5">
            <a:hlinkClick r:id="rId3"/>
          </p:cNvPr>
          <p:cNvSpPr txBox="1"/>
          <p:nvPr/>
        </p:nvSpPr>
        <p:spPr>
          <a:xfrm>
            <a:off x="-2052736" y="4515966"/>
            <a:ext cx="9180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8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7" name="Shape 90">
            <a:extLst>
              <a:ext uri="{FF2B5EF4-FFF2-40B4-BE49-F238E27FC236}">
                <a16:creationId xmlns:a16="http://schemas.microsoft.com/office/drawing/2014/main" id="{C4BF648B-97E4-4FB0-9069-F35AF70B234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1521" y="195487"/>
            <a:ext cx="1152128" cy="106571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Prostokąt 18">
            <a:extLst>
              <a:ext uri="{FF2B5EF4-FFF2-40B4-BE49-F238E27FC236}">
                <a16:creationId xmlns:a16="http://schemas.microsoft.com/office/drawing/2014/main" id="{906D1F14-C388-4BEE-A8C2-09713D40B47B}"/>
              </a:ext>
            </a:extLst>
          </p:cNvPr>
          <p:cNvSpPr/>
          <p:nvPr/>
        </p:nvSpPr>
        <p:spPr>
          <a:xfrm>
            <a:off x="3491880" y="1382335"/>
            <a:ext cx="624644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/>
              <a:t>GET – pobieranie danych</a:t>
            </a:r>
          </a:p>
          <a:p>
            <a:br>
              <a:rPr lang="pl-PL" sz="2400" dirty="0"/>
            </a:br>
            <a:r>
              <a:rPr lang="pl-PL" sz="2400" dirty="0"/>
              <a:t>POST - wstawienie nowych danych</a:t>
            </a:r>
          </a:p>
          <a:p>
            <a:br>
              <a:rPr lang="pl-PL" sz="2400" dirty="0"/>
            </a:br>
            <a:r>
              <a:rPr lang="pl-PL" sz="2400" dirty="0"/>
              <a:t>PUT - modyfikacja danych</a:t>
            </a:r>
          </a:p>
          <a:p>
            <a:br>
              <a:rPr lang="pl-PL" sz="2400" dirty="0"/>
            </a:br>
            <a:r>
              <a:rPr lang="pl-PL" sz="2400" dirty="0"/>
              <a:t>DELETE - usunięcie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Block Arc 41">
            <a:extLst>
              <a:ext uri="{FF2B5EF4-FFF2-40B4-BE49-F238E27FC236}">
                <a16:creationId xmlns:a16="http://schemas.microsoft.com/office/drawing/2014/main" id="{05DB68C9-3AC3-45BF-9E2F-1A01F25B6821}"/>
              </a:ext>
            </a:extLst>
          </p:cNvPr>
          <p:cNvSpPr/>
          <p:nvPr/>
        </p:nvSpPr>
        <p:spPr>
          <a:xfrm>
            <a:off x="2987824" y="1382335"/>
            <a:ext cx="395557" cy="400568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Block Arc 41">
            <a:extLst>
              <a:ext uri="{FF2B5EF4-FFF2-40B4-BE49-F238E27FC236}">
                <a16:creationId xmlns:a16="http://schemas.microsoft.com/office/drawing/2014/main" id="{161D7CD7-23CE-4022-909D-5046C26E92F1}"/>
              </a:ext>
            </a:extLst>
          </p:cNvPr>
          <p:cNvSpPr/>
          <p:nvPr/>
        </p:nvSpPr>
        <p:spPr>
          <a:xfrm>
            <a:off x="2989874" y="2105270"/>
            <a:ext cx="395557" cy="400568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Block Arc 41">
            <a:extLst>
              <a:ext uri="{FF2B5EF4-FFF2-40B4-BE49-F238E27FC236}">
                <a16:creationId xmlns:a16="http://schemas.microsoft.com/office/drawing/2014/main" id="{543D38EC-26A4-40D0-8923-66ACC109315A}"/>
              </a:ext>
            </a:extLst>
          </p:cNvPr>
          <p:cNvSpPr/>
          <p:nvPr/>
        </p:nvSpPr>
        <p:spPr>
          <a:xfrm>
            <a:off x="2987823" y="2867199"/>
            <a:ext cx="395557" cy="400568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Block Arc 41">
            <a:extLst>
              <a:ext uri="{FF2B5EF4-FFF2-40B4-BE49-F238E27FC236}">
                <a16:creationId xmlns:a16="http://schemas.microsoft.com/office/drawing/2014/main" id="{2792B29D-3A94-4000-9B60-0A62C6858FAD}"/>
              </a:ext>
            </a:extLst>
          </p:cNvPr>
          <p:cNvSpPr/>
          <p:nvPr/>
        </p:nvSpPr>
        <p:spPr>
          <a:xfrm>
            <a:off x="2987822" y="3608675"/>
            <a:ext cx="395557" cy="400568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774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347614"/>
            <a:ext cx="9144000" cy="20709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069471" y="2596306"/>
            <a:ext cx="5598873" cy="542078"/>
            <a:chOff x="2253890" y="2333563"/>
            <a:chExt cx="5118970" cy="542078"/>
          </a:xfrm>
        </p:grpSpPr>
        <p:sp>
          <p:nvSpPr>
            <p:cNvPr id="8" name="Text Placeholder 3"/>
            <p:cNvSpPr txBox="1">
              <a:spLocks/>
            </p:cNvSpPr>
            <p:nvPr/>
          </p:nvSpPr>
          <p:spPr>
            <a:xfrm>
              <a:off x="2253890" y="2557829"/>
              <a:ext cx="4608512" cy="2766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" name="Title 4"/>
            <p:cNvSpPr txBox="1">
              <a:spLocks/>
            </p:cNvSpPr>
            <p:nvPr/>
          </p:nvSpPr>
          <p:spPr>
            <a:xfrm>
              <a:off x="2764348" y="2333563"/>
              <a:ext cx="4608512" cy="542078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36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+mj-ea"/>
                  <a:cs typeface="Arial" pitchFamily="34" charset="0"/>
                </a:defRPr>
              </a:lvl1pPr>
            </a:lstStyle>
            <a:p>
              <a:pPr>
                <a:defRPr/>
              </a:pPr>
              <a:r>
                <a:rPr lang="pl-PL" altLang="ko-KR" dirty="0"/>
                <a:t>JSON ORAZ XML</a:t>
              </a:r>
              <a:endParaRPr lang="en-US" altLang="ko-KR" dirty="0"/>
            </a:p>
          </p:txBody>
        </p:sp>
      </p:grpSp>
      <p:sp>
        <p:nvSpPr>
          <p:cNvPr id="11" name="Freeform 10"/>
          <p:cNvSpPr/>
          <p:nvPr/>
        </p:nvSpPr>
        <p:spPr>
          <a:xfrm>
            <a:off x="4230213" y="1558146"/>
            <a:ext cx="683574" cy="730559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0" name="Shape 90">
            <a:extLst>
              <a:ext uri="{FF2B5EF4-FFF2-40B4-BE49-F238E27FC236}">
                <a16:creationId xmlns:a16="http://schemas.microsoft.com/office/drawing/2014/main" id="{EA2CE920-BD28-4455-9B31-FFFB55A2E55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1521" y="195487"/>
            <a:ext cx="1152128" cy="10657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3902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05" y="339502"/>
            <a:ext cx="9144000" cy="533308"/>
          </a:xfrm>
        </p:spPr>
        <p:txBody>
          <a:bodyPr/>
          <a:lstStyle/>
          <a:p>
            <a:r>
              <a:rPr lang="pl-PL" altLang="ko-KR" sz="4800" dirty="0">
                <a:ea typeface="맑은 고딕" pitchFamily="50" charset="-127"/>
              </a:rPr>
              <a:t>JSON</a:t>
            </a:r>
            <a:endParaRPr lang="ko-KR" altLang="en-US" sz="4800" dirty="0"/>
          </a:p>
        </p:txBody>
      </p:sp>
      <p:sp>
        <p:nvSpPr>
          <p:cNvPr id="6" name="TextBox 5">
            <a:hlinkClick r:id="rId3"/>
          </p:cNvPr>
          <p:cNvSpPr txBox="1"/>
          <p:nvPr/>
        </p:nvSpPr>
        <p:spPr>
          <a:xfrm>
            <a:off x="-2052736" y="4515966"/>
            <a:ext cx="9180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8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7" name="Shape 90">
            <a:extLst>
              <a:ext uri="{FF2B5EF4-FFF2-40B4-BE49-F238E27FC236}">
                <a16:creationId xmlns:a16="http://schemas.microsoft.com/office/drawing/2014/main" id="{C4BF648B-97E4-4FB0-9069-F35AF70B234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1521" y="195487"/>
            <a:ext cx="1152128" cy="106571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Prostokąt 4">
            <a:extLst>
              <a:ext uri="{FF2B5EF4-FFF2-40B4-BE49-F238E27FC236}">
                <a16:creationId xmlns:a16="http://schemas.microsoft.com/office/drawing/2014/main" id="{C4772047-DD49-44BE-AD97-A6E688116143}"/>
              </a:ext>
            </a:extLst>
          </p:cNvPr>
          <p:cNvSpPr/>
          <p:nvPr/>
        </p:nvSpPr>
        <p:spPr>
          <a:xfrm>
            <a:off x="3112402" y="905770"/>
            <a:ext cx="2916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/>
              <a:t>JavaScript Object </a:t>
            </a:r>
            <a:r>
              <a:rPr lang="pl-PL" dirty="0" err="1"/>
              <a:t>Notation</a:t>
            </a:r>
            <a:endParaRPr lang="pl-PL" dirty="0"/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40DE5589-53F5-4C10-80A7-85473A25A425}"/>
              </a:ext>
            </a:extLst>
          </p:cNvPr>
          <p:cNvSpPr/>
          <p:nvPr/>
        </p:nvSpPr>
        <p:spPr>
          <a:xfrm>
            <a:off x="2627784" y="2835204"/>
            <a:ext cx="62464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Pozwala na przekazywanie większej ilości danych, w formie czytelnej dla klienta oraz </a:t>
            </a:r>
            <a:r>
              <a:rPr lang="pl-PL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serwewa</a:t>
            </a:r>
            <a:r>
              <a:rPr lang="pl-PL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11" name="Oval 8">
            <a:extLst>
              <a:ext uri="{FF2B5EF4-FFF2-40B4-BE49-F238E27FC236}">
                <a16:creationId xmlns:a16="http://schemas.microsoft.com/office/drawing/2014/main" id="{812C6E3D-8CC4-4C2C-941E-097368F55276}"/>
              </a:ext>
            </a:extLst>
          </p:cNvPr>
          <p:cNvSpPr/>
          <p:nvPr/>
        </p:nvSpPr>
        <p:spPr>
          <a:xfrm>
            <a:off x="2147432" y="2823797"/>
            <a:ext cx="358193" cy="36004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29D3A42E-0F38-4129-B5C5-9AB5512B13B8}"/>
              </a:ext>
            </a:extLst>
          </p:cNvPr>
          <p:cNvSpPr/>
          <p:nvPr/>
        </p:nvSpPr>
        <p:spPr>
          <a:xfrm>
            <a:off x="2627784" y="1842630"/>
            <a:ext cx="62464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Tekstowy format wymiany danych, bazujący na podzbiorze języka JavaScript.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Rounded Rectangle 5">
            <a:extLst>
              <a:ext uri="{FF2B5EF4-FFF2-40B4-BE49-F238E27FC236}">
                <a16:creationId xmlns:a16="http://schemas.microsoft.com/office/drawing/2014/main" id="{5FC02F00-42A0-42A6-91D5-CFE71BE6061B}"/>
              </a:ext>
            </a:extLst>
          </p:cNvPr>
          <p:cNvSpPr/>
          <p:nvPr/>
        </p:nvSpPr>
        <p:spPr>
          <a:xfrm flipH="1">
            <a:off x="2181645" y="1881505"/>
            <a:ext cx="344621" cy="284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5604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339502"/>
            <a:ext cx="9142495" cy="533308"/>
          </a:xfrm>
        </p:spPr>
        <p:txBody>
          <a:bodyPr/>
          <a:lstStyle/>
          <a:p>
            <a:r>
              <a:rPr lang="pl-PL" altLang="ko-KR" sz="4800" dirty="0">
                <a:ea typeface="맑은 고딕" pitchFamily="50" charset="-127"/>
              </a:rPr>
              <a:t>JSON</a:t>
            </a:r>
            <a:endParaRPr lang="ko-KR" altLang="en-US" sz="4800" dirty="0"/>
          </a:p>
        </p:txBody>
      </p:sp>
      <p:sp>
        <p:nvSpPr>
          <p:cNvPr id="6" name="TextBox 5">
            <a:hlinkClick r:id="rId3"/>
          </p:cNvPr>
          <p:cNvSpPr txBox="1"/>
          <p:nvPr/>
        </p:nvSpPr>
        <p:spPr>
          <a:xfrm>
            <a:off x="-2052736" y="4515966"/>
            <a:ext cx="9180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8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7" name="Shape 90">
            <a:extLst>
              <a:ext uri="{FF2B5EF4-FFF2-40B4-BE49-F238E27FC236}">
                <a16:creationId xmlns:a16="http://schemas.microsoft.com/office/drawing/2014/main" id="{C4BF648B-97E4-4FB0-9069-F35AF70B234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1521" y="195487"/>
            <a:ext cx="1152128" cy="106571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Prostokąt 7">
            <a:extLst>
              <a:ext uri="{FF2B5EF4-FFF2-40B4-BE49-F238E27FC236}">
                <a16:creationId xmlns:a16="http://schemas.microsoft.com/office/drawing/2014/main" id="{13448520-FA34-4438-9BE8-F2886F92168B}"/>
              </a:ext>
            </a:extLst>
          </p:cNvPr>
          <p:cNvSpPr/>
          <p:nvPr/>
        </p:nvSpPr>
        <p:spPr>
          <a:xfrm>
            <a:off x="2267744" y="1060055"/>
            <a:ext cx="5112568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{</a:t>
            </a:r>
          </a:p>
          <a:p>
            <a:r>
              <a:rPr lang="pl-PL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  "version": 3.1,</a:t>
            </a:r>
          </a:p>
          <a:p>
            <a:r>
              <a:rPr lang="pl-PL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  "</a:t>
            </a:r>
            <a:r>
              <a:rPr lang="pl-PL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releaseDate</a:t>
            </a:r>
            <a:r>
              <a:rPr lang="pl-PL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": "2014-06-25T00:00:00.000Z",</a:t>
            </a:r>
          </a:p>
          <a:p>
            <a:r>
              <a:rPr lang="pl-PL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  "demo": </a:t>
            </a:r>
            <a:r>
              <a:rPr lang="pl-PL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true</a:t>
            </a:r>
            <a:r>
              <a:rPr lang="pl-PL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,</a:t>
            </a:r>
          </a:p>
          <a:p>
            <a:r>
              <a:rPr lang="pl-PL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  "person": {</a:t>
            </a:r>
          </a:p>
          <a:p>
            <a:r>
              <a:rPr lang="pl-PL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    "id": 12345,</a:t>
            </a:r>
          </a:p>
          <a:p>
            <a:r>
              <a:rPr lang="pl-PL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    "</a:t>
            </a:r>
            <a:r>
              <a:rPr lang="pl-PL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name</a:t>
            </a:r>
            <a:r>
              <a:rPr lang="pl-PL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": "John </a:t>
            </a:r>
            <a:r>
              <a:rPr lang="pl-PL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Doe</a:t>
            </a:r>
            <a:r>
              <a:rPr lang="pl-PL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",</a:t>
            </a:r>
          </a:p>
          <a:p>
            <a:r>
              <a:rPr lang="pl-PL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    "</a:t>
            </a:r>
            <a:r>
              <a:rPr lang="pl-PL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phones</a:t>
            </a:r>
            <a:r>
              <a:rPr lang="pl-PL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": {</a:t>
            </a:r>
          </a:p>
          <a:p>
            <a:r>
              <a:rPr lang="pl-PL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      "</a:t>
            </a:r>
            <a:r>
              <a:rPr lang="pl-PL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home</a:t>
            </a:r>
            <a:r>
              <a:rPr lang="pl-PL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": "800-123-4567",</a:t>
            </a:r>
          </a:p>
          <a:p>
            <a:r>
              <a:rPr lang="pl-PL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      "mobile": "877-123-1234"</a:t>
            </a:r>
          </a:p>
          <a:p>
            <a:r>
              <a:rPr lang="pl-PL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    }</a:t>
            </a:r>
          </a:p>
          <a:p>
            <a:r>
              <a:rPr lang="pl-PL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  }</a:t>
            </a:r>
          </a:p>
          <a:p>
            <a:r>
              <a:rPr lang="pl-PL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}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48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05" y="339502"/>
            <a:ext cx="9144000" cy="533308"/>
          </a:xfrm>
        </p:spPr>
        <p:txBody>
          <a:bodyPr/>
          <a:lstStyle/>
          <a:p>
            <a:r>
              <a:rPr lang="pl-PL" altLang="ko-KR" sz="4800" dirty="0">
                <a:ea typeface="맑은 고딕" pitchFamily="50" charset="-127"/>
              </a:rPr>
              <a:t>XML</a:t>
            </a:r>
            <a:endParaRPr lang="ko-KR" altLang="en-US" sz="4800" dirty="0"/>
          </a:p>
        </p:txBody>
      </p:sp>
      <p:sp>
        <p:nvSpPr>
          <p:cNvPr id="6" name="TextBox 5">
            <a:hlinkClick r:id="rId3"/>
          </p:cNvPr>
          <p:cNvSpPr txBox="1"/>
          <p:nvPr/>
        </p:nvSpPr>
        <p:spPr>
          <a:xfrm>
            <a:off x="-2052736" y="4515966"/>
            <a:ext cx="9180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8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7" name="Shape 90">
            <a:extLst>
              <a:ext uri="{FF2B5EF4-FFF2-40B4-BE49-F238E27FC236}">
                <a16:creationId xmlns:a16="http://schemas.microsoft.com/office/drawing/2014/main" id="{C4BF648B-97E4-4FB0-9069-F35AF70B234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1521" y="195487"/>
            <a:ext cx="1152128" cy="106571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Prostokąt 4">
            <a:extLst>
              <a:ext uri="{FF2B5EF4-FFF2-40B4-BE49-F238E27FC236}">
                <a16:creationId xmlns:a16="http://schemas.microsoft.com/office/drawing/2014/main" id="{C4772047-DD49-44BE-AD97-A6E688116143}"/>
              </a:ext>
            </a:extLst>
          </p:cNvPr>
          <p:cNvSpPr/>
          <p:nvPr/>
        </p:nvSpPr>
        <p:spPr>
          <a:xfrm>
            <a:off x="3112402" y="905770"/>
            <a:ext cx="3172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Extensible</a:t>
            </a:r>
            <a:r>
              <a:rPr lang="pl-PL" dirty="0"/>
              <a:t> </a:t>
            </a:r>
            <a:r>
              <a:rPr lang="pl-PL" dirty="0" err="1"/>
              <a:t>Markup</a:t>
            </a:r>
            <a:r>
              <a:rPr lang="pl-PL" dirty="0"/>
              <a:t> Language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29D3A42E-0F38-4129-B5C5-9AB5512B13B8}"/>
              </a:ext>
            </a:extLst>
          </p:cNvPr>
          <p:cNvSpPr/>
          <p:nvPr/>
        </p:nvSpPr>
        <p:spPr>
          <a:xfrm>
            <a:off x="1434998" y="1346227"/>
            <a:ext cx="7373197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&lt;</a:t>
            </a:r>
            <a:r>
              <a:rPr lang="pl-PL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employees</a:t>
            </a:r>
            <a:r>
              <a:rPr lang="pl-PL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&gt;</a:t>
            </a:r>
          </a:p>
          <a:p>
            <a:r>
              <a:rPr lang="pl-PL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    &lt;</a:t>
            </a:r>
            <a:r>
              <a:rPr lang="pl-PL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employee</a:t>
            </a:r>
            <a:r>
              <a:rPr lang="pl-PL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&gt;</a:t>
            </a:r>
          </a:p>
          <a:p>
            <a:r>
              <a:rPr lang="pl-PL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        &lt;</a:t>
            </a:r>
            <a:r>
              <a:rPr lang="pl-PL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firstName</a:t>
            </a:r>
            <a:r>
              <a:rPr lang="pl-PL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&gt;John&lt;/</a:t>
            </a:r>
            <a:r>
              <a:rPr lang="pl-PL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firstName</a:t>
            </a:r>
            <a:r>
              <a:rPr lang="pl-PL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&gt; &lt;</a:t>
            </a:r>
            <a:r>
              <a:rPr lang="pl-PL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lastName</a:t>
            </a:r>
            <a:r>
              <a:rPr lang="pl-PL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&gt;</a:t>
            </a:r>
            <a:r>
              <a:rPr lang="pl-PL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Doe</a:t>
            </a:r>
            <a:r>
              <a:rPr lang="pl-PL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&lt;/</a:t>
            </a:r>
            <a:r>
              <a:rPr lang="pl-PL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lastName</a:t>
            </a:r>
            <a:r>
              <a:rPr lang="pl-PL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&gt;</a:t>
            </a:r>
          </a:p>
          <a:p>
            <a:r>
              <a:rPr lang="pl-PL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    &lt;/</a:t>
            </a:r>
            <a:r>
              <a:rPr lang="pl-PL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employee</a:t>
            </a:r>
            <a:r>
              <a:rPr lang="pl-PL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&gt;</a:t>
            </a:r>
          </a:p>
          <a:p>
            <a:r>
              <a:rPr lang="pl-PL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    &lt;</a:t>
            </a:r>
            <a:r>
              <a:rPr lang="pl-PL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employee</a:t>
            </a:r>
            <a:r>
              <a:rPr lang="pl-PL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&gt;</a:t>
            </a:r>
          </a:p>
          <a:p>
            <a:r>
              <a:rPr lang="pl-PL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        &lt;</a:t>
            </a:r>
            <a:r>
              <a:rPr lang="pl-PL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firstName</a:t>
            </a:r>
            <a:r>
              <a:rPr lang="pl-PL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&gt;Anna&lt;/</a:t>
            </a:r>
            <a:r>
              <a:rPr lang="pl-PL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firstName</a:t>
            </a:r>
            <a:r>
              <a:rPr lang="pl-PL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&gt; &lt;</a:t>
            </a:r>
            <a:r>
              <a:rPr lang="pl-PL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lastName</a:t>
            </a:r>
            <a:r>
              <a:rPr lang="pl-PL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&gt;</a:t>
            </a:r>
            <a:r>
              <a:rPr lang="pl-PL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Smith</a:t>
            </a:r>
            <a:r>
              <a:rPr lang="pl-PL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&lt;/</a:t>
            </a:r>
            <a:r>
              <a:rPr lang="pl-PL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lastName</a:t>
            </a:r>
            <a:r>
              <a:rPr lang="pl-PL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&gt;</a:t>
            </a:r>
          </a:p>
          <a:p>
            <a:r>
              <a:rPr lang="pl-PL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    &lt;/</a:t>
            </a:r>
            <a:r>
              <a:rPr lang="pl-PL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employee</a:t>
            </a:r>
            <a:r>
              <a:rPr lang="pl-PL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&gt;</a:t>
            </a:r>
          </a:p>
          <a:p>
            <a:r>
              <a:rPr lang="pl-PL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    &lt;</a:t>
            </a:r>
            <a:r>
              <a:rPr lang="pl-PL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employee</a:t>
            </a:r>
            <a:r>
              <a:rPr lang="pl-PL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&gt;</a:t>
            </a:r>
          </a:p>
          <a:p>
            <a:r>
              <a:rPr lang="pl-PL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        &lt;</a:t>
            </a:r>
            <a:r>
              <a:rPr lang="pl-PL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firstName</a:t>
            </a:r>
            <a:r>
              <a:rPr lang="pl-PL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&gt;Peter&lt;/</a:t>
            </a:r>
            <a:r>
              <a:rPr lang="pl-PL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firstName</a:t>
            </a:r>
            <a:r>
              <a:rPr lang="pl-PL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&gt; &lt;</a:t>
            </a:r>
            <a:r>
              <a:rPr lang="pl-PL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lastName</a:t>
            </a:r>
            <a:r>
              <a:rPr lang="pl-PL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&gt;Jones&lt;/</a:t>
            </a:r>
            <a:r>
              <a:rPr lang="pl-PL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lastName</a:t>
            </a:r>
            <a:r>
              <a:rPr lang="pl-PL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&gt;</a:t>
            </a:r>
          </a:p>
          <a:p>
            <a:r>
              <a:rPr lang="pl-PL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    &lt;/</a:t>
            </a:r>
            <a:r>
              <a:rPr lang="pl-PL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employee</a:t>
            </a:r>
            <a:r>
              <a:rPr lang="pl-PL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&gt;</a:t>
            </a:r>
          </a:p>
          <a:p>
            <a:r>
              <a:rPr lang="pl-PL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&lt;/</a:t>
            </a:r>
            <a:r>
              <a:rPr lang="pl-PL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employees</a:t>
            </a:r>
            <a:r>
              <a:rPr lang="pl-PL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&gt;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201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321863"/>
            <a:ext cx="9144000" cy="533308"/>
          </a:xfrm>
        </p:spPr>
        <p:txBody>
          <a:bodyPr/>
          <a:lstStyle/>
          <a:p>
            <a:r>
              <a:rPr lang="pl-PL" altLang="ko-KR" sz="4800" dirty="0"/>
              <a:t>Jak to jest z tym JSONEM</a:t>
            </a:r>
            <a:endParaRPr lang="ko-KR" altLang="en-US" sz="4800" dirty="0"/>
          </a:p>
        </p:txBody>
      </p:sp>
      <p:sp>
        <p:nvSpPr>
          <p:cNvPr id="6" name="TextBox 5">
            <a:hlinkClick r:id="rId3"/>
          </p:cNvPr>
          <p:cNvSpPr txBox="1"/>
          <p:nvPr/>
        </p:nvSpPr>
        <p:spPr>
          <a:xfrm>
            <a:off x="-2052736" y="4515966"/>
            <a:ext cx="9180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8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7" name="Shape 90">
            <a:extLst>
              <a:ext uri="{FF2B5EF4-FFF2-40B4-BE49-F238E27FC236}">
                <a16:creationId xmlns:a16="http://schemas.microsoft.com/office/drawing/2014/main" id="{C4BF648B-97E4-4FB0-9069-F35AF70B234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1521" y="195487"/>
            <a:ext cx="1152128" cy="106571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Prostokąt 11">
            <a:extLst>
              <a:ext uri="{FF2B5EF4-FFF2-40B4-BE49-F238E27FC236}">
                <a16:creationId xmlns:a16="http://schemas.microsoft.com/office/drawing/2014/main" id="{29D3A42E-0F38-4129-B5C5-9AB5512B13B8}"/>
              </a:ext>
            </a:extLst>
          </p:cNvPr>
          <p:cNvSpPr/>
          <p:nvPr/>
        </p:nvSpPr>
        <p:spPr>
          <a:xfrm>
            <a:off x="2051720" y="2160130"/>
            <a:ext cx="737319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Arial" pitchFamily="34" charset="0"/>
                <a:hlinkClick r:id="rId5"/>
              </a:rPr>
              <a:t>https://www.youtube.com/watch?v=FtLiS0V8hkg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Arial" pitchFamily="34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E4EB58BC-6E12-442E-B0AC-E216B74D96FB}"/>
              </a:ext>
            </a:extLst>
          </p:cNvPr>
          <p:cNvSpPr/>
          <p:nvPr/>
        </p:nvSpPr>
        <p:spPr>
          <a:xfrm>
            <a:off x="2051720" y="251925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l-PL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Kanał </a:t>
            </a:r>
            <a:r>
              <a:rPr lang="pl-PL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youtube</a:t>
            </a:r>
            <a:r>
              <a:rPr lang="pl-PL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 </a:t>
            </a:r>
            <a:r>
              <a:rPr lang="pl-PL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HRejterzy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109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347614"/>
            <a:ext cx="9144000" cy="20709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051720" y="2583757"/>
            <a:ext cx="5058310" cy="542078"/>
            <a:chOff x="2237661" y="2321014"/>
            <a:chExt cx="4624741" cy="542078"/>
          </a:xfrm>
        </p:grpSpPr>
        <p:sp>
          <p:nvSpPr>
            <p:cNvPr id="8" name="Text Placeholder 3"/>
            <p:cNvSpPr txBox="1">
              <a:spLocks/>
            </p:cNvSpPr>
            <p:nvPr/>
          </p:nvSpPr>
          <p:spPr>
            <a:xfrm>
              <a:off x="2253890" y="2557829"/>
              <a:ext cx="4608512" cy="2766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" name="Title 4"/>
            <p:cNvSpPr txBox="1">
              <a:spLocks/>
            </p:cNvSpPr>
            <p:nvPr/>
          </p:nvSpPr>
          <p:spPr>
            <a:xfrm>
              <a:off x="2237661" y="2321014"/>
              <a:ext cx="4608512" cy="542078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36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+mj-ea"/>
                  <a:cs typeface="Arial" pitchFamily="34" charset="0"/>
                </a:defRPr>
              </a:lvl1pPr>
            </a:lstStyle>
            <a:p>
              <a:pPr algn="ctr">
                <a:defRPr/>
              </a:pPr>
              <a:r>
                <a:rPr lang="pl-PL" altLang="ko-KR" dirty="0"/>
                <a:t>DEMO</a:t>
              </a:r>
              <a:endParaRPr lang="en-US" altLang="ko-KR" dirty="0"/>
            </a:p>
          </p:txBody>
        </p:sp>
      </p:grpSp>
      <p:sp>
        <p:nvSpPr>
          <p:cNvPr id="11" name="Freeform 10"/>
          <p:cNvSpPr/>
          <p:nvPr/>
        </p:nvSpPr>
        <p:spPr>
          <a:xfrm>
            <a:off x="4230213" y="1558146"/>
            <a:ext cx="683574" cy="730559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0" name="Shape 90">
            <a:extLst>
              <a:ext uri="{FF2B5EF4-FFF2-40B4-BE49-F238E27FC236}">
                <a16:creationId xmlns:a16="http://schemas.microsoft.com/office/drawing/2014/main" id="{EA2CE920-BD28-4455-9B31-FFFB55A2E55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1521" y="195487"/>
            <a:ext cx="1152128" cy="10657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2932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1527"/>
            <a:ext cx="9144000" cy="533308"/>
          </a:xfrm>
        </p:spPr>
        <p:txBody>
          <a:bodyPr/>
          <a:lstStyle/>
          <a:p>
            <a:r>
              <a:rPr lang="pl-PL" altLang="ko-KR" sz="4800" dirty="0"/>
              <a:t>DEMO - API</a:t>
            </a:r>
            <a:endParaRPr lang="ko-KR" altLang="en-US" sz="4800" dirty="0"/>
          </a:p>
        </p:txBody>
      </p:sp>
      <p:sp>
        <p:nvSpPr>
          <p:cNvPr id="6" name="TextBox 5">
            <a:hlinkClick r:id="rId3"/>
          </p:cNvPr>
          <p:cNvSpPr txBox="1"/>
          <p:nvPr/>
        </p:nvSpPr>
        <p:spPr>
          <a:xfrm>
            <a:off x="-2052736" y="4515966"/>
            <a:ext cx="9180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8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7" name="Shape 90">
            <a:extLst>
              <a:ext uri="{FF2B5EF4-FFF2-40B4-BE49-F238E27FC236}">
                <a16:creationId xmlns:a16="http://schemas.microsoft.com/office/drawing/2014/main" id="{C4BF648B-97E4-4FB0-9069-F35AF70B234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1521" y="195487"/>
            <a:ext cx="1152128" cy="106571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Prostokąt 11">
            <a:extLst>
              <a:ext uri="{FF2B5EF4-FFF2-40B4-BE49-F238E27FC236}">
                <a16:creationId xmlns:a16="http://schemas.microsoft.com/office/drawing/2014/main" id="{29D3A42E-0F38-4129-B5C5-9AB5512B13B8}"/>
              </a:ext>
            </a:extLst>
          </p:cNvPr>
          <p:cNvSpPr/>
          <p:nvPr/>
        </p:nvSpPr>
        <p:spPr>
          <a:xfrm>
            <a:off x="1393079" y="2303810"/>
            <a:ext cx="73731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https://www.coindesk.com/api</a:t>
            </a:r>
            <a:endParaRPr lang="en-US" altLang="ko-KR" sz="3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429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347614"/>
            <a:ext cx="9144000" cy="20709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051720" y="2583757"/>
            <a:ext cx="5058310" cy="542078"/>
            <a:chOff x="2237661" y="2321014"/>
            <a:chExt cx="4624741" cy="542078"/>
          </a:xfrm>
        </p:grpSpPr>
        <p:sp>
          <p:nvSpPr>
            <p:cNvPr id="8" name="Text Placeholder 3"/>
            <p:cNvSpPr txBox="1">
              <a:spLocks/>
            </p:cNvSpPr>
            <p:nvPr/>
          </p:nvSpPr>
          <p:spPr>
            <a:xfrm>
              <a:off x="2253890" y="2557829"/>
              <a:ext cx="4608512" cy="2766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" name="Title 4"/>
            <p:cNvSpPr txBox="1">
              <a:spLocks/>
            </p:cNvSpPr>
            <p:nvPr/>
          </p:nvSpPr>
          <p:spPr>
            <a:xfrm>
              <a:off x="2237661" y="2321014"/>
              <a:ext cx="4608512" cy="542078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36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+mj-ea"/>
                  <a:cs typeface="Arial" pitchFamily="34" charset="0"/>
                </a:defRPr>
              </a:lvl1pPr>
            </a:lstStyle>
            <a:p>
              <a:pPr algn="ctr">
                <a:defRPr/>
              </a:pPr>
              <a:r>
                <a:rPr lang="pl-PL" altLang="ko-KR" dirty="0"/>
                <a:t>PYTANIA</a:t>
              </a:r>
              <a:endParaRPr lang="en-US" altLang="ko-KR" dirty="0"/>
            </a:p>
          </p:txBody>
        </p:sp>
      </p:grpSp>
      <p:sp>
        <p:nvSpPr>
          <p:cNvPr id="11" name="Freeform 10"/>
          <p:cNvSpPr/>
          <p:nvPr/>
        </p:nvSpPr>
        <p:spPr>
          <a:xfrm>
            <a:off x="4230213" y="1558146"/>
            <a:ext cx="683574" cy="730559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0" name="Shape 90">
            <a:extLst>
              <a:ext uri="{FF2B5EF4-FFF2-40B4-BE49-F238E27FC236}">
                <a16:creationId xmlns:a16="http://schemas.microsoft.com/office/drawing/2014/main" id="{EA2CE920-BD28-4455-9B31-FFFB55A2E55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1521" y="195487"/>
            <a:ext cx="1152128" cy="10657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3073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05" y="339502"/>
            <a:ext cx="9144000" cy="533308"/>
          </a:xfrm>
        </p:spPr>
        <p:txBody>
          <a:bodyPr/>
          <a:lstStyle/>
          <a:p>
            <a:r>
              <a:rPr lang="pl-PL" altLang="ko-KR" sz="4800" dirty="0">
                <a:ea typeface="맑은 고딕" pitchFamily="50" charset="-127"/>
              </a:rPr>
              <a:t>BIO</a:t>
            </a:r>
            <a:endParaRPr lang="ko-KR" alt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-1506" y="3695570"/>
            <a:ext cx="9143999" cy="432000"/>
          </a:xfrm>
          <a:prstGeom prst="rect">
            <a:avLst/>
          </a:prstGeo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l-PL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JAKUB REJENT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hlinkClick r:id="rId3"/>
          </p:cNvPr>
          <p:cNvSpPr txBox="1"/>
          <p:nvPr/>
        </p:nvSpPr>
        <p:spPr>
          <a:xfrm>
            <a:off x="-2052736" y="4515966"/>
            <a:ext cx="9180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8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7" name="Shape 90">
            <a:extLst>
              <a:ext uri="{FF2B5EF4-FFF2-40B4-BE49-F238E27FC236}">
                <a16:creationId xmlns:a16="http://schemas.microsoft.com/office/drawing/2014/main" id="{C4BF648B-97E4-4FB0-9069-F35AF70B234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1521" y="195487"/>
            <a:ext cx="1152128" cy="1065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2CA610FC-E2C5-40C5-8980-22B67E099E7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1" r="21391"/>
          <a:stretch/>
        </p:blipFill>
        <p:spPr>
          <a:xfrm>
            <a:off x="3485952" y="1261206"/>
            <a:ext cx="2169084" cy="2160240"/>
          </a:xfrm>
          <a:prstGeom prst="ellipse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29224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12090"/>
            <a:ext cx="9144000" cy="533308"/>
          </a:xfrm>
        </p:spPr>
        <p:txBody>
          <a:bodyPr/>
          <a:lstStyle/>
          <a:p>
            <a:r>
              <a:rPr lang="pl-PL" altLang="ko-KR" sz="4800" dirty="0"/>
              <a:t>OBECNOŚĆ</a:t>
            </a:r>
            <a:endParaRPr lang="ko-KR" altLang="en-US" sz="4800" dirty="0"/>
          </a:p>
        </p:txBody>
      </p:sp>
      <p:sp>
        <p:nvSpPr>
          <p:cNvPr id="6" name="TextBox 5">
            <a:hlinkClick r:id="rId3"/>
          </p:cNvPr>
          <p:cNvSpPr txBox="1"/>
          <p:nvPr/>
        </p:nvSpPr>
        <p:spPr>
          <a:xfrm>
            <a:off x="-2052736" y="4515966"/>
            <a:ext cx="9180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8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7" name="Shape 90">
            <a:extLst>
              <a:ext uri="{FF2B5EF4-FFF2-40B4-BE49-F238E27FC236}">
                <a16:creationId xmlns:a16="http://schemas.microsoft.com/office/drawing/2014/main" id="{C4BF648B-97E4-4FB0-9069-F35AF70B234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1521" y="195487"/>
            <a:ext cx="1152128" cy="106571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Prostokąt 3">
            <a:extLst>
              <a:ext uri="{FF2B5EF4-FFF2-40B4-BE49-F238E27FC236}">
                <a16:creationId xmlns:a16="http://schemas.microsoft.com/office/drawing/2014/main" id="{E4537B16-C7EF-48D0-8C6F-31D3B6A42D60}"/>
              </a:ext>
            </a:extLst>
          </p:cNvPr>
          <p:cNvSpPr/>
          <p:nvPr/>
        </p:nvSpPr>
        <p:spPr>
          <a:xfrm>
            <a:off x="3275856" y="1347614"/>
            <a:ext cx="51106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4400" dirty="0">
                <a:solidFill>
                  <a:srgbClr val="365899"/>
                </a:solidFill>
                <a:latin typeface="Helvetica" panose="020B0604020202020204" pitchFamily="34" charset="0"/>
                <a:hlinkClick r:id="rId5"/>
              </a:rPr>
              <a:t>rebrand.ly/certyfikat</a:t>
            </a:r>
            <a:endParaRPr lang="pl-PL" sz="4400" dirty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8BA5D8EC-103A-4A3C-B783-D78BF56DF3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1477809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361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884466"/>
          </a:xfrm>
        </p:spPr>
        <p:txBody>
          <a:bodyPr/>
          <a:lstStyle/>
          <a:p>
            <a:r>
              <a:rPr lang="pl-PL" altLang="ko-KR" dirty="0">
                <a:solidFill>
                  <a:schemeClr val="accent5"/>
                </a:solidFill>
              </a:rPr>
              <a:t>PLAN</a:t>
            </a:r>
            <a:r>
              <a:rPr lang="en-US" altLang="ko-KR" dirty="0"/>
              <a:t> </a:t>
            </a:r>
            <a:r>
              <a:rPr lang="pl-PL" altLang="ko-KR" dirty="0"/>
              <a:t>PREZENTACJI</a:t>
            </a:r>
            <a:endParaRPr lang="ko-KR" altLang="en-US" dirty="0"/>
          </a:p>
        </p:txBody>
      </p:sp>
      <p:sp>
        <p:nvSpPr>
          <p:cNvPr id="49" name="Pentagon 48"/>
          <p:cNvSpPr/>
          <p:nvPr/>
        </p:nvSpPr>
        <p:spPr>
          <a:xfrm>
            <a:off x="2079428" y="1209498"/>
            <a:ext cx="1116184" cy="576000"/>
          </a:xfrm>
          <a:prstGeom prst="homePlate">
            <a:avLst>
              <a:gd name="adj" fmla="val 549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4" name="Rectangle 2"/>
          <p:cNvSpPr/>
          <p:nvPr/>
        </p:nvSpPr>
        <p:spPr>
          <a:xfrm>
            <a:off x="2974842" y="1209498"/>
            <a:ext cx="5629158" cy="576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161101" y="1288494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01</a:t>
            </a:r>
          </a:p>
        </p:txBody>
      </p:sp>
      <p:sp>
        <p:nvSpPr>
          <p:cNvPr id="60" name="TextBox 10"/>
          <p:cNvSpPr txBox="1"/>
          <p:nvPr/>
        </p:nvSpPr>
        <p:spPr bwMode="auto">
          <a:xfrm>
            <a:off x="3366762" y="1327174"/>
            <a:ext cx="4845318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l-PL" altLang="ko-KR" b="1" dirty="0">
                <a:cs typeface="Arial" pitchFamily="34" charset="0"/>
              </a:rPr>
              <a:t>CZYM JEST WEB API?</a:t>
            </a:r>
            <a:endParaRPr lang="en-US" altLang="ko-KR" b="1" dirty="0">
              <a:cs typeface="Arial" pitchFamily="34" charset="0"/>
            </a:endParaRPr>
          </a:p>
        </p:txBody>
      </p:sp>
      <p:sp>
        <p:nvSpPr>
          <p:cNvPr id="108" name="Pentagon 107"/>
          <p:cNvSpPr/>
          <p:nvPr/>
        </p:nvSpPr>
        <p:spPr>
          <a:xfrm>
            <a:off x="2079428" y="1907374"/>
            <a:ext cx="1116184" cy="576000"/>
          </a:xfrm>
          <a:prstGeom prst="homePlate">
            <a:avLst>
              <a:gd name="adj" fmla="val 549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9" name="Rectangle 2"/>
          <p:cNvSpPr/>
          <p:nvPr/>
        </p:nvSpPr>
        <p:spPr>
          <a:xfrm>
            <a:off x="2974842" y="1907374"/>
            <a:ext cx="5629158" cy="576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2161101" y="1986370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02</a:t>
            </a:r>
          </a:p>
        </p:txBody>
      </p:sp>
      <p:sp>
        <p:nvSpPr>
          <p:cNvPr id="113" name="TextBox 12"/>
          <p:cNvSpPr txBox="1"/>
          <p:nvPr/>
        </p:nvSpPr>
        <p:spPr bwMode="auto">
          <a:xfrm>
            <a:off x="3471098" y="2166780"/>
            <a:ext cx="4845318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5" name="Pentagon 114"/>
          <p:cNvSpPr/>
          <p:nvPr/>
        </p:nvSpPr>
        <p:spPr>
          <a:xfrm>
            <a:off x="2079428" y="2605250"/>
            <a:ext cx="1116184" cy="576000"/>
          </a:xfrm>
          <a:prstGeom prst="homePlate">
            <a:avLst>
              <a:gd name="adj" fmla="val 5491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6" name="Rectangle 2"/>
          <p:cNvSpPr/>
          <p:nvPr/>
        </p:nvSpPr>
        <p:spPr>
          <a:xfrm>
            <a:off x="2974842" y="2605250"/>
            <a:ext cx="5629158" cy="576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2161101" y="2684246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03</a:t>
            </a:r>
          </a:p>
        </p:txBody>
      </p:sp>
      <p:sp>
        <p:nvSpPr>
          <p:cNvPr id="122" name="Pentagon 121"/>
          <p:cNvSpPr/>
          <p:nvPr/>
        </p:nvSpPr>
        <p:spPr>
          <a:xfrm>
            <a:off x="2079428" y="3303126"/>
            <a:ext cx="1116184" cy="576000"/>
          </a:xfrm>
          <a:prstGeom prst="homePlate">
            <a:avLst>
              <a:gd name="adj" fmla="val 5491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3" name="Rectangle 2"/>
          <p:cNvSpPr/>
          <p:nvPr/>
        </p:nvSpPr>
        <p:spPr>
          <a:xfrm>
            <a:off x="2974842" y="3303126"/>
            <a:ext cx="5629158" cy="576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2161101" y="3382122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04</a:t>
            </a:r>
          </a:p>
        </p:txBody>
      </p:sp>
      <p:sp>
        <p:nvSpPr>
          <p:cNvPr id="129" name="Pentagon 128"/>
          <p:cNvSpPr/>
          <p:nvPr/>
        </p:nvSpPr>
        <p:spPr>
          <a:xfrm>
            <a:off x="2079428" y="4001000"/>
            <a:ext cx="1116184" cy="576000"/>
          </a:xfrm>
          <a:prstGeom prst="homePlate">
            <a:avLst>
              <a:gd name="adj" fmla="val 54918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0" name="Rectangle 2"/>
          <p:cNvSpPr/>
          <p:nvPr/>
        </p:nvSpPr>
        <p:spPr>
          <a:xfrm>
            <a:off x="2974842" y="4001000"/>
            <a:ext cx="5629158" cy="576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2161101" y="4079996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05</a:t>
            </a:r>
          </a:p>
        </p:txBody>
      </p:sp>
      <p:sp>
        <p:nvSpPr>
          <p:cNvPr id="133" name="TextBox 10"/>
          <p:cNvSpPr txBox="1"/>
          <p:nvPr/>
        </p:nvSpPr>
        <p:spPr bwMode="auto">
          <a:xfrm>
            <a:off x="3471098" y="4053474"/>
            <a:ext cx="4845318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altLang="ko-KR" sz="1200" b="1" dirty="0">
              <a:cs typeface="Arial" pitchFamily="34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0008AB26-2D9A-4A30-9A40-82BCE4252DEF}"/>
              </a:ext>
            </a:extLst>
          </p:cNvPr>
          <p:cNvSpPr/>
          <p:nvPr/>
        </p:nvSpPr>
        <p:spPr>
          <a:xfrm>
            <a:off x="3408788" y="2708584"/>
            <a:ext cx="136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pl-PL" altLang="ko-KR" b="1" dirty="0">
                <a:cs typeface="Arial" pitchFamily="34" charset="0"/>
              </a:rPr>
              <a:t>JSON XML</a:t>
            </a:r>
            <a:endParaRPr lang="en-US" altLang="ko-KR" b="1" dirty="0">
              <a:cs typeface="Arial" pitchFamily="34" charset="0"/>
            </a:endParaRPr>
          </a:p>
        </p:txBody>
      </p:sp>
      <p:sp>
        <p:nvSpPr>
          <p:cNvPr id="36" name="TextBox 10">
            <a:extLst>
              <a:ext uri="{FF2B5EF4-FFF2-40B4-BE49-F238E27FC236}">
                <a16:creationId xmlns:a16="http://schemas.microsoft.com/office/drawing/2014/main" id="{AE372539-58DF-4523-AE19-F08207355627}"/>
              </a:ext>
            </a:extLst>
          </p:cNvPr>
          <p:cNvSpPr txBox="1"/>
          <p:nvPr/>
        </p:nvSpPr>
        <p:spPr bwMode="auto">
          <a:xfrm>
            <a:off x="3404714" y="2007205"/>
            <a:ext cx="4845318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l-PL" altLang="ko-KR" b="1" dirty="0">
                <a:cs typeface="Arial" pitchFamily="34" charset="0"/>
              </a:rPr>
              <a:t>REQUESTY HTML</a:t>
            </a:r>
            <a:endParaRPr lang="en-US" altLang="ko-KR" b="1" dirty="0">
              <a:cs typeface="Arial" pitchFamily="34" charset="0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AB8B4CCD-944D-410D-8261-150ADB3064B9}"/>
              </a:ext>
            </a:extLst>
          </p:cNvPr>
          <p:cNvSpPr/>
          <p:nvPr/>
        </p:nvSpPr>
        <p:spPr>
          <a:xfrm>
            <a:off x="3408788" y="3437615"/>
            <a:ext cx="3971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pl-PL" altLang="ko-KR" b="1" dirty="0">
                <a:cs typeface="Arial" pitchFamily="34" charset="0"/>
              </a:rPr>
              <a:t>DEMO – ŁĄCZENIE SIĘ Z WEB API</a:t>
            </a:r>
            <a:endParaRPr lang="en-US" altLang="ko-KR" b="1" dirty="0">
              <a:cs typeface="Arial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6A678EDC-8DCC-4FD6-BBD2-637F805D2B31}"/>
              </a:ext>
            </a:extLst>
          </p:cNvPr>
          <p:cNvSpPr/>
          <p:nvPr/>
        </p:nvSpPr>
        <p:spPr>
          <a:xfrm>
            <a:off x="3424675" y="4104334"/>
            <a:ext cx="1184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pl-PL" altLang="ko-KR" b="1" dirty="0">
                <a:cs typeface="Arial" pitchFamily="34" charset="0"/>
              </a:rPr>
              <a:t>KAHOOT</a:t>
            </a:r>
            <a:endParaRPr lang="en-US" altLang="ko-KR" b="1" dirty="0">
              <a:cs typeface="Arial" pitchFamily="34" charset="0"/>
            </a:endParaRPr>
          </a:p>
        </p:txBody>
      </p:sp>
      <p:pic>
        <p:nvPicPr>
          <p:cNvPr id="40" name="Shape 90">
            <a:extLst>
              <a:ext uri="{FF2B5EF4-FFF2-40B4-BE49-F238E27FC236}">
                <a16:creationId xmlns:a16="http://schemas.microsoft.com/office/drawing/2014/main" id="{72C33A10-BDD5-4CC0-B92B-2D3D1E66B86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1521" y="195487"/>
            <a:ext cx="1152128" cy="10657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19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347614"/>
            <a:ext cx="9144000" cy="20709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123728" y="2499237"/>
            <a:ext cx="5040560" cy="598022"/>
            <a:chOff x="2253890" y="2236494"/>
            <a:chExt cx="4608512" cy="598022"/>
          </a:xfrm>
        </p:grpSpPr>
        <p:sp>
          <p:nvSpPr>
            <p:cNvPr id="8" name="Text Placeholder 3"/>
            <p:cNvSpPr txBox="1">
              <a:spLocks/>
            </p:cNvSpPr>
            <p:nvPr/>
          </p:nvSpPr>
          <p:spPr>
            <a:xfrm>
              <a:off x="2253890" y="2557829"/>
              <a:ext cx="4608512" cy="2766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" name="Title 4"/>
            <p:cNvSpPr txBox="1">
              <a:spLocks/>
            </p:cNvSpPr>
            <p:nvPr/>
          </p:nvSpPr>
          <p:spPr>
            <a:xfrm>
              <a:off x="2253890" y="2236494"/>
              <a:ext cx="4608512" cy="542078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36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+mj-ea"/>
                  <a:cs typeface="Arial" pitchFamily="34" charset="0"/>
                </a:defRPr>
              </a:lvl1pPr>
            </a:lstStyle>
            <a:p>
              <a:pPr>
                <a:defRPr/>
              </a:pPr>
              <a:r>
                <a:rPr lang="pl-PL" altLang="ko-KR" dirty="0"/>
                <a:t>CZYM JEST WEB API?</a:t>
              </a:r>
              <a:endParaRPr lang="en-US" altLang="ko-KR" dirty="0"/>
            </a:p>
          </p:txBody>
        </p:sp>
      </p:grpSp>
      <p:sp>
        <p:nvSpPr>
          <p:cNvPr id="11" name="Freeform 10"/>
          <p:cNvSpPr/>
          <p:nvPr/>
        </p:nvSpPr>
        <p:spPr>
          <a:xfrm>
            <a:off x="4230213" y="1558146"/>
            <a:ext cx="683574" cy="730559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0" name="Shape 90">
            <a:extLst>
              <a:ext uri="{FF2B5EF4-FFF2-40B4-BE49-F238E27FC236}">
                <a16:creationId xmlns:a16="http://schemas.microsoft.com/office/drawing/2014/main" id="{EA2CE920-BD28-4455-9B31-FFFB55A2E55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1521" y="195487"/>
            <a:ext cx="1152128" cy="10657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6357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05" y="339502"/>
            <a:ext cx="9144000" cy="533308"/>
          </a:xfrm>
        </p:spPr>
        <p:txBody>
          <a:bodyPr/>
          <a:lstStyle/>
          <a:p>
            <a:r>
              <a:rPr lang="pl-PL" altLang="ko-KR" sz="4800" dirty="0">
                <a:ea typeface="맑은 고딕" pitchFamily="50" charset="-127"/>
              </a:rPr>
              <a:t>API</a:t>
            </a:r>
            <a:endParaRPr lang="ko-KR" altLang="en-US" sz="4800" dirty="0"/>
          </a:p>
        </p:txBody>
      </p:sp>
      <p:sp>
        <p:nvSpPr>
          <p:cNvPr id="6" name="TextBox 5">
            <a:hlinkClick r:id="rId3"/>
          </p:cNvPr>
          <p:cNvSpPr txBox="1"/>
          <p:nvPr/>
        </p:nvSpPr>
        <p:spPr>
          <a:xfrm>
            <a:off x="-2052736" y="4515966"/>
            <a:ext cx="9180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8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7" name="Shape 90">
            <a:extLst>
              <a:ext uri="{FF2B5EF4-FFF2-40B4-BE49-F238E27FC236}">
                <a16:creationId xmlns:a16="http://schemas.microsoft.com/office/drawing/2014/main" id="{C4BF648B-97E4-4FB0-9069-F35AF70B234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1521" y="195487"/>
            <a:ext cx="1152128" cy="1065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130596A2-8680-4359-95FB-C7C7A656BF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305" y="878228"/>
            <a:ext cx="5820380" cy="363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611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05" y="339502"/>
            <a:ext cx="9144000" cy="533308"/>
          </a:xfrm>
        </p:spPr>
        <p:txBody>
          <a:bodyPr/>
          <a:lstStyle/>
          <a:p>
            <a:r>
              <a:rPr lang="pl-PL" altLang="ko-KR" sz="4800" dirty="0">
                <a:ea typeface="맑은 고딕" pitchFamily="50" charset="-127"/>
              </a:rPr>
              <a:t>API</a:t>
            </a:r>
            <a:endParaRPr lang="ko-KR" altLang="en-US" sz="4800" dirty="0"/>
          </a:p>
        </p:txBody>
      </p:sp>
      <p:sp>
        <p:nvSpPr>
          <p:cNvPr id="6" name="TextBox 5">
            <a:hlinkClick r:id="rId3"/>
          </p:cNvPr>
          <p:cNvSpPr txBox="1"/>
          <p:nvPr/>
        </p:nvSpPr>
        <p:spPr>
          <a:xfrm>
            <a:off x="-2052736" y="4515966"/>
            <a:ext cx="9180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8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7" name="Shape 90">
            <a:extLst>
              <a:ext uri="{FF2B5EF4-FFF2-40B4-BE49-F238E27FC236}">
                <a16:creationId xmlns:a16="http://schemas.microsoft.com/office/drawing/2014/main" id="{C4BF648B-97E4-4FB0-9069-F35AF70B234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1521" y="195487"/>
            <a:ext cx="1152128" cy="106571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Prostokąt 2">
            <a:extLst>
              <a:ext uri="{FF2B5EF4-FFF2-40B4-BE49-F238E27FC236}">
                <a16:creationId xmlns:a16="http://schemas.microsoft.com/office/drawing/2014/main" id="{AB358CCA-8CE4-410B-9B57-DEF44666C68F}"/>
              </a:ext>
            </a:extLst>
          </p:cNvPr>
          <p:cNvSpPr/>
          <p:nvPr/>
        </p:nvSpPr>
        <p:spPr>
          <a:xfrm>
            <a:off x="2627784" y="2835204"/>
            <a:ext cx="62464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Pozwala na komunikację pomiędzy aplikacją/użytkownikiem a systemem zlokalizowanym na serwerze.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A6A6568F-1F96-4300-B61A-A73CAD7D43BE}"/>
              </a:ext>
            </a:extLst>
          </p:cNvPr>
          <p:cNvSpPr/>
          <p:nvPr/>
        </p:nvSpPr>
        <p:spPr>
          <a:xfrm>
            <a:off x="2147432" y="2823797"/>
            <a:ext cx="358193" cy="36004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77DEC3C4-2A41-4C41-AF3E-DE1728E96F68}"/>
              </a:ext>
            </a:extLst>
          </p:cNvPr>
          <p:cNvSpPr/>
          <p:nvPr/>
        </p:nvSpPr>
        <p:spPr>
          <a:xfrm>
            <a:off x="2627784" y="1842630"/>
            <a:ext cx="62464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Jest to interfejs komunikacyjny korzystający najczęściej z protokołu HTTP i formatu JSON lub XML.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Rounded Rectangle 5">
            <a:extLst>
              <a:ext uri="{FF2B5EF4-FFF2-40B4-BE49-F238E27FC236}">
                <a16:creationId xmlns:a16="http://schemas.microsoft.com/office/drawing/2014/main" id="{21B7DA0F-60D0-43B1-B538-7E6EDEC8C0AD}"/>
              </a:ext>
            </a:extLst>
          </p:cNvPr>
          <p:cNvSpPr/>
          <p:nvPr/>
        </p:nvSpPr>
        <p:spPr>
          <a:xfrm flipH="1">
            <a:off x="2181645" y="1881505"/>
            <a:ext cx="344621" cy="284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B405B469-E8F5-4A85-B1EF-E6C88F7856ED}"/>
              </a:ext>
            </a:extLst>
          </p:cNvPr>
          <p:cNvSpPr/>
          <p:nvPr/>
        </p:nvSpPr>
        <p:spPr>
          <a:xfrm>
            <a:off x="2708446" y="882342"/>
            <a:ext cx="3724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l-PL" i="1" dirty="0"/>
              <a:t>Application Programming Interface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9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05" y="339502"/>
            <a:ext cx="9144000" cy="533308"/>
          </a:xfrm>
        </p:spPr>
        <p:txBody>
          <a:bodyPr/>
          <a:lstStyle/>
          <a:p>
            <a:r>
              <a:rPr lang="pl-PL" altLang="ko-KR" sz="4800" dirty="0">
                <a:ea typeface="맑은 고딕" pitchFamily="50" charset="-127"/>
              </a:rPr>
              <a:t>ENDPOINT</a:t>
            </a:r>
            <a:endParaRPr lang="ko-KR" altLang="en-US" sz="4800" dirty="0"/>
          </a:p>
        </p:txBody>
      </p:sp>
      <p:sp>
        <p:nvSpPr>
          <p:cNvPr id="6" name="TextBox 5">
            <a:hlinkClick r:id="rId3"/>
          </p:cNvPr>
          <p:cNvSpPr txBox="1"/>
          <p:nvPr/>
        </p:nvSpPr>
        <p:spPr>
          <a:xfrm>
            <a:off x="-2052736" y="4515966"/>
            <a:ext cx="9180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8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7" name="Shape 90">
            <a:extLst>
              <a:ext uri="{FF2B5EF4-FFF2-40B4-BE49-F238E27FC236}">
                <a16:creationId xmlns:a16="http://schemas.microsoft.com/office/drawing/2014/main" id="{C4BF648B-97E4-4FB0-9069-F35AF70B234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1521" y="195487"/>
            <a:ext cx="1152128" cy="1065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E98ED67F-45F0-4104-91EB-30614319D9F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549" y="1130581"/>
            <a:ext cx="5013891" cy="3133682"/>
          </a:xfrm>
          <a:prstGeom prst="rect">
            <a:avLst/>
          </a:prstGeom>
        </p:spPr>
      </p:pic>
      <p:sp>
        <p:nvSpPr>
          <p:cNvPr id="4" name="Owal 3">
            <a:extLst>
              <a:ext uri="{FF2B5EF4-FFF2-40B4-BE49-F238E27FC236}">
                <a16:creationId xmlns:a16="http://schemas.microsoft.com/office/drawing/2014/main" id="{8E29A783-F6D6-456F-8A05-EFEAFDDAD428}"/>
              </a:ext>
            </a:extLst>
          </p:cNvPr>
          <p:cNvSpPr/>
          <p:nvPr/>
        </p:nvSpPr>
        <p:spPr>
          <a:xfrm>
            <a:off x="3275856" y="1419622"/>
            <a:ext cx="792088" cy="792088"/>
          </a:xfrm>
          <a:prstGeom prst="ellipse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3471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05" y="339502"/>
            <a:ext cx="9144000" cy="533308"/>
          </a:xfrm>
        </p:spPr>
        <p:txBody>
          <a:bodyPr/>
          <a:lstStyle/>
          <a:p>
            <a:r>
              <a:rPr lang="pl-PL" altLang="ko-KR" sz="4800" dirty="0">
                <a:ea typeface="맑은 고딕" pitchFamily="50" charset="-127"/>
              </a:rPr>
              <a:t>ENDPOINT</a:t>
            </a:r>
            <a:endParaRPr lang="ko-KR" altLang="en-US" sz="4800" dirty="0"/>
          </a:p>
        </p:txBody>
      </p:sp>
      <p:sp>
        <p:nvSpPr>
          <p:cNvPr id="6" name="TextBox 5">
            <a:hlinkClick r:id="rId3"/>
          </p:cNvPr>
          <p:cNvSpPr txBox="1"/>
          <p:nvPr/>
        </p:nvSpPr>
        <p:spPr>
          <a:xfrm>
            <a:off x="-2052736" y="4515966"/>
            <a:ext cx="9180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8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7" name="Shape 90">
            <a:extLst>
              <a:ext uri="{FF2B5EF4-FFF2-40B4-BE49-F238E27FC236}">
                <a16:creationId xmlns:a16="http://schemas.microsoft.com/office/drawing/2014/main" id="{C4BF648B-97E4-4FB0-9069-F35AF70B234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1521" y="195487"/>
            <a:ext cx="1152128" cy="106571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Prostokąt 4">
            <a:extLst>
              <a:ext uri="{FF2B5EF4-FFF2-40B4-BE49-F238E27FC236}">
                <a16:creationId xmlns:a16="http://schemas.microsoft.com/office/drawing/2014/main" id="{5BB74FB8-740D-4E45-9639-6B1AA8B80F1D}"/>
              </a:ext>
            </a:extLst>
          </p:cNvPr>
          <p:cNvSpPr/>
          <p:nvPr/>
        </p:nvSpPr>
        <p:spPr>
          <a:xfrm>
            <a:off x="2501554" y="1820734"/>
            <a:ext cx="56703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err="1"/>
              <a:t>Endpoint</a:t>
            </a:r>
            <a:r>
              <a:rPr lang="pl-PL" dirty="0"/>
              <a:t> to sposób udostępniania przez serwis swojej funkcjonalności.</a:t>
            </a:r>
          </a:p>
        </p:txBody>
      </p:sp>
      <p:sp>
        <p:nvSpPr>
          <p:cNvPr id="10" name="Frame 17">
            <a:extLst>
              <a:ext uri="{FF2B5EF4-FFF2-40B4-BE49-F238E27FC236}">
                <a16:creationId xmlns:a16="http://schemas.microsoft.com/office/drawing/2014/main" id="{87AF6E1B-FA6F-4DDD-8388-96AEA0BBFE67}"/>
              </a:ext>
            </a:extLst>
          </p:cNvPr>
          <p:cNvSpPr/>
          <p:nvPr/>
        </p:nvSpPr>
        <p:spPr>
          <a:xfrm>
            <a:off x="1967757" y="1851046"/>
            <a:ext cx="347025" cy="34702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Frame 17">
            <a:extLst>
              <a:ext uri="{FF2B5EF4-FFF2-40B4-BE49-F238E27FC236}">
                <a16:creationId xmlns:a16="http://schemas.microsoft.com/office/drawing/2014/main" id="{52A24E5E-08F3-4AB2-837C-99526D4DC4A0}"/>
              </a:ext>
            </a:extLst>
          </p:cNvPr>
          <p:cNvSpPr/>
          <p:nvPr/>
        </p:nvSpPr>
        <p:spPr>
          <a:xfrm>
            <a:off x="1967756" y="2875497"/>
            <a:ext cx="347025" cy="34702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2EE76D6D-3A68-4C6A-8A89-662C4E60B6B7}"/>
              </a:ext>
            </a:extLst>
          </p:cNvPr>
          <p:cNvSpPr/>
          <p:nvPr/>
        </p:nvSpPr>
        <p:spPr>
          <a:xfrm>
            <a:off x="2501554" y="2845184"/>
            <a:ext cx="56344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/>
              <a:t>Każdy serwis może posiadać wiele </a:t>
            </a:r>
            <a:r>
              <a:rPr lang="pl-PL" dirty="0" err="1"/>
              <a:t>endpointów</a:t>
            </a:r>
            <a:r>
              <a:rPr lang="pl-PL" dirty="0"/>
              <a:t>, co za tym idzie, udostępniać wiele funkcjonalności.</a:t>
            </a:r>
          </a:p>
        </p:txBody>
      </p:sp>
    </p:spTree>
    <p:extLst>
      <p:ext uri="{BB962C8B-B14F-4D97-AF65-F5344CB8AC3E}">
        <p14:creationId xmlns:p14="http://schemas.microsoft.com/office/powerpoint/2010/main" val="2837409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347614"/>
            <a:ext cx="9144000" cy="20709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069471" y="2499237"/>
            <a:ext cx="5688632" cy="598022"/>
            <a:chOff x="2253890" y="2236494"/>
            <a:chExt cx="5201035" cy="598022"/>
          </a:xfrm>
        </p:grpSpPr>
        <p:sp>
          <p:nvSpPr>
            <p:cNvPr id="8" name="Text Placeholder 3"/>
            <p:cNvSpPr txBox="1">
              <a:spLocks/>
            </p:cNvSpPr>
            <p:nvPr/>
          </p:nvSpPr>
          <p:spPr>
            <a:xfrm>
              <a:off x="2253890" y="2557829"/>
              <a:ext cx="4608512" cy="2766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" name="Title 4"/>
            <p:cNvSpPr txBox="1">
              <a:spLocks/>
            </p:cNvSpPr>
            <p:nvPr/>
          </p:nvSpPr>
          <p:spPr>
            <a:xfrm>
              <a:off x="2846413" y="2236494"/>
              <a:ext cx="4608512" cy="542078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36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+mj-ea"/>
                  <a:cs typeface="Arial" pitchFamily="34" charset="0"/>
                </a:defRPr>
              </a:lvl1pPr>
            </a:lstStyle>
            <a:p>
              <a:pPr>
                <a:defRPr/>
              </a:pPr>
              <a:r>
                <a:rPr lang="pl-PL" altLang="ko-KR" dirty="0"/>
                <a:t>REQUEST HTTP</a:t>
              </a:r>
              <a:endParaRPr lang="en-US" altLang="ko-KR" dirty="0"/>
            </a:p>
          </p:txBody>
        </p:sp>
      </p:grpSp>
      <p:sp>
        <p:nvSpPr>
          <p:cNvPr id="11" name="Freeform 10"/>
          <p:cNvSpPr/>
          <p:nvPr/>
        </p:nvSpPr>
        <p:spPr>
          <a:xfrm>
            <a:off x="4230213" y="1558146"/>
            <a:ext cx="683574" cy="730559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0" name="Shape 90">
            <a:extLst>
              <a:ext uri="{FF2B5EF4-FFF2-40B4-BE49-F238E27FC236}">
                <a16:creationId xmlns:a16="http://schemas.microsoft.com/office/drawing/2014/main" id="{EA2CE920-BD28-4455-9B31-FFFB55A2E55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1521" y="195487"/>
            <a:ext cx="1152128" cy="10657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449568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1047</TotalTime>
  <Words>346</Words>
  <Application>Microsoft Office PowerPoint</Application>
  <PresentationFormat>Pokaz na ekranie (16:9)</PresentationFormat>
  <Paragraphs>76</Paragraphs>
  <Slides>20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3</vt:i4>
      </vt:variant>
      <vt:variant>
        <vt:lpstr>Tytuły slajdów</vt:lpstr>
      </vt:variant>
      <vt:variant>
        <vt:i4>20</vt:i4>
      </vt:variant>
    </vt:vector>
  </HeadingPairs>
  <TitlesOfParts>
    <vt:vector size="28" baseType="lpstr">
      <vt:lpstr>맑은 고딕</vt:lpstr>
      <vt:lpstr>Arial</vt:lpstr>
      <vt:lpstr>Arial Unicode MS</vt:lpstr>
      <vt:lpstr>Consolas</vt:lpstr>
      <vt:lpstr>Helvetica</vt:lpstr>
      <vt:lpstr>Cover and End Slide Master</vt:lpstr>
      <vt:lpstr>Contents Slide Master</vt:lpstr>
      <vt:lpstr>Section Break Slide Master</vt:lpstr>
      <vt:lpstr>WYKORZYSTANIE WEB API</vt:lpstr>
      <vt:lpstr>BIO</vt:lpstr>
      <vt:lpstr>PLAN PREZENTACJI</vt:lpstr>
      <vt:lpstr>Prezentacja programu PowerPoint</vt:lpstr>
      <vt:lpstr>API</vt:lpstr>
      <vt:lpstr>API</vt:lpstr>
      <vt:lpstr>ENDPOINT</vt:lpstr>
      <vt:lpstr>ENDPOINT</vt:lpstr>
      <vt:lpstr>Prezentacja programu PowerPoint</vt:lpstr>
      <vt:lpstr>HTTP</vt:lpstr>
      <vt:lpstr>REQUESTY HTTP</vt:lpstr>
      <vt:lpstr>Prezentacja programu PowerPoint</vt:lpstr>
      <vt:lpstr>JSON</vt:lpstr>
      <vt:lpstr>JSON</vt:lpstr>
      <vt:lpstr>XML</vt:lpstr>
      <vt:lpstr>Jak to jest z tym JSONEM</vt:lpstr>
      <vt:lpstr>Prezentacja programu PowerPoint</vt:lpstr>
      <vt:lpstr>DEMO - API</vt:lpstr>
      <vt:lpstr>Prezentacja programu PowerPoint</vt:lpstr>
      <vt:lpstr>OBECNOŚĆ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Jakub Rejent</cp:lastModifiedBy>
  <cp:revision>96</cp:revision>
  <dcterms:created xsi:type="dcterms:W3CDTF">2016-12-01T00:32:25Z</dcterms:created>
  <dcterms:modified xsi:type="dcterms:W3CDTF">2018-11-22T15:14:28Z</dcterms:modified>
</cp:coreProperties>
</file>