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9" r:id="rId3"/>
    <p:sldId id="284" r:id="rId4"/>
    <p:sldId id="260" r:id="rId5"/>
    <p:sldId id="261" r:id="rId6"/>
    <p:sldId id="262" r:id="rId7"/>
    <p:sldId id="264" r:id="rId8"/>
    <p:sldId id="263" r:id="rId9"/>
    <p:sldId id="269" r:id="rId10"/>
    <p:sldId id="283" r:id="rId11"/>
    <p:sldId id="265" r:id="rId12"/>
    <p:sldId id="266" r:id="rId13"/>
    <p:sldId id="267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07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B2764-EB8C-4016-A40C-C94204A8DAF2}" type="datetimeFigureOut">
              <a:rPr lang="pl-PL" smtClean="0"/>
              <a:t>04.07.2024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C02E6-736A-4ADF-9969-67BA64D4F25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27047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Zastanówmy się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BC02E6-736A-4ADF-9969-67BA64D4F251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387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BC02E6-736A-4ADF-9969-67BA64D4F251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16226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Oznacza to, że </a:t>
            </a:r>
            <a:r>
              <a:rPr lang="pl-PL" dirty="0" err="1"/>
              <a:t>róznica</a:t>
            </a:r>
            <a:r>
              <a:rPr lang="pl-PL" dirty="0"/>
              <a:t> prawdziwej wartości liczby e, i </a:t>
            </a:r>
            <a:r>
              <a:rPr lang="pl-PL" dirty="0" err="1"/>
              <a:t>oszacownia</a:t>
            </a:r>
            <a:r>
              <a:rPr lang="pl-PL" dirty="0"/>
              <a:t> naszego programu jest mniejsza niż 10-n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BC02E6-736A-4ADF-9969-67BA64D4F251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89936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Przykładowo, 3,14 jest przybliżeniem liczby pi, do 2 miejsc po przecinku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BC02E6-736A-4ADF-9969-67BA64D4F251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65374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Możemy informację z treści napisać w 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BC02E6-736A-4ADF-9969-67BA64D4F251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31488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D2E6DD5-44CC-9870-59E9-BA704751B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48C3B2A-124E-AEA3-E2F3-67BB1E4632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3AC11BD-C94A-D65E-5213-D0A184A7D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7356-0347-4482-95FA-022A0694F35A}" type="datetimeFigureOut">
              <a:rPr lang="pl-PL" smtClean="0"/>
              <a:t>04.07.2024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217149E-7EEA-9338-A5C0-7E52DCE34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956DD94-3219-74BB-1B44-2165B3850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B028-AB82-47F5-A91D-2D12AB4E72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81937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467453E-2DF7-FA0D-E168-D85EC2749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8E966212-8BC0-603E-0FFB-9BA1D94B7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5FB560B-2EAA-9F0F-BCBA-00228570B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7356-0347-4482-95FA-022A0694F35A}" type="datetimeFigureOut">
              <a:rPr lang="pl-PL" smtClean="0"/>
              <a:t>04.07.2024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D7D2FF4-D246-ACE2-50D8-D783EF521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0B191C1-E6DC-9D98-4163-1AA9A045B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B028-AB82-47F5-A91D-2D12AB4E72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31670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33FB0228-52C9-6820-7F3E-892C215FF4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D42E98CE-0C72-986F-6D18-6579214FFC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F5D1755-C86B-CE97-B454-36932002D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7356-0347-4482-95FA-022A0694F35A}" type="datetimeFigureOut">
              <a:rPr lang="pl-PL" smtClean="0"/>
              <a:t>04.07.2024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3143D73-54F9-8096-DA56-429A5F260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1180733-993E-9250-9CA9-320F613BE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B028-AB82-47F5-A91D-2D12AB4E72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93289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683DEAF-8AF6-2DD7-41DB-41411BE4E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1A56A9-5B98-4261-77F9-69EE8BBE3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D8392C1-2F6C-6869-6186-D79138A61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7356-0347-4482-95FA-022A0694F35A}" type="datetimeFigureOut">
              <a:rPr lang="pl-PL" smtClean="0"/>
              <a:t>04.07.2024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72E9C7A-DB6B-2CC3-7E0A-DD554E24F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D38F527-9C32-77A2-25AD-A66897F9B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B028-AB82-47F5-A91D-2D12AB4E72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12315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FB43FA9-F8CA-53DB-0F05-657CBFFBC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D03F8BA-ADC5-9591-ED3C-22631510B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6234AF4-C841-55A7-B8F4-F22D52C85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7356-0347-4482-95FA-022A0694F35A}" type="datetimeFigureOut">
              <a:rPr lang="pl-PL" smtClean="0"/>
              <a:t>04.07.2024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068702C-4C07-1C24-BADE-1797EE778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356C247-625F-CDC0-11B3-0F23E8BA8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B028-AB82-47F5-A91D-2D12AB4E72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8821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DDBACF8-557B-389C-D175-40A21B08F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89341F0-DAAF-44CF-028F-82F80F5837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01B510EC-09FA-8B53-9260-56975519E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232B1E2-4FC5-42A9-FB3F-E25AE0E30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7356-0347-4482-95FA-022A0694F35A}" type="datetimeFigureOut">
              <a:rPr lang="pl-PL" smtClean="0"/>
              <a:t>04.07.2024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67B957B-1556-5CBE-172F-11BE244C7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9EBCB71C-6788-F19B-3278-E6A5B2A59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B028-AB82-47F5-A91D-2D12AB4E72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3505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C525BEF-1C2C-FAA2-5C74-8CB91F801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99D850C-36FB-F523-AAF6-FF7E2B661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7675A6A-DF25-CE68-C0D8-9E445960D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13871AB3-58A9-3CB7-5E66-49345349E1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C8EA5E44-F798-DA59-F1AD-D6037375C1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B7FC3381-F206-706A-0E3A-4EC8B4EB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7356-0347-4482-95FA-022A0694F35A}" type="datetimeFigureOut">
              <a:rPr lang="pl-PL" smtClean="0"/>
              <a:t>04.07.2024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80A232B8-CAAF-F251-89FC-0A69DB04C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36C26F31-5099-4F70-91AA-683C6BDBB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B028-AB82-47F5-A91D-2D12AB4E72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25057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9D99761-D664-4843-0771-597A132DE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5007B596-CE7A-C007-CF9C-6590D9E08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7356-0347-4482-95FA-022A0694F35A}" type="datetimeFigureOut">
              <a:rPr lang="pl-PL" smtClean="0"/>
              <a:t>04.07.2024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2A3766B0-7619-DDDF-4D8E-54B773DB3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55267390-FAE9-DB02-3BFA-67D3E7227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B028-AB82-47F5-A91D-2D12AB4E72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67136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9A627244-B31E-0627-63BB-989B7B082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7356-0347-4482-95FA-022A0694F35A}" type="datetimeFigureOut">
              <a:rPr lang="pl-PL" smtClean="0"/>
              <a:t>04.07.2024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2147BD7B-6B40-EAFD-0DA5-B1974B782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D9FB46E3-E0A7-8304-3D49-C8D14626A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B028-AB82-47F5-A91D-2D12AB4E72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4646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E65F244-48CB-0334-9566-6F93374B6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5488701-3074-69B2-4A32-B10DFE55C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B1473C1-BE45-76F7-1326-43A930F72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9C6B1E2-B4C8-C771-88FF-22C8F791D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7356-0347-4482-95FA-022A0694F35A}" type="datetimeFigureOut">
              <a:rPr lang="pl-PL" smtClean="0"/>
              <a:t>04.07.2024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E78530A-8B8A-E779-003C-2FE61B5E2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E1BFBDD-32BD-0B4E-EEBE-103D3463C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B028-AB82-47F5-A91D-2D12AB4E72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91891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9420B4B-AABB-801E-2B5F-DDEDF0AB0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D6418B9B-2FCF-5FE3-2212-89D1F13D63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25E698B-55FE-5E70-D397-61C61606C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00DF6F8-98E5-71C0-87A5-B90AC08B2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7356-0347-4482-95FA-022A0694F35A}" type="datetimeFigureOut">
              <a:rPr lang="pl-PL" smtClean="0"/>
              <a:t>04.07.2024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5F7DAC1-6BF4-6A71-FB99-B608FBE8F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844B032-7BAC-DD09-6D56-996F507D3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B028-AB82-47F5-A91D-2D12AB4E72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40861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70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CB1C069A-66C1-81BE-D9D5-9E5EFF3EF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E06D253-F777-3221-CAFA-FB6604C4E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356DF3A-8501-04A7-6B99-42B2B3179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1A7356-0347-4482-95FA-022A0694F35A}" type="datetimeFigureOut">
              <a:rPr lang="pl-PL" smtClean="0"/>
              <a:t>04.07.2024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8AD1A0A-EFD1-88B2-EA96-5F1899F3F9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801B777-BE04-A8E7-CB97-37D032FC9F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97B028-AB82-47F5-A91D-2D12AB4E72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59948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le tekstowe 5">
            <a:extLst>
              <a:ext uri="{FF2B5EF4-FFF2-40B4-BE49-F238E27FC236}">
                <a16:creationId xmlns:a16="http://schemas.microsoft.com/office/drawing/2014/main" id="{71ADCE00-1982-7755-D244-D3440FBF2631}"/>
              </a:ext>
            </a:extLst>
          </p:cNvPr>
          <p:cNvSpPr txBox="1"/>
          <p:nvPr/>
        </p:nvSpPr>
        <p:spPr>
          <a:xfrm>
            <a:off x="0" y="-1"/>
            <a:ext cx="12192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dirty="0">
                <a:solidFill>
                  <a:schemeClr val="bg1"/>
                </a:solidFill>
                <a:latin typeface="Oswald" pitchFamily="2" charset="-18"/>
              </a:rPr>
              <a:t>Liczba e = 2.71828... jest równa sumie nieskończonego ciągu 1/0!+1/1!+1/2!+1/3!+1/4!+1/5!+1/6!+... Proszę napisać program, który wyznacza liczbę e z dokładnością do N miejsc po przecinku i zwraca sumę wszystkich cyfr wyznaczonej liczby.</a:t>
            </a:r>
          </a:p>
        </p:txBody>
      </p:sp>
    </p:spTree>
    <p:extLst>
      <p:ext uri="{BB962C8B-B14F-4D97-AF65-F5344CB8AC3E}">
        <p14:creationId xmlns:p14="http://schemas.microsoft.com/office/powerpoint/2010/main" val="26355914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pole tekstowe 10">
                <a:extLst>
                  <a:ext uri="{FF2B5EF4-FFF2-40B4-BE49-F238E27FC236}">
                    <a16:creationId xmlns:a16="http://schemas.microsoft.com/office/drawing/2014/main" id="{8A25EC7B-4740-1D35-199D-DDD147431AE8}"/>
                  </a:ext>
                </a:extLst>
              </p:cNvPr>
              <p:cNvSpPr txBox="1"/>
              <p:nvPr/>
            </p:nvSpPr>
            <p:spPr>
              <a:xfrm>
                <a:off x="0" y="2703961"/>
                <a:ext cx="12192000" cy="14500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l-PL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l-PL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l-PL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m:rPr>
                              <m:nor/>
                            </m:rPr>
                            <a:rPr lang="pl-PL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pl-PL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l-PL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l-PL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a:rPr lang="pl-PL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pl-PL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l-PL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l-PL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l-PL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nor/>
                            </m:rPr>
                            <a:rPr lang="pl-PL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pl-PL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pl-PL" sz="3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l-PL" sz="3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l-PL" sz="3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pl-PL" sz="3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l-PL" sz="3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pl-PL" sz="3200" dirty="0"/>
              </a:p>
            </p:txBody>
          </p:sp>
        </mc:Choice>
        <mc:Fallback xmlns="">
          <p:sp>
            <p:nvSpPr>
              <p:cNvPr id="11" name="pole tekstowe 10">
                <a:extLst>
                  <a:ext uri="{FF2B5EF4-FFF2-40B4-BE49-F238E27FC236}">
                    <a16:creationId xmlns:a16="http://schemas.microsoft.com/office/drawing/2014/main" id="{8A25EC7B-4740-1D35-199D-DDD147431A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703961"/>
                <a:ext cx="12192000" cy="14500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pole tekstowe 1">
                <a:extLst>
                  <a:ext uri="{FF2B5EF4-FFF2-40B4-BE49-F238E27FC236}">
                    <a16:creationId xmlns:a16="http://schemas.microsoft.com/office/drawing/2014/main" id="{C03A9DAA-AB1A-4B29-FEDA-7799CE3F54B5}"/>
                  </a:ext>
                </a:extLst>
              </p:cNvPr>
              <p:cNvSpPr txBox="1"/>
              <p:nvPr/>
            </p:nvSpPr>
            <p:spPr>
              <a:xfrm>
                <a:off x="0" y="4684390"/>
                <a:ext cx="12192000" cy="9681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pl-PL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l-PL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pl-PL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pl-PL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l-PL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pl-PL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l-PL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pl-PL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a:rPr lang="pl-PL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∗(</m:t>
                          </m:r>
                          <m:r>
                            <a:rPr lang="pl-PL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+2)</m:t>
                          </m:r>
                        </m:den>
                      </m:f>
                      <m:r>
                        <a:rPr lang="pl-PL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pl-PL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pl-PL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pl-PL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pl-PL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l-PL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pl-PL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l-PL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den>
                          </m:f>
                          <m:r>
                            <a:rPr lang="pl-PL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l-PL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pl-PL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l-PL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pl-PL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∗(</m:t>
                              </m:r>
                              <m:r>
                                <a:rPr lang="pl-PL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l-PL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den>
                          </m:f>
                        </m:e>
                      </m:d>
                      <m:r>
                        <a:rPr lang="pl-PL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pl-PL" sz="2800" dirty="0"/>
              </a:p>
            </p:txBody>
          </p:sp>
        </mc:Choice>
        <mc:Fallback>
          <p:sp>
            <p:nvSpPr>
              <p:cNvPr id="2" name="pole tekstowe 1">
                <a:extLst>
                  <a:ext uri="{FF2B5EF4-FFF2-40B4-BE49-F238E27FC236}">
                    <a16:creationId xmlns:a16="http://schemas.microsoft.com/office/drawing/2014/main" id="{C03A9DAA-AB1A-4B29-FEDA-7799CE3F5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684390"/>
                <a:ext cx="12192000" cy="9681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57836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pole tekstowe 10">
                <a:extLst>
                  <a:ext uri="{FF2B5EF4-FFF2-40B4-BE49-F238E27FC236}">
                    <a16:creationId xmlns:a16="http://schemas.microsoft.com/office/drawing/2014/main" id="{8A25EC7B-4740-1D35-199D-DDD147431AE8}"/>
                  </a:ext>
                </a:extLst>
              </p:cNvPr>
              <p:cNvSpPr txBox="1"/>
              <p:nvPr/>
            </p:nvSpPr>
            <p:spPr>
              <a:xfrm>
                <a:off x="0" y="2703961"/>
                <a:ext cx="12192000" cy="16610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l-PL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l-PL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l-PL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m:rPr>
                              <m:nor/>
                            </m:rPr>
                            <a:rPr lang="pl-PL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pl-PL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l-PL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l-PL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a:rPr lang="pl-PL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pl-PL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l-PL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l-PL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l-PL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nor/>
                            </m:rPr>
                            <a:rPr lang="pl-PL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pl-PL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pl-PL" sz="3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l-PL" sz="3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l-PL" sz="3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pl-PL" sz="3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l-PL" sz="3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pl-PL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pl-PL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pl-PL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pl-PL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l-PL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l-PL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num>
                        <m:den>
                          <m:r>
                            <a:rPr lang="pl-PL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pl-PL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l-PL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l-PL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den>
                      </m:f>
                      <m:r>
                        <a:rPr lang="pl-PL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!∗</m:t>
                          </m:r>
                          <m:r>
                            <a:rPr lang="pl-PL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pl-PL" sz="3200" dirty="0"/>
              </a:p>
            </p:txBody>
          </p:sp>
        </mc:Choice>
        <mc:Fallback xmlns="">
          <p:sp>
            <p:nvSpPr>
              <p:cNvPr id="11" name="pole tekstowe 10">
                <a:extLst>
                  <a:ext uri="{FF2B5EF4-FFF2-40B4-BE49-F238E27FC236}">
                    <a16:creationId xmlns:a16="http://schemas.microsoft.com/office/drawing/2014/main" id="{8A25EC7B-4740-1D35-199D-DDD147431A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703961"/>
                <a:ext cx="12192000" cy="16610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4241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pole tekstowe 10">
                <a:extLst>
                  <a:ext uri="{FF2B5EF4-FFF2-40B4-BE49-F238E27FC236}">
                    <a16:creationId xmlns:a16="http://schemas.microsoft.com/office/drawing/2014/main" id="{8A25EC7B-4740-1D35-199D-DDD147431AE8}"/>
                  </a:ext>
                </a:extLst>
              </p:cNvPr>
              <p:cNvSpPr txBox="1"/>
              <p:nvPr/>
            </p:nvSpPr>
            <p:spPr>
              <a:xfrm>
                <a:off x="0" y="2703961"/>
                <a:ext cx="12192000" cy="14500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l-PL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l-PL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l-PL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m:rPr>
                              <m:nor/>
                            </m:rPr>
                            <a:rPr lang="pl-PL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pl-PL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l-PL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l-PL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a:rPr lang="pl-PL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pl-PL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!∗</m:t>
                          </m:r>
                          <m:r>
                            <a:rPr lang="pl-PL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pl-PL" sz="3200" dirty="0"/>
              </a:p>
            </p:txBody>
          </p:sp>
        </mc:Choice>
        <mc:Fallback xmlns="">
          <p:sp>
            <p:nvSpPr>
              <p:cNvPr id="11" name="pole tekstowe 10">
                <a:extLst>
                  <a:ext uri="{FF2B5EF4-FFF2-40B4-BE49-F238E27FC236}">
                    <a16:creationId xmlns:a16="http://schemas.microsoft.com/office/drawing/2014/main" id="{8A25EC7B-4740-1D35-199D-DDD147431A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703961"/>
                <a:ext cx="12192000" cy="14500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11140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pole tekstowe 10">
                <a:extLst>
                  <a:ext uri="{FF2B5EF4-FFF2-40B4-BE49-F238E27FC236}">
                    <a16:creationId xmlns:a16="http://schemas.microsoft.com/office/drawing/2014/main" id="{8A25EC7B-4740-1D35-199D-DDD147431AE8}"/>
                  </a:ext>
                </a:extLst>
              </p:cNvPr>
              <p:cNvSpPr txBox="1"/>
              <p:nvPr/>
            </p:nvSpPr>
            <p:spPr>
              <a:xfrm>
                <a:off x="0" y="2703961"/>
                <a:ext cx="12192000" cy="9251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!∗</m:t>
                          </m:r>
                          <m:r>
                            <a:rPr lang="pl-PL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pl-PL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pl-PL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pl-PL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l-PL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pl-PL" sz="3200" dirty="0"/>
              </a:p>
            </p:txBody>
          </p:sp>
        </mc:Choice>
        <mc:Fallback xmlns="">
          <p:sp>
            <p:nvSpPr>
              <p:cNvPr id="11" name="pole tekstowe 10">
                <a:extLst>
                  <a:ext uri="{FF2B5EF4-FFF2-40B4-BE49-F238E27FC236}">
                    <a16:creationId xmlns:a16="http://schemas.microsoft.com/office/drawing/2014/main" id="{8A25EC7B-4740-1D35-199D-DDD147431A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703961"/>
                <a:ext cx="12192000" cy="9251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pole tekstowe 1">
            <a:extLst>
              <a:ext uri="{FF2B5EF4-FFF2-40B4-BE49-F238E27FC236}">
                <a16:creationId xmlns:a16="http://schemas.microsoft.com/office/drawing/2014/main" id="{4035C823-EA7C-B6A9-E58D-5CDC6C82C4DB}"/>
              </a:ext>
            </a:extLst>
          </p:cNvPr>
          <p:cNvSpPr txBox="1"/>
          <p:nvPr/>
        </p:nvSpPr>
        <p:spPr>
          <a:xfrm>
            <a:off x="1464564" y="1819656"/>
            <a:ext cx="9262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>
                <a:solidFill>
                  <a:schemeClr val="bg1"/>
                </a:solidFill>
                <a:latin typeface="Oswald" pitchFamily="2" charset="-18"/>
              </a:rPr>
              <a:t>n to potrzebna liczba iteracji do osiągnięcia zadanej precyzji</a:t>
            </a:r>
          </a:p>
        </p:txBody>
      </p:sp>
    </p:spTree>
    <p:extLst>
      <p:ext uri="{BB962C8B-B14F-4D97-AF65-F5344CB8AC3E}">
        <p14:creationId xmlns:p14="http://schemas.microsoft.com/office/powerpoint/2010/main" val="6331659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pole tekstowe 10">
                <a:extLst>
                  <a:ext uri="{FF2B5EF4-FFF2-40B4-BE49-F238E27FC236}">
                    <a16:creationId xmlns:a16="http://schemas.microsoft.com/office/drawing/2014/main" id="{8A25EC7B-4740-1D35-199D-DDD147431AE8}"/>
                  </a:ext>
                </a:extLst>
              </p:cNvPr>
              <p:cNvSpPr txBox="1"/>
              <p:nvPr/>
            </p:nvSpPr>
            <p:spPr>
              <a:xfrm>
                <a:off x="0" y="2703961"/>
                <a:ext cx="1219200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pl-PL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≈2,7182…</m:t>
                      </m:r>
                    </m:oMath>
                  </m:oMathPara>
                </a14:m>
                <a:endParaRPr lang="pl-PL" sz="3200" dirty="0"/>
              </a:p>
            </p:txBody>
          </p:sp>
        </mc:Choice>
        <mc:Fallback xmlns="">
          <p:sp>
            <p:nvSpPr>
              <p:cNvPr id="11" name="pole tekstowe 10">
                <a:extLst>
                  <a:ext uri="{FF2B5EF4-FFF2-40B4-BE49-F238E27FC236}">
                    <a16:creationId xmlns:a16="http://schemas.microsoft.com/office/drawing/2014/main" id="{8A25EC7B-4740-1D35-199D-DDD147431A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703961"/>
                <a:ext cx="12192000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pole tekstowe 1">
            <a:extLst>
              <a:ext uri="{FF2B5EF4-FFF2-40B4-BE49-F238E27FC236}">
                <a16:creationId xmlns:a16="http://schemas.microsoft.com/office/drawing/2014/main" id="{4035C823-EA7C-B6A9-E58D-5CDC6C82C4DB}"/>
              </a:ext>
            </a:extLst>
          </p:cNvPr>
          <p:cNvSpPr txBox="1"/>
          <p:nvPr/>
        </p:nvSpPr>
        <p:spPr>
          <a:xfrm>
            <a:off x="1464564" y="1883664"/>
            <a:ext cx="9262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dirty="0">
                <a:solidFill>
                  <a:schemeClr val="bg1"/>
                </a:solidFill>
                <a:latin typeface="Oswald" pitchFamily="2" charset="-18"/>
              </a:rPr>
              <a:t>Weźmy N = 4. Po wykonaniu n iteracji mamy</a:t>
            </a:r>
          </a:p>
        </p:txBody>
      </p:sp>
    </p:spTree>
    <p:extLst>
      <p:ext uri="{BB962C8B-B14F-4D97-AF65-F5344CB8AC3E}">
        <p14:creationId xmlns:p14="http://schemas.microsoft.com/office/powerpoint/2010/main" val="30463224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pole tekstowe 10">
                <a:extLst>
                  <a:ext uri="{FF2B5EF4-FFF2-40B4-BE49-F238E27FC236}">
                    <a16:creationId xmlns:a16="http://schemas.microsoft.com/office/drawing/2014/main" id="{8A25EC7B-4740-1D35-199D-DDD147431AE8}"/>
                  </a:ext>
                </a:extLst>
              </p:cNvPr>
              <p:cNvSpPr txBox="1"/>
              <p:nvPr/>
            </p:nvSpPr>
            <p:spPr>
              <a:xfrm>
                <a:off x="0" y="2639953"/>
                <a:ext cx="12192000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4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2,7182…∗</m:t>
                      </m:r>
                      <m:sSup>
                        <m:sSupPr>
                          <m:ctrlPr>
                            <a:rPr lang="pl-PL" sz="4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sz="4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pl-PL" sz="4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pl-PL" sz="4400" dirty="0"/>
              </a:p>
            </p:txBody>
          </p:sp>
        </mc:Choice>
        <mc:Fallback xmlns="">
          <p:sp>
            <p:nvSpPr>
              <p:cNvPr id="11" name="pole tekstowe 10">
                <a:extLst>
                  <a:ext uri="{FF2B5EF4-FFF2-40B4-BE49-F238E27FC236}">
                    <a16:creationId xmlns:a16="http://schemas.microsoft.com/office/drawing/2014/main" id="{8A25EC7B-4740-1D35-199D-DDD147431A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639953"/>
                <a:ext cx="12192000" cy="6771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trzałka: zakrzywiona w górę 2">
            <a:extLst>
              <a:ext uri="{FF2B5EF4-FFF2-40B4-BE49-F238E27FC236}">
                <a16:creationId xmlns:a16="http://schemas.microsoft.com/office/drawing/2014/main" id="{D5E5CBA8-B704-924B-E612-D2A85A5A429A}"/>
              </a:ext>
            </a:extLst>
          </p:cNvPr>
          <p:cNvSpPr/>
          <p:nvPr/>
        </p:nvSpPr>
        <p:spPr>
          <a:xfrm>
            <a:off x="4617720" y="3317061"/>
            <a:ext cx="1478280" cy="358827"/>
          </a:xfrm>
          <a:prstGeom prst="curvedUp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7912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pole tekstowe 10">
                <a:extLst>
                  <a:ext uri="{FF2B5EF4-FFF2-40B4-BE49-F238E27FC236}">
                    <a16:creationId xmlns:a16="http://schemas.microsoft.com/office/drawing/2014/main" id="{8A25EC7B-4740-1D35-199D-DDD147431AE8}"/>
                  </a:ext>
                </a:extLst>
              </p:cNvPr>
              <p:cNvSpPr txBox="1"/>
              <p:nvPr/>
            </p:nvSpPr>
            <p:spPr>
              <a:xfrm>
                <a:off x="0" y="2639953"/>
                <a:ext cx="12192000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4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27182,...</m:t>
                      </m:r>
                    </m:oMath>
                  </m:oMathPara>
                </a14:m>
                <a:endParaRPr lang="pl-PL" sz="4400" dirty="0"/>
              </a:p>
            </p:txBody>
          </p:sp>
        </mc:Choice>
        <mc:Fallback xmlns="">
          <p:sp>
            <p:nvSpPr>
              <p:cNvPr id="11" name="pole tekstowe 10">
                <a:extLst>
                  <a:ext uri="{FF2B5EF4-FFF2-40B4-BE49-F238E27FC236}">
                    <a16:creationId xmlns:a16="http://schemas.microsoft.com/office/drawing/2014/main" id="{8A25EC7B-4740-1D35-199D-DDD147431A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639953"/>
                <a:ext cx="12192000" cy="6771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38384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pole tekstowe 10">
                <a:extLst>
                  <a:ext uri="{FF2B5EF4-FFF2-40B4-BE49-F238E27FC236}">
                    <a16:creationId xmlns:a16="http://schemas.microsoft.com/office/drawing/2014/main" id="{8A25EC7B-4740-1D35-199D-DDD147431AE8}"/>
                  </a:ext>
                </a:extLst>
              </p:cNvPr>
              <p:cNvSpPr txBox="1"/>
              <p:nvPr/>
            </p:nvSpPr>
            <p:spPr>
              <a:xfrm>
                <a:off x="0" y="1115116"/>
                <a:ext cx="12192000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4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𝑖𝑛𝑡</m:t>
                      </m:r>
                      <m:r>
                        <a:rPr lang="pl-PL" sz="4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(27182,…% 10)=2</m:t>
                      </m:r>
                    </m:oMath>
                  </m:oMathPara>
                </a14:m>
                <a:endParaRPr lang="pl-PL" sz="4400" dirty="0"/>
              </a:p>
            </p:txBody>
          </p:sp>
        </mc:Choice>
        <mc:Fallback xmlns="">
          <p:sp>
            <p:nvSpPr>
              <p:cNvPr id="11" name="pole tekstowe 10">
                <a:extLst>
                  <a:ext uri="{FF2B5EF4-FFF2-40B4-BE49-F238E27FC236}">
                    <a16:creationId xmlns:a16="http://schemas.microsoft.com/office/drawing/2014/main" id="{8A25EC7B-4740-1D35-199D-DDD147431A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15116"/>
                <a:ext cx="12192000" cy="6771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pole tekstowe 1">
                <a:extLst>
                  <a:ext uri="{FF2B5EF4-FFF2-40B4-BE49-F238E27FC236}">
                    <a16:creationId xmlns:a16="http://schemas.microsoft.com/office/drawing/2014/main" id="{A21A4B79-4CE3-03BA-96E2-A6FC68B3F42C}"/>
                  </a:ext>
                </a:extLst>
              </p:cNvPr>
              <p:cNvSpPr txBox="1"/>
              <p:nvPr/>
            </p:nvSpPr>
            <p:spPr>
              <a:xfrm>
                <a:off x="0" y="2751892"/>
                <a:ext cx="12192000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4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pl-PL" sz="4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pl-PL" sz="4400" dirty="0"/>
              </a:p>
            </p:txBody>
          </p:sp>
        </mc:Choice>
        <mc:Fallback xmlns="">
          <p:sp>
            <p:nvSpPr>
              <p:cNvPr id="2" name="pole tekstowe 1">
                <a:extLst>
                  <a:ext uri="{FF2B5EF4-FFF2-40B4-BE49-F238E27FC236}">
                    <a16:creationId xmlns:a16="http://schemas.microsoft.com/office/drawing/2014/main" id="{A21A4B79-4CE3-03BA-96E2-A6FC68B3F4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751892"/>
                <a:ext cx="12192000" cy="6771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7306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pole tekstowe 10">
                <a:extLst>
                  <a:ext uri="{FF2B5EF4-FFF2-40B4-BE49-F238E27FC236}">
                    <a16:creationId xmlns:a16="http://schemas.microsoft.com/office/drawing/2014/main" id="{8A25EC7B-4740-1D35-199D-DDD147431AE8}"/>
                  </a:ext>
                </a:extLst>
              </p:cNvPr>
              <p:cNvSpPr txBox="1"/>
              <p:nvPr/>
            </p:nvSpPr>
            <p:spPr>
              <a:xfrm>
                <a:off x="0" y="1115116"/>
                <a:ext cx="12192000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4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𝑖𝑛𝑡</m:t>
                      </m:r>
                      <m:r>
                        <a:rPr lang="pl-PL" sz="4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(27182,…/10)</m:t>
                      </m:r>
                    </m:oMath>
                  </m:oMathPara>
                </a14:m>
                <a:endParaRPr lang="pl-PL" sz="4400" dirty="0"/>
              </a:p>
            </p:txBody>
          </p:sp>
        </mc:Choice>
        <mc:Fallback xmlns="">
          <p:sp>
            <p:nvSpPr>
              <p:cNvPr id="11" name="pole tekstowe 10">
                <a:extLst>
                  <a:ext uri="{FF2B5EF4-FFF2-40B4-BE49-F238E27FC236}">
                    <a16:creationId xmlns:a16="http://schemas.microsoft.com/office/drawing/2014/main" id="{8A25EC7B-4740-1D35-199D-DDD147431A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15116"/>
                <a:ext cx="12192000" cy="6771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pole tekstowe 1">
                <a:extLst>
                  <a:ext uri="{FF2B5EF4-FFF2-40B4-BE49-F238E27FC236}">
                    <a16:creationId xmlns:a16="http://schemas.microsoft.com/office/drawing/2014/main" id="{A21A4B79-4CE3-03BA-96E2-A6FC68B3F42C}"/>
                  </a:ext>
                </a:extLst>
              </p:cNvPr>
              <p:cNvSpPr txBox="1"/>
              <p:nvPr/>
            </p:nvSpPr>
            <p:spPr>
              <a:xfrm>
                <a:off x="0" y="2751892"/>
                <a:ext cx="12192000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4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2+</m:t>
                      </m:r>
                    </m:oMath>
                  </m:oMathPara>
                </a14:m>
                <a:endParaRPr lang="pl-PL" sz="4400" dirty="0"/>
              </a:p>
            </p:txBody>
          </p:sp>
        </mc:Choice>
        <mc:Fallback xmlns="">
          <p:sp>
            <p:nvSpPr>
              <p:cNvPr id="2" name="pole tekstowe 1">
                <a:extLst>
                  <a:ext uri="{FF2B5EF4-FFF2-40B4-BE49-F238E27FC236}">
                    <a16:creationId xmlns:a16="http://schemas.microsoft.com/office/drawing/2014/main" id="{A21A4B79-4CE3-03BA-96E2-A6FC68B3F4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751892"/>
                <a:ext cx="12192000" cy="6771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7443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pole tekstowe 10">
                <a:extLst>
                  <a:ext uri="{FF2B5EF4-FFF2-40B4-BE49-F238E27FC236}">
                    <a16:creationId xmlns:a16="http://schemas.microsoft.com/office/drawing/2014/main" id="{8A25EC7B-4740-1D35-199D-DDD147431AE8}"/>
                  </a:ext>
                </a:extLst>
              </p:cNvPr>
              <p:cNvSpPr txBox="1"/>
              <p:nvPr/>
            </p:nvSpPr>
            <p:spPr>
              <a:xfrm>
                <a:off x="0" y="1115116"/>
                <a:ext cx="12192000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4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2718</m:t>
                      </m:r>
                    </m:oMath>
                  </m:oMathPara>
                </a14:m>
                <a:endParaRPr lang="pl-PL" sz="4400" dirty="0"/>
              </a:p>
            </p:txBody>
          </p:sp>
        </mc:Choice>
        <mc:Fallback xmlns="">
          <p:sp>
            <p:nvSpPr>
              <p:cNvPr id="11" name="pole tekstowe 10">
                <a:extLst>
                  <a:ext uri="{FF2B5EF4-FFF2-40B4-BE49-F238E27FC236}">
                    <a16:creationId xmlns:a16="http://schemas.microsoft.com/office/drawing/2014/main" id="{8A25EC7B-4740-1D35-199D-DDD147431A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15116"/>
                <a:ext cx="12192000" cy="6771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pole tekstowe 1">
                <a:extLst>
                  <a:ext uri="{FF2B5EF4-FFF2-40B4-BE49-F238E27FC236}">
                    <a16:creationId xmlns:a16="http://schemas.microsoft.com/office/drawing/2014/main" id="{A21A4B79-4CE3-03BA-96E2-A6FC68B3F42C}"/>
                  </a:ext>
                </a:extLst>
              </p:cNvPr>
              <p:cNvSpPr txBox="1"/>
              <p:nvPr/>
            </p:nvSpPr>
            <p:spPr>
              <a:xfrm>
                <a:off x="0" y="2751892"/>
                <a:ext cx="12192000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4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2+</m:t>
                      </m:r>
                    </m:oMath>
                  </m:oMathPara>
                </a14:m>
                <a:endParaRPr lang="pl-PL" sz="4400" dirty="0"/>
              </a:p>
            </p:txBody>
          </p:sp>
        </mc:Choice>
        <mc:Fallback xmlns="">
          <p:sp>
            <p:nvSpPr>
              <p:cNvPr id="2" name="pole tekstowe 1">
                <a:extLst>
                  <a:ext uri="{FF2B5EF4-FFF2-40B4-BE49-F238E27FC236}">
                    <a16:creationId xmlns:a16="http://schemas.microsoft.com/office/drawing/2014/main" id="{A21A4B79-4CE3-03BA-96E2-A6FC68B3F4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751892"/>
                <a:ext cx="12192000" cy="6771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2695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A7C92DF3-33F2-2224-7058-4A2A0D449F7D}"/>
              </a:ext>
            </a:extLst>
          </p:cNvPr>
          <p:cNvSpPr txBox="1"/>
          <p:nvPr/>
        </p:nvSpPr>
        <p:spPr>
          <a:xfrm>
            <a:off x="696466" y="1659598"/>
            <a:ext cx="10799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>
                <a:solidFill>
                  <a:schemeClr val="bg1"/>
                </a:solidFill>
                <a:latin typeface="Oswald" pitchFamily="2" charset="-18"/>
              </a:rPr>
              <a:t>Co to znaczy wyznaczyć liczbę e z dokładnością do N miejsc po przecinku?</a:t>
            </a:r>
          </a:p>
        </p:txBody>
      </p:sp>
    </p:spTree>
    <p:extLst>
      <p:ext uri="{BB962C8B-B14F-4D97-AF65-F5344CB8AC3E}">
        <p14:creationId xmlns:p14="http://schemas.microsoft.com/office/powerpoint/2010/main" val="20265860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pole tekstowe 10">
                <a:extLst>
                  <a:ext uri="{FF2B5EF4-FFF2-40B4-BE49-F238E27FC236}">
                    <a16:creationId xmlns:a16="http://schemas.microsoft.com/office/drawing/2014/main" id="{8A25EC7B-4740-1D35-199D-DDD147431AE8}"/>
                  </a:ext>
                </a:extLst>
              </p:cNvPr>
              <p:cNvSpPr txBox="1"/>
              <p:nvPr/>
            </p:nvSpPr>
            <p:spPr>
              <a:xfrm>
                <a:off x="0" y="1115116"/>
                <a:ext cx="12192000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4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271</m:t>
                      </m:r>
                      <m:r>
                        <a:rPr lang="pl-PL" sz="4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pl-PL" sz="4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% 10=8</m:t>
                      </m:r>
                    </m:oMath>
                  </m:oMathPara>
                </a14:m>
                <a:endParaRPr lang="pl-PL" sz="4400" dirty="0"/>
              </a:p>
            </p:txBody>
          </p:sp>
        </mc:Choice>
        <mc:Fallback xmlns="">
          <p:sp>
            <p:nvSpPr>
              <p:cNvPr id="11" name="pole tekstowe 10">
                <a:extLst>
                  <a:ext uri="{FF2B5EF4-FFF2-40B4-BE49-F238E27FC236}">
                    <a16:creationId xmlns:a16="http://schemas.microsoft.com/office/drawing/2014/main" id="{8A25EC7B-4740-1D35-199D-DDD147431A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15116"/>
                <a:ext cx="12192000" cy="6771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pole tekstowe 1">
                <a:extLst>
                  <a:ext uri="{FF2B5EF4-FFF2-40B4-BE49-F238E27FC236}">
                    <a16:creationId xmlns:a16="http://schemas.microsoft.com/office/drawing/2014/main" id="{A21A4B79-4CE3-03BA-96E2-A6FC68B3F42C}"/>
                  </a:ext>
                </a:extLst>
              </p:cNvPr>
              <p:cNvSpPr txBox="1"/>
              <p:nvPr/>
            </p:nvSpPr>
            <p:spPr>
              <a:xfrm>
                <a:off x="0" y="2751892"/>
                <a:ext cx="12192000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4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pl-PL" sz="4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pl-PL" sz="4400" dirty="0"/>
              </a:p>
            </p:txBody>
          </p:sp>
        </mc:Choice>
        <mc:Fallback xmlns="">
          <p:sp>
            <p:nvSpPr>
              <p:cNvPr id="2" name="pole tekstowe 1">
                <a:extLst>
                  <a:ext uri="{FF2B5EF4-FFF2-40B4-BE49-F238E27FC236}">
                    <a16:creationId xmlns:a16="http://schemas.microsoft.com/office/drawing/2014/main" id="{A21A4B79-4CE3-03BA-96E2-A6FC68B3F4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751892"/>
                <a:ext cx="12192000" cy="6771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34252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pole tekstowe 1">
                <a:extLst>
                  <a:ext uri="{FF2B5EF4-FFF2-40B4-BE49-F238E27FC236}">
                    <a16:creationId xmlns:a16="http://schemas.microsoft.com/office/drawing/2014/main" id="{A21A4B79-4CE3-03BA-96E2-A6FC68B3F42C}"/>
                  </a:ext>
                </a:extLst>
              </p:cNvPr>
              <p:cNvSpPr txBox="1"/>
              <p:nvPr/>
            </p:nvSpPr>
            <p:spPr>
              <a:xfrm>
                <a:off x="0" y="2751892"/>
                <a:ext cx="12192000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4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2+8+1+7+2=</m:t>
                      </m:r>
                      <m:r>
                        <a:rPr lang="pl-PL" sz="4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20</m:t>
                      </m:r>
                    </m:oMath>
                  </m:oMathPara>
                </a14:m>
                <a:endParaRPr lang="pl-PL" sz="4400" dirty="0"/>
              </a:p>
            </p:txBody>
          </p:sp>
        </mc:Choice>
        <mc:Fallback xmlns="">
          <p:sp>
            <p:nvSpPr>
              <p:cNvPr id="2" name="pole tekstowe 1">
                <a:extLst>
                  <a:ext uri="{FF2B5EF4-FFF2-40B4-BE49-F238E27FC236}">
                    <a16:creationId xmlns:a16="http://schemas.microsoft.com/office/drawing/2014/main" id="{A21A4B79-4CE3-03BA-96E2-A6FC68B3F4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751892"/>
                <a:ext cx="12192000" cy="6771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19560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 descr="Obraz zawierający tekst, elektronika, komputer, zrzut ekranu&#10;&#10;Opis wygenerowany automatycznie">
            <a:extLst>
              <a:ext uri="{FF2B5EF4-FFF2-40B4-BE49-F238E27FC236}">
                <a16:creationId xmlns:a16="http://schemas.microsoft.com/office/drawing/2014/main" id="{39363BF4-22A2-A9F7-022C-A43FF73F72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0946"/>
            <a:ext cx="4609815" cy="7439891"/>
          </a:xfrm>
          <a:prstGeom prst="rect">
            <a:avLst/>
          </a:prstGeom>
        </p:spPr>
      </p:pic>
      <p:sp>
        <p:nvSpPr>
          <p:cNvPr id="5" name="Nawias klamrowy zamykający 4">
            <a:extLst>
              <a:ext uri="{FF2B5EF4-FFF2-40B4-BE49-F238E27FC236}">
                <a16:creationId xmlns:a16="http://schemas.microsoft.com/office/drawing/2014/main" id="{C0407C1B-CE63-7792-22EB-D0F45334041B}"/>
              </a:ext>
            </a:extLst>
          </p:cNvPr>
          <p:cNvSpPr/>
          <p:nvPr/>
        </p:nvSpPr>
        <p:spPr>
          <a:xfrm>
            <a:off x="3648456" y="786384"/>
            <a:ext cx="1609344" cy="731520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AAFDAC6B-F46A-0CFE-AFF0-2A8819F0A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341" y="528169"/>
            <a:ext cx="1381318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2452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 descr="Obraz zawierający tekst, elektronika, komputer, zrzut ekranu&#10;&#10;Opis wygenerowany automatycznie">
            <a:extLst>
              <a:ext uri="{FF2B5EF4-FFF2-40B4-BE49-F238E27FC236}">
                <a16:creationId xmlns:a16="http://schemas.microsoft.com/office/drawing/2014/main" id="{39363BF4-22A2-A9F7-022C-A43FF73F72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0946"/>
            <a:ext cx="4609815" cy="7439891"/>
          </a:xfrm>
          <a:prstGeom prst="rect">
            <a:avLst/>
          </a:prstGeom>
        </p:spPr>
      </p:pic>
      <p:sp>
        <p:nvSpPr>
          <p:cNvPr id="5" name="Nawias klamrowy zamykający 4">
            <a:extLst>
              <a:ext uri="{FF2B5EF4-FFF2-40B4-BE49-F238E27FC236}">
                <a16:creationId xmlns:a16="http://schemas.microsoft.com/office/drawing/2014/main" id="{C0407C1B-CE63-7792-22EB-D0F45334041B}"/>
              </a:ext>
            </a:extLst>
          </p:cNvPr>
          <p:cNvSpPr/>
          <p:nvPr/>
        </p:nvSpPr>
        <p:spPr>
          <a:xfrm>
            <a:off x="3795997" y="3913632"/>
            <a:ext cx="1609344" cy="731520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C719B23E-885B-B4E2-2A59-EFB2ECCB7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864" y="3850707"/>
            <a:ext cx="3200847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1464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 descr="Obraz zawierający tekst, elektronika, komputer, zrzut ekranu&#10;&#10;Opis wygenerowany automatycznie">
            <a:extLst>
              <a:ext uri="{FF2B5EF4-FFF2-40B4-BE49-F238E27FC236}">
                <a16:creationId xmlns:a16="http://schemas.microsoft.com/office/drawing/2014/main" id="{39363BF4-22A2-A9F7-022C-A43FF73F72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0946"/>
            <a:ext cx="4609815" cy="7439891"/>
          </a:xfrm>
          <a:prstGeom prst="rect">
            <a:avLst/>
          </a:prstGeom>
        </p:spPr>
      </p:pic>
      <p:sp>
        <p:nvSpPr>
          <p:cNvPr id="5" name="Nawias klamrowy zamykający 4">
            <a:extLst>
              <a:ext uri="{FF2B5EF4-FFF2-40B4-BE49-F238E27FC236}">
                <a16:creationId xmlns:a16="http://schemas.microsoft.com/office/drawing/2014/main" id="{C0407C1B-CE63-7792-22EB-D0F45334041B}"/>
              </a:ext>
            </a:extLst>
          </p:cNvPr>
          <p:cNvSpPr/>
          <p:nvPr/>
        </p:nvSpPr>
        <p:spPr>
          <a:xfrm>
            <a:off x="4047520" y="4946904"/>
            <a:ext cx="1609344" cy="356616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3EE496CF-B64C-1EB7-7F62-8F49119F3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9019" y="4558395"/>
            <a:ext cx="2638793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3289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 descr="Obraz zawierający tekst, elektronika, komputer, zrzut ekranu&#10;&#10;Opis wygenerowany automatycznie">
            <a:extLst>
              <a:ext uri="{FF2B5EF4-FFF2-40B4-BE49-F238E27FC236}">
                <a16:creationId xmlns:a16="http://schemas.microsoft.com/office/drawing/2014/main" id="{39363BF4-22A2-A9F7-022C-A43FF73F72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0946"/>
            <a:ext cx="4609815" cy="7439891"/>
          </a:xfrm>
          <a:prstGeom prst="rect">
            <a:avLst/>
          </a:prstGeom>
        </p:spPr>
      </p:pic>
      <p:sp>
        <p:nvSpPr>
          <p:cNvPr id="5" name="Nawias klamrowy zamykający 4">
            <a:extLst>
              <a:ext uri="{FF2B5EF4-FFF2-40B4-BE49-F238E27FC236}">
                <a16:creationId xmlns:a16="http://schemas.microsoft.com/office/drawing/2014/main" id="{C0407C1B-CE63-7792-22EB-D0F45334041B}"/>
              </a:ext>
            </a:extLst>
          </p:cNvPr>
          <p:cNvSpPr/>
          <p:nvPr/>
        </p:nvSpPr>
        <p:spPr>
          <a:xfrm>
            <a:off x="4038376" y="5358384"/>
            <a:ext cx="1609344" cy="694944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840DE863-50DB-9425-0EE4-EC782B146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0971" y="5348618"/>
            <a:ext cx="4734586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3692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 descr="Obraz zawierający tekst, elektronika, komputer, zrzut ekranu&#10;&#10;Opis wygenerowany automatycznie">
            <a:extLst>
              <a:ext uri="{FF2B5EF4-FFF2-40B4-BE49-F238E27FC236}">
                <a16:creationId xmlns:a16="http://schemas.microsoft.com/office/drawing/2014/main" id="{39363BF4-22A2-A9F7-022C-A43FF73F72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0946"/>
            <a:ext cx="4609815" cy="7439891"/>
          </a:xfrm>
          <a:prstGeom prst="rect">
            <a:avLst/>
          </a:prstGeom>
        </p:spPr>
      </p:pic>
      <p:sp>
        <p:nvSpPr>
          <p:cNvPr id="5" name="Nawias klamrowy zamykający 4">
            <a:extLst>
              <a:ext uri="{FF2B5EF4-FFF2-40B4-BE49-F238E27FC236}">
                <a16:creationId xmlns:a16="http://schemas.microsoft.com/office/drawing/2014/main" id="{C0407C1B-CE63-7792-22EB-D0F45334041B}"/>
              </a:ext>
            </a:extLst>
          </p:cNvPr>
          <p:cNvSpPr/>
          <p:nvPr/>
        </p:nvSpPr>
        <p:spPr>
          <a:xfrm>
            <a:off x="3983512" y="6254495"/>
            <a:ext cx="1609344" cy="503541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0C7380DE-242A-F0D7-C950-648ACEA91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4618" y="6187133"/>
            <a:ext cx="914528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2236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A7C92DF3-33F2-2224-7058-4A2A0D449F7D}"/>
              </a:ext>
            </a:extLst>
          </p:cNvPr>
          <p:cNvSpPr txBox="1"/>
          <p:nvPr/>
        </p:nvSpPr>
        <p:spPr>
          <a:xfrm>
            <a:off x="696466" y="1659598"/>
            <a:ext cx="10799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>
                <a:solidFill>
                  <a:schemeClr val="bg1"/>
                </a:solidFill>
                <a:latin typeface="Oswald" pitchFamily="2" charset="-18"/>
              </a:rPr>
              <a:t>Co to znaczy wyznaczyć liczbę e z dokładnością do N miejsc po przecinku?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pole tekstowe 3">
                <a:extLst>
                  <a:ext uri="{FF2B5EF4-FFF2-40B4-BE49-F238E27FC236}">
                    <a16:creationId xmlns:a16="http://schemas.microsoft.com/office/drawing/2014/main" id="{91904802-A3FE-862F-270A-8D802E11852A}"/>
                  </a:ext>
                </a:extLst>
              </p:cNvPr>
              <p:cNvSpPr txBox="1"/>
              <p:nvPr/>
            </p:nvSpPr>
            <p:spPr>
              <a:xfrm>
                <a:off x="2034131" y="2326215"/>
                <a:ext cx="812373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pl-PL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pl-PL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l-PL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pl-PL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pl-PL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pl-PL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l-PL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pl-PL" sz="2800" dirty="0"/>
              </a:p>
            </p:txBody>
          </p:sp>
        </mc:Choice>
        <mc:Fallback xmlns="">
          <p:sp>
            <p:nvSpPr>
              <p:cNvPr id="4" name="pole tekstowe 3">
                <a:extLst>
                  <a:ext uri="{FF2B5EF4-FFF2-40B4-BE49-F238E27FC236}">
                    <a16:creationId xmlns:a16="http://schemas.microsoft.com/office/drawing/2014/main" id="{91904802-A3FE-862F-270A-8D802E118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4131" y="2326215"/>
                <a:ext cx="812373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6349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7246F0D8-DA9A-A577-11AB-F7E0E6732CFE}"/>
              </a:ext>
            </a:extLst>
          </p:cNvPr>
          <p:cNvSpPr txBox="1"/>
          <p:nvPr/>
        </p:nvSpPr>
        <p:spPr>
          <a:xfrm>
            <a:off x="696466" y="1659598"/>
            <a:ext cx="10799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>
                <a:solidFill>
                  <a:schemeClr val="bg1"/>
                </a:solidFill>
                <a:latin typeface="Oswald" pitchFamily="2" charset="-18"/>
              </a:rPr>
              <a:t>Co to znaczy wyznaczyć liczbę e z dokładnością do N miejsc po przecinku?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pole tekstowe 4">
                <a:extLst>
                  <a:ext uri="{FF2B5EF4-FFF2-40B4-BE49-F238E27FC236}">
                    <a16:creationId xmlns:a16="http://schemas.microsoft.com/office/drawing/2014/main" id="{FA0199E7-9E5F-4F64-7C69-767E70CD107A}"/>
                  </a:ext>
                </a:extLst>
              </p:cNvPr>
              <p:cNvSpPr txBox="1"/>
              <p:nvPr/>
            </p:nvSpPr>
            <p:spPr>
              <a:xfrm>
                <a:off x="2034131" y="2326215"/>
                <a:ext cx="812373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pl-PL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pl-PL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l-PL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pl-PL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pl-PL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pl-PL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l-PL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pl-PL" sz="2800" dirty="0"/>
              </a:p>
            </p:txBody>
          </p:sp>
        </mc:Choice>
        <mc:Fallback xmlns="">
          <p:sp>
            <p:nvSpPr>
              <p:cNvPr id="5" name="pole tekstowe 4">
                <a:extLst>
                  <a:ext uri="{FF2B5EF4-FFF2-40B4-BE49-F238E27FC236}">
                    <a16:creationId xmlns:a16="http://schemas.microsoft.com/office/drawing/2014/main" id="{FA0199E7-9E5F-4F64-7C69-767E70CD10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4131" y="2326215"/>
                <a:ext cx="812373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pole tekstowe 6">
            <a:extLst>
              <a:ext uri="{FF2B5EF4-FFF2-40B4-BE49-F238E27FC236}">
                <a16:creationId xmlns:a16="http://schemas.microsoft.com/office/drawing/2014/main" id="{E3B9B16A-2F5E-8386-727D-DC4C129C94E2}"/>
              </a:ext>
            </a:extLst>
          </p:cNvPr>
          <p:cNvSpPr txBox="1"/>
          <p:nvPr/>
        </p:nvSpPr>
        <p:spPr>
          <a:xfrm>
            <a:off x="5395241" y="3229258"/>
            <a:ext cx="1401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>
                <a:solidFill>
                  <a:schemeClr val="bg1"/>
                </a:solidFill>
                <a:latin typeface="Oswald" pitchFamily="2" charset="-18"/>
              </a:rPr>
              <a:t>Przykład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pole tekstowe 7">
                <a:extLst>
                  <a:ext uri="{FF2B5EF4-FFF2-40B4-BE49-F238E27FC236}">
                    <a16:creationId xmlns:a16="http://schemas.microsoft.com/office/drawing/2014/main" id="{6E214026-1E5D-58DB-9769-A669465819F8}"/>
                  </a:ext>
                </a:extLst>
              </p:cNvPr>
              <p:cNvSpPr txBox="1"/>
              <p:nvPr/>
            </p:nvSpPr>
            <p:spPr>
              <a:xfrm>
                <a:off x="1879254" y="4008566"/>
                <a:ext cx="843348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pl-PL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−3.14=0,00</m:t>
                      </m:r>
                      <m:r>
                        <a:rPr lang="pl-PL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159265</m:t>
                      </m:r>
                      <m:r>
                        <a:rPr lang="pl-PL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…&lt;0,01=</m:t>
                      </m:r>
                      <m:sSup>
                        <m:sSupPr>
                          <m:ctrlPr>
                            <a:rPr lang="pl-PL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pl-PL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pl-PL" sz="2800" dirty="0"/>
              </a:p>
            </p:txBody>
          </p:sp>
        </mc:Choice>
        <mc:Fallback xmlns="">
          <p:sp>
            <p:nvSpPr>
              <p:cNvPr id="8" name="pole tekstowe 7">
                <a:extLst>
                  <a:ext uri="{FF2B5EF4-FFF2-40B4-BE49-F238E27FC236}">
                    <a16:creationId xmlns:a16="http://schemas.microsoft.com/office/drawing/2014/main" id="{6E214026-1E5D-58DB-9769-A66946581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254" y="4008566"/>
                <a:ext cx="8433485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90390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pole tekstowe 9">
                <a:extLst>
                  <a:ext uri="{FF2B5EF4-FFF2-40B4-BE49-F238E27FC236}">
                    <a16:creationId xmlns:a16="http://schemas.microsoft.com/office/drawing/2014/main" id="{96C06881-4821-17A7-5694-82A18DBD4CFA}"/>
                  </a:ext>
                </a:extLst>
              </p:cNvPr>
              <p:cNvSpPr txBox="1"/>
              <p:nvPr/>
            </p:nvSpPr>
            <p:spPr>
              <a:xfrm>
                <a:off x="4407408" y="649224"/>
                <a:ext cx="2280461" cy="13948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pl-PL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l-PL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l-PL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m:rPr>
                              <m:nor/>
                            </m:rPr>
                            <a:rPr lang="pl-PL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pl-PL" sz="3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l-PL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l-PL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pl-PL" sz="3200" dirty="0"/>
              </a:p>
            </p:txBody>
          </p:sp>
        </mc:Choice>
        <mc:Fallback xmlns="">
          <p:sp>
            <p:nvSpPr>
              <p:cNvPr id="10" name="pole tekstowe 9">
                <a:extLst>
                  <a:ext uri="{FF2B5EF4-FFF2-40B4-BE49-F238E27FC236}">
                    <a16:creationId xmlns:a16="http://schemas.microsoft.com/office/drawing/2014/main" id="{96C06881-4821-17A7-5694-82A18DBD4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408" y="649224"/>
                <a:ext cx="2280461" cy="13948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10068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pole tekstowe 9">
                <a:extLst>
                  <a:ext uri="{FF2B5EF4-FFF2-40B4-BE49-F238E27FC236}">
                    <a16:creationId xmlns:a16="http://schemas.microsoft.com/office/drawing/2014/main" id="{96C06881-4821-17A7-5694-82A18DBD4CFA}"/>
                  </a:ext>
                </a:extLst>
              </p:cNvPr>
              <p:cNvSpPr txBox="1"/>
              <p:nvPr/>
            </p:nvSpPr>
            <p:spPr>
              <a:xfrm>
                <a:off x="4407408" y="649224"/>
                <a:ext cx="2280461" cy="13948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pl-PL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l-PL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l-PL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m:rPr>
                              <m:nor/>
                            </m:rPr>
                            <a:rPr lang="pl-PL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pl-PL" sz="3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l-PL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l-PL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pl-PL" sz="3200" dirty="0"/>
              </a:p>
            </p:txBody>
          </p:sp>
        </mc:Choice>
        <mc:Fallback xmlns="">
          <p:sp>
            <p:nvSpPr>
              <p:cNvPr id="10" name="pole tekstowe 9">
                <a:extLst>
                  <a:ext uri="{FF2B5EF4-FFF2-40B4-BE49-F238E27FC236}">
                    <a16:creationId xmlns:a16="http://schemas.microsoft.com/office/drawing/2014/main" id="{96C06881-4821-17A7-5694-82A18DBD4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408" y="649224"/>
                <a:ext cx="2280461" cy="13948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pole tekstowe 10">
                <a:extLst>
                  <a:ext uri="{FF2B5EF4-FFF2-40B4-BE49-F238E27FC236}">
                    <a16:creationId xmlns:a16="http://schemas.microsoft.com/office/drawing/2014/main" id="{8A25EC7B-4740-1D35-199D-DDD147431AE8}"/>
                  </a:ext>
                </a:extLst>
              </p:cNvPr>
              <p:cNvSpPr txBox="1"/>
              <p:nvPr/>
            </p:nvSpPr>
            <p:spPr>
              <a:xfrm>
                <a:off x="2007386" y="2703961"/>
                <a:ext cx="7080504" cy="14500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pl-PL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l-PL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l-PL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m:rPr>
                              <m:nor/>
                            </m:rPr>
                            <a:rPr lang="pl-PL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pl-PL" sz="3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l-PL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l-PL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a:rPr lang="pl-PL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l-PL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l-PL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m:rPr>
                              <m:nor/>
                            </m:rPr>
                            <a:rPr lang="pl-PL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  <m:e>
                          <m:f>
                            <m:fPr>
                              <m:ctrlPr>
                                <a:rPr lang="pl-PL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l-PL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l-PL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a:rPr lang="pl-PL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pl-PL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l-PL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l-PL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m:rPr>
                              <m:nor/>
                            </m:rPr>
                            <a:rPr lang="pl-PL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pl-PL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l-PL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l-PL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pl-PL" sz="3200" dirty="0"/>
              </a:p>
            </p:txBody>
          </p:sp>
        </mc:Choice>
        <mc:Fallback xmlns="">
          <p:sp>
            <p:nvSpPr>
              <p:cNvPr id="11" name="pole tekstowe 10">
                <a:extLst>
                  <a:ext uri="{FF2B5EF4-FFF2-40B4-BE49-F238E27FC236}">
                    <a16:creationId xmlns:a16="http://schemas.microsoft.com/office/drawing/2014/main" id="{8A25EC7B-4740-1D35-199D-DDD147431A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7386" y="2703961"/>
                <a:ext cx="7080504" cy="14500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88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pole tekstowe 9">
                <a:extLst>
                  <a:ext uri="{FF2B5EF4-FFF2-40B4-BE49-F238E27FC236}">
                    <a16:creationId xmlns:a16="http://schemas.microsoft.com/office/drawing/2014/main" id="{96C06881-4821-17A7-5694-82A18DBD4CFA}"/>
                  </a:ext>
                </a:extLst>
              </p:cNvPr>
              <p:cNvSpPr txBox="1"/>
              <p:nvPr/>
            </p:nvSpPr>
            <p:spPr>
              <a:xfrm>
                <a:off x="4407408" y="649224"/>
                <a:ext cx="2280461" cy="13948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pl-PL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l-PL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l-PL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m:rPr>
                              <m:nor/>
                            </m:rPr>
                            <a:rPr lang="pl-PL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pl-PL" sz="3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l-PL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l-PL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pl-PL" sz="3200" dirty="0"/>
              </a:p>
            </p:txBody>
          </p:sp>
        </mc:Choice>
        <mc:Fallback xmlns="">
          <p:sp>
            <p:nvSpPr>
              <p:cNvPr id="10" name="pole tekstowe 9">
                <a:extLst>
                  <a:ext uri="{FF2B5EF4-FFF2-40B4-BE49-F238E27FC236}">
                    <a16:creationId xmlns:a16="http://schemas.microsoft.com/office/drawing/2014/main" id="{96C06881-4821-17A7-5694-82A18DBD4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408" y="649224"/>
                <a:ext cx="2280461" cy="13948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pole tekstowe 10">
                <a:extLst>
                  <a:ext uri="{FF2B5EF4-FFF2-40B4-BE49-F238E27FC236}">
                    <a16:creationId xmlns:a16="http://schemas.microsoft.com/office/drawing/2014/main" id="{8A25EC7B-4740-1D35-199D-DDD147431AE8}"/>
                  </a:ext>
                </a:extLst>
              </p:cNvPr>
              <p:cNvSpPr txBox="1"/>
              <p:nvPr/>
            </p:nvSpPr>
            <p:spPr>
              <a:xfrm>
                <a:off x="2007386" y="2703961"/>
                <a:ext cx="7080504" cy="14500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pl-PL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l-PL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l-PL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m:rPr>
                              <m:nor/>
                            </m:rPr>
                            <a:rPr lang="pl-PL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pl-PL" sz="3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l-PL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l-PL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a:rPr lang="pl-PL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l-PL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l-PL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m:rPr>
                              <m:nor/>
                            </m:rPr>
                            <a:rPr lang="pl-PL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  <m:e>
                          <m:f>
                            <m:fPr>
                              <m:ctrlPr>
                                <a:rPr lang="pl-PL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l-PL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l-PL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a:rPr lang="pl-PL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pl-PL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l-PL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l-PL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m:rPr>
                              <m:nor/>
                            </m:rPr>
                            <a:rPr lang="pl-PL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pl-PL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l-PL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l-PL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pl-PL" sz="3200" dirty="0"/>
              </a:p>
            </p:txBody>
          </p:sp>
        </mc:Choice>
        <mc:Fallback xmlns="">
          <p:sp>
            <p:nvSpPr>
              <p:cNvPr id="11" name="pole tekstowe 10">
                <a:extLst>
                  <a:ext uri="{FF2B5EF4-FFF2-40B4-BE49-F238E27FC236}">
                    <a16:creationId xmlns:a16="http://schemas.microsoft.com/office/drawing/2014/main" id="{8A25EC7B-4740-1D35-199D-DDD147431A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7386" y="2703961"/>
                <a:ext cx="7080504" cy="14500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pole tekstowe 2">
                <a:extLst>
                  <a:ext uri="{FF2B5EF4-FFF2-40B4-BE49-F238E27FC236}">
                    <a16:creationId xmlns:a16="http://schemas.microsoft.com/office/drawing/2014/main" id="{AF32D8C6-D36A-9694-EABC-E95DC367B97E}"/>
                  </a:ext>
                </a:extLst>
              </p:cNvPr>
              <p:cNvSpPr txBox="1"/>
              <p:nvPr/>
            </p:nvSpPr>
            <p:spPr>
              <a:xfrm>
                <a:off x="2500400" y="4692647"/>
                <a:ext cx="6094476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l-PL" sz="4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sz="4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l-PL" sz="4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pl-PL" sz="4800" dirty="0"/>
              </a:p>
            </p:txBody>
          </p:sp>
        </mc:Choice>
        <mc:Fallback xmlns="">
          <p:sp>
            <p:nvSpPr>
              <p:cNvPr id="3" name="pole tekstowe 2">
                <a:extLst>
                  <a:ext uri="{FF2B5EF4-FFF2-40B4-BE49-F238E27FC236}">
                    <a16:creationId xmlns:a16="http://schemas.microsoft.com/office/drawing/2014/main" id="{AF32D8C6-D36A-9694-EABC-E95DC367B9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0400" y="4692647"/>
                <a:ext cx="6094476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pole tekstowe 3">
                <a:extLst>
                  <a:ext uri="{FF2B5EF4-FFF2-40B4-BE49-F238E27FC236}">
                    <a16:creationId xmlns:a16="http://schemas.microsoft.com/office/drawing/2014/main" id="{F161B599-1B7A-2A77-28BF-DFB10CF187D8}"/>
                  </a:ext>
                </a:extLst>
              </p:cNvPr>
              <p:cNvSpPr txBox="1"/>
              <p:nvPr/>
            </p:nvSpPr>
            <p:spPr>
              <a:xfrm>
                <a:off x="4243856" y="4754202"/>
                <a:ext cx="6094476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l-PL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pl-PL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l-PL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l-PL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pl-PL" sz="4000" dirty="0"/>
              </a:p>
            </p:txBody>
          </p:sp>
        </mc:Choice>
        <mc:Fallback xmlns="">
          <p:sp>
            <p:nvSpPr>
              <p:cNvPr id="4" name="pole tekstowe 3">
                <a:extLst>
                  <a:ext uri="{FF2B5EF4-FFF2-40B4-BE49-F238E27FC236}">
                    <a16:creationId xmlns:a16="http://schemas.microsoft.com/office/drawing/2014/main" id="{F161B599-1B7A-2A77-28BF-DFB10CF18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856" y="4754202"/>
                <a:ext cx="6094476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Łącznik prosty ze strzałką 5">
            <a:extLst>
              <a:ext uri="{FF2B5EF4-FFF2-40B4-BE49-F238E27FC236}">
                <a16:creationId xmlns:a16="http://schemas.microsoft.com/office/drawing/2014/main" id="{7D27F797-296B-A525-5F81-2882859F9F5B}"/>
              </a:ext>
            </a:extLst>
          </p:cNvPr>
          <p:cNvCxnSpPr>
            <a:stCxn id="3" idx="0"/>
          </p:cNvCxnSpPr>
          <p:nvPr/>
        </p:nvCxnSpPr>
        <p:spPr>
          <a:xfrm flipV="1">
            <a:off x="5547638" y="4288536"/>
            <a:ext cx="0" cy="40411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ze strzałką 6">
            <a:extLst>
              <a:ext uri="{FF2B5EF4-FFF2-40B4-BE49-F238E27FC236}">
                <a16:creationId xmlns:a16="http://schemas.microsoft.com/office/drawing/2014/main" id="{743C7193-DD8F-4BB6-6865-828C0D13DC2F}"/>
              </a:ext>
            </a:extLst>
          </p:cNvPr>
          <p:cNvCxnSpPr/>
          <p:nvPr/>
        </p:nvCxnSpPr>
        <p:spPr>
          <a:xfrm flipV="1">
            <a:off x="7108214" y="4350091"/>
            <a:ext cx="0" cy="40411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456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pole tekstowe 10">
                <a:extLst>
                  <a:ext uri="{FF2B5EF4-FFF2-40B4-BE49-F238E27FC236}">
                    <a16:creationId xmlns:a16="http://schemas.microsoft.com/office/drawing/2014/main" id="{8A25EC7B-4740-1D35-199D-DDD147431AE8}"/>
                  </a:ext>
                </a:extLst>
              </p:cNvPr>
              <p:cNvSpPr txBox="1"/>
              <p:nvPr/>
            </p:nvSpPr>
            <p:spPr>
              <a:xfrm>
                <a:off x="2555748" y="2703961"/>
                <a:ext cx="7080504" cy="14500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l-PL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l-PL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l-PL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m:rPr>
                              <m:nor/>
                            </m:rPr>
                            <a:rPr lang="pl-PL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pl-PL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l-PL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l-PL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a:rPr lang="pl-PL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pl-PL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pl-PL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l-PL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pl-PL" sz="3200" dirty="0"/>
              </a:p>
            </p:txBody>
          </p:sp>
        </mc:Choice>
        <mc:Fallback xmlns="">
          <p:sp>
            <p:nvSpPr>
              <p:cNvPr id="11" name="pole tekstowe 10">
                <a:extLst>
                  <a:ext uri="{FF2B5EF4-FFF2-40B4-BE49-F238E27FC236}">
                    <a16:creationId xmlns:a16="http://schemas.microsoft.com/office/drawing/2014/main" id="{8A25EC7B-4740-1D35-199D-DDD147431A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48" y="2703961"/>
                <a:ext cx="7080504" cy="14500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67711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pole tekstowe 10">
                <a:extLst>
                  <a:ext uri="{FF2B5EF4-FFF2-40B4-BE49-F238E27FC236}">
                    <a16:creationId xmlns:a16="http://schemas.microsoft.com/office/drawing/2014/main" id="{8A25EC7B-4740-1D35-199D-DDD147431AE8}"/>
                  </a:ext>
                </a:extLst>
              </p:cNvPr>
              <p:cNvSpPr txBox="1"/>
              <p:nvPr/>
            </p:nvSpPr>
            <p:spPr>
              <a:xfrm>
                <a:off x="0" y="2703961"/>
                <a:ext cx="12192000" cy="14500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l-PL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l-PL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l-PL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m:rPr>
                              <m:nor/>
                            </m:rPr>
                            <a:rPr lang="pl-PL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pl-PL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l-PL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l-PL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a:rPr lang="pl-PL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pl-PL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l-PL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l-PL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l-PL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nor/>
                            </m:rPr>
                            <a:rPr lang="pl-PL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pl-PL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pl-PL" sz="3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l-PL" sz="3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l-PL" sz="3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pl-PL" sz="3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l-PL" sz="3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pl-PL" sz="3200" dirty="0"/>
              </a:p>
            </p:txBody>
          </p:sp>
        </mc:Choice>
        <mc:Fallback xmlns="">
          <p:sp>
            <p:nvSpPr>
              <p:cNvPr id="11" name="pole tekstowe 10">
                <a:extLst>
                  <a:ext uri="{FF2B5EF4-FFF2-40B4-BE49-F238E27FC236}">
                    <a16:creationId xmlns:a16="http://schemas.microsoft.com/office/drawing/2014/main" id="{8A25EC7B-4740-1D35-199D-DDD147431A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703961"/>
                <a:ext cx="12192000" cy="14500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1518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265</Words>
  <Application>Microsoft Office PowerPoint</Application>
  <PresentationFormat>Panoramiczny</PresentationFormat>
  <Paragraphs>45</Paragraphs>
  <Slides>26</Slides>
  <Notes>5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26</vt:i4>
      </vt:variant>
    </vt:vector>
  </HeadingPairs>
  <TitlesOfParts>
    <vt:vector size="32" baseType="lpstr">
      <vt:lpstr>Aptos</vt:lpstr>
      <vt:lpstr>Aptos Display</vt:lpstr>
      <vt:lpstr>Arial</vt:lpstr>
      <vt:lpstr>Cambria Math</vt:lpstr>
      <vt:lpstr>Oswald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Jakub Grześ</dc:creator>
  <cp:lastModifiedBy>Jakub Grześ</cp:lastModifiedBy>
  <cp:revision>8</cp:revision>
  <dcterms:created xsi:type="dcterms:W3CDTF">2024-07-02T08:16:24Z</dcterms:created>
  <dcterms:modified xsi:type="dcterms:W3CDTF">2024-07-04T14:58:12Z</dcterms:modified>
</cp:coreProperties>
</file>