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67" r:id="rId2"/>
    <p:sldId id="290" r:id="rId3"/>
    <p:sldId id="295" r:id="rId4"/>
    <p:sldId id="294" r:id="rId5"/>
    <p:sldId id="291" r:id="rId6"/>
    <p:sldId id="299" r:id="rId7"/>
    <p:sldId id="297" r:id="rId8"/>
    <p:sldId id="300" r:id="rId9"/>
    <p:sldId id="301" r:id="rId10"/>
    <p:sldId id="302" r:id="rId11"/>
    <p:sldId id="303" r:id="rId12"/>
    <p:sldId id="296" r:id="rId13"/>
    <p:sldId id="304" r:id="rId14"/>
    <p:sldId id="305" r:id="rId15"/>
    <p:sldId id="306" r:id="rId16"/>
    <p:sldId id="298" r:id="rId17"/>
    <p:sldId id="307" r:id="rId18"/>
    <p:sldId id="29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2394" autoAdjust="0"/>
  </p:normalViewPr>
  <p:slideViewPr>
    <p:cSldViewPr>
      <p:cViewPr varScale="1">
        <p:scale>
          <a:sx n="92" d="100"/>
          <a:sy n="92" d="100"/>
        </p:scale>
        <p:origin x="207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Powiedzieć o potrzebie zainstalowania BIDSHelpera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Zaprezentować jak wygląda XML w dtsx (np. w celu wyszukania fragmentu)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Pokazać Intelisens oraz podkreślenie</a:t>
            </a:r>
            <a:r>
              <a:rPr lang="pl-PL" baseline="0" dirty="0" smtClean="0"/>
              <a:t> brakujących atrybutów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6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możliwości rozbicia kodu na wiele plików oraz dołączania plików .cs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potrzeba zdefiniowania konfiguracji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BimlScript jest przypisany do projektu a więc jeden projekt SSIS wymaga wszystkich plików BimlScript w przypadku wielu projektów trzeba go replikować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Trudności z debugowaniem serializacji 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Możliwość</a:t>
            </a:r>
            <a:r>
              <a:rPr lang="pl-PL" baseline="0" dirty="0" smtClean="0"/>
              <a:t> testowania obiektu reprezentującego zdeserializowanego xmla zamiast szukania stringów w testach jednostkowych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Pełna dowolność w tworzeniu konfiguracji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Możliwość dodania generowania nie tylko biml ale również tSQL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Dowolność w dostępie do tworzenia kodu Bimlowego (nie trzeba nawet mieć SSIS zainstalowanego), można na przykład umieścić w sieci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8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F497D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1" y="70846"/>
            <a:ext cx="1192817" cy="119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Polis</a:t>
            </a:r>
            <a:r>
              <a:rPr lang="pl-PL" noProof="0" dirty="0" smtClean="0"/>
              <a:t>h</a:t>
            </a:r>
            <a:r>
              <a:rPr lang="en-US" noProof="0" dirty="0" smtClean="0"/>
              <a:t> SQL Server User Group</a:t>
            </a:r>
            <a:endParaRPr lang="en-US" noProof="0" dirty="0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70185"/>
            <a:ext cx="3520727" cy="8498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2016</a:t>
            </a:r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2016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552700" y="6400800"/>
            <a:ext cx="4038600" cy="3810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 2016</a:t>
            </a:r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2016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2016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2016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2016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2016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2016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2016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2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" y="6448433"/>
            <a:ext cx="411500" cy="411500"/>
          </a:xfrm>
          <a:prstGeom prst="rect">
            <a:avLst/>
          </a:prstGeom>
        </p:spPr>
      </p:pic>
      <p:pic>
        <p:nvPicPr>
          <p:cNvPr id="2050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2062" y="6421432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dshelper.codeplex.com/" TargetMode="External"/><Relationship Id="rId2" Type="http://schemas.openxmlformats.org/officeDocument/2006/relationships/hyperlink" Target="http://bimlscrip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rzyblon/Biml_Project" TargetMode="External"/><Relationship Id="rId5" Type="http://schemas.openxmlformats.org/officeDocument/2006/relationships/hyperlink" Target="https://www.varigence.com/BimlExpress" TargetMode="External"/><Relationship Id="rId4" Type="http://schemas.openxmlformats.org/officeDocument/2006/relationships/hyperlink" Target="https://www.varigence.com/mis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qlday.pl/materials2015/EasyETLwithBiml.zip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qlday.pl/materials-sqlday-2015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273"/>
            <a:ext cx="9144000" cy="56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</a:t>
            </a:r>
            <a:r>
              <a:rPr lang="pl-PL" dirty="0" smtClean="0"/>
              <a:t>jest… </a:t>
            </a:r>
            <a:r>
              <a:rPr lang="pl-PL" dirty="0"/>
              <a:t>zasilić jedną tabelę ?</a:t>
            </a:r>
          </a:p>
        </p:txBody>
      </p:sp>
      <p:grpSp>
        <p:nvGrpSpPr>
          <p:cNvPr id="9" name="Grupa 8"/>
          <p:cNvGrpSpPr/>
          <p:nvPr/>
        </p:nvGrpSpPr>
        <p:grpSpPr>
          <a:xfrm>
            <a:off x="450275" y="2510528"/>
            <a:ext cx="1612173" cy="1409122"/>
            <a:chOff x="450275" y="2510528"/>
            <a:chExt cx="1612173" cy="1409122"/>
          </a:xfrm>
        </p:grpSpPr>
        <p:sp>
          <p:nvSpPr>
            <p:cNvPr id="6" name="Prostokąt zaokrąglony 5"/>
            <p:cNvSpPr/>
            <p:nvPr/>
          </p:nvSpPr>
          <p:spPr>
            <a:xfrm>
              <a:off x="755576" y="2911538"/>
              <a:ext cx="1008112" cy="1008112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7" name="pole tekstowe 6"/>
            <p:cNvSpPr txBox="1"/>
            <p:nvPr/>
          </p:nvSpPr>
          <p:spPr>
            <a:xfrm>
              <a:off x="450275" y="2510528"/>
              <a:ext cx="16121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dirty="0" smtClean="0"/>
                <a:t>Serwery OLTP</a:t>
              </a:r>
              <a:endParaRPr lang="pl-PL" sz="2000" dirty="0"/>
            </a:p>
          </p:txBody>
        </p:sp>
      </p:grpSp>
      <p:grpSp>
        <p:nvGrpSpPr>
          <p:cNvPr id="10" name="Grupa 9"/>
          <p:cNvGrpSpPr/>
          <p:nvPr/>
        </p:nvGrpSpPr>
        <p:grpSpPr>
          <a:xfrm>
            <a:off x="2785767" y="2500897"/>
            <a:ext cx="1008112" cy="1416568"/>
            <a:chOff x="755576" y="2503082"/>
            <a:chExt cx="1008112" cy="1416568"/>
          </a:xfrm>
        </p:grpSpPr>
        <p:sp>
          <p:nvSpPr>
            <p:cNvPr id="11" name="Prostokąt zaokrąglony 10"/>
            <p:cNvSpPr/>
            <p:nvPr/>
          </p:nvSpPr>
          <p:spPr>
            <a:xfrm>
              <a:off x="755576" y="2911538"/>
              <a:ext cx="1008112" cy="1008112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2" name="pole tekstowe 11"/>
            <p:cNvSpPr txBox="1"/>
            <p:nvPr/>
          </p:nvSpPr>
          <p:spPr>
            <a:xfrm>
              <a:off x="788789" y="2503082"/>
              <a:ext cx="944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dirty="0" smtClean="0"/>
                <a:t>Stage 1</a:t>
              </a:r>
              <a:endParaRPr lang="pl-PL" sz="2000" dirty="0"/>
            </a:p>
          </p:txBody>
        </p:sp>
      </p:grpSp>
      <p:grpSp>
        <p:nvGrpSpPr>
          <p:cNvPr id="14" name="Grupa 13"/>
          <p:cNvGrpSpPr/>
          <p:nvPr/>
        </p:nvGrpSpPr>
        <p:grpSpPr>
          <a:xfrm>
            <a:off x="4770171" y="2500897"/>
            <a:ext cx="1008112" cy="1414383"/>
            <a:chOff x="755576" y="2505267"/>
            <a:chExt cx="1008112" cy="1414383"/>
          </a:xfrm>
        </p:grpSpPr>
        <p:sp>
          <p:nvSpPr>
            <p:cNvPr id="15" name="Prostokąt zaokrąglony 14"/>
            <p:cNvSpPr/>
            <p:nvPr/>
          </p:nvSpPr>
          <p:spPr>
            <a:xfrm>
              <a:off x="755576" y="2911538"/>
              <a:ext cx="1008112" cy="1008112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787612" y="2505267"/>
              <a:ext cx="944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dirty="0" smtClean="0"/>
                <a:t>Stage 2</a:t>
              </a:r>
              <a:endParaRPr lang="pl-PL" sz="2000" dirty="0"/>
            </a:p>
          </p:txBody>
        </p:sp>
      </p:grpSp>
      <p:grpSp>
        <p:nvGrpSpPr>
          <p:cNvPr id="18" name="Grupa 17"/>
          <p:cNvGrpSpPr/>
          <p:nvPr/>
        </p:nvGrpSpPr>
        <p:grpSpPr>
          <a:xfrm>
            <a:off x="1979712" y="3041892"/>
            <a:ext cx="576064" cy="439007"/>
            <a:chOff x="1979712" y="3041892"/>
            <a:chExt cx="576064" cy="439007"/>
          </a:xfrm>
        </p:grpSpPr>
        <p:sp>
          <p:nvSpPr>
            <p:cNvPr id="8" name="Strzałka w prawo 7"/>
            <p:cNvSpPr/>
            <p:nvPr/>
          </p:nvSpPr>
          <p:spPr>
            <a:xfrm>
              <a:off x="1979712" y="3350289"/>
              <a:ext cx="576064" cy="1306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7" name="pole tekstowe 16"/>
            <p:cNvSpPr txBox="1"/>
            <p:nvPr/>
          </p:nvSpPr>
          <p:spPr>
            <a:xfrm>
              <a:off x="1992563" y="3041892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dirty="0" smtClean="0"/>
                <a:t>ETL</a:t>
              </a:r>
              <a:endParaRPr lang="pl-PL" dirty="0"/>
            </a:p>
          </p:txBody>
        </p:sp>
      </p:grpSp>
      <p:grpSp>
        <p:nvGrpSpPr>
          <p:cNvPr id="19" name="Grupa 18"/>
          <p:cNvGrpSpPr/>
          <p:nvPr/>
        </p:nvGrpSpPr>
        <p:grpSpPr>
          <a:xfrm>
            <a:off x="3993993" y="3041892"/>
            <a:ext cx="576064" cy="439007"/>
            <a:chOff x="1979712" y="3041892"/>
            <a:chExt cx="576064" cy="439007"/>
          </a:xfrm>
        </p:grpSpPr>
        <p:sp>
          <p:nvSpPr>
            <p:cNvPr id="20" name="Strzałka w prawo 19"/>
            <p:cNvSpPr/>
            <p:nvPr/>
          </p:nvSpPr>
          <p:spPr>
            <a:xfrm>
              <a:off x="1979712" y="3350289"/>
              <a:ext cx="576064" cy="1306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1" name="pole tekstowe 20"/>
            <p:cNvSpPr txBox="1"/>
            <p:nvPr/>
          </p:nvSpPr>
          <p:spPr>
            <a:xfrm>
              <a:off x="1992563" y="3041892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dirty="0" smtClean="0"/>
                <a:t>ETL</a:t>
              </a:r>
              <a:endParaRPr lang="pl-PL" dirty="0"/>
            </a:p>
          </p:txBody>
        </p:sp>
      </p:grpSp>
      <p:grpSp>
        <p:nvGrpSpPr>
          <p:cNvPr id="22" name="Grupa 21"/>
          <p:cNvGrpSpPr/>
          <p:nvPr/>
        </p:nvGrpSpPr>
        <p:grpSpPr>
          <a:xfrm>
            <a:off x="6615025" y="2500494"/>
            <a:ext cx="1287212" cy="1408222"/>
            <a:chOff x="616026" y="2511428"/>
            <a:chExt cx="1287212" cy="1408222"/>
          </a:xfrm>
        </p:grpSpPr>
        <p:sp>
          <p:nvSpPr>
            <p:cNvPr id="23" name="Prostokąt zaokrąglony 22"/>
            <p:cNvSpPr/>
            <p:nvPr/>
          </p:nvSpPr>
          <p:spPr>
            <a:xfrm>
              <a:off x="755576" y="2911538"/>
              <a:ext cx="1008112" cy="100811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4" name="pole tekstowe 23"/>
            <p:cNvSpPr txBox="1"/>
            <p:nvPr/>
          </p:nvSpPr>
          <p:spPr>
            <a:xfrm>
              <a:off x="616026" y="2511428"/>
              <a:ext cx="12872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dirty="0" smtClean="0"/>
                <a:t>Hurtownia</a:t>
              </a:r>
              <a:endParaRPr lang="pl-PL" dirty="0"/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5978397" y="3035328"/>
            <a:ext cx="576064" cy="439007"/>
            <a:chOff x="1979712" y="3041892"/>
            <a:chExt cx="576064" cy="439007"/>
          </a:xfrm>
        </p:grpSpPr>
        <p:sp>
          <p:nvSpPr>
            <p:cNvPr id="26" name="Strzałka w prawo 25"/>
            <p:cNvSpPr/>
            <p:nvPr/>
          </p:nvSpPr>
          <p:spPr>
            <a:xfrm>
              <a:off x="1979712" y="3350289"/>
              <a:ext cx="576064" cy="1306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7" name="pole tekstowe 26"/>
            <p:cNvSpPr txBox="1"/>
            <p:nvPr/>
          </p:nvSpPr>
          <p:spPr>
            <a:xfrm>
              <a:off x="1992563" y="3041892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dirty="0" smtClean="0"/>
                <a:t>ETL</a:t>
              </a:r>
              <a:endParaRPr lang="pl-PL" dirty="0"/>
            </a:p>
          </p:txBody>
        </p:sp>
      </p:grpSp>
      <p:sp>
        <p:nvSpPr>
          <p:cNvPr id="28" name="pole tekstowe 27"/>
          <p:cNvSpPr txBox="1"/>
          <p:nvPr/>
        </p:nvSpPr>
        <p:spPr>
          <a:xfrm>
            <a:off x="457200" y="4390537"/>
            <a:ext cx="506952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Firewall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Kilka środowisk</a:t>
            </a:r>
          </a:p>
          <a:p>
            <a:pPr marL="285750" indent="-285750" algn="ctr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SCD = 3 x tabele + Procedury MERGE</a:t>
            </a:r>
          </a:p>
          <a:p>
            <a:pPr marL="285750" indent="-285750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Informacje o tabelach źródłowych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68578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assembly </a:t>
            </a:r>
            <a:r>
              <a:rPr lang="en-US" dirty="0" smtClean="0"/>
              <a:t>line</a:t>
            </a:r>
            <a:r>
              <a:rPr lang="pl-PL" dirty="0"/>
              <a:t> </a:t>
            </a:r>
            <a:r>
              <a:rPr lang="pl-PL" dirty="0" smtClean="0"/>
              <a:t>lub BIMLScript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81"/>
          </a:xfrm>
        </p:spPr>
        <p:txBody>
          <a:bodyPr>
            <a:normAutofit/>
          </a:bodyPr>
          <a:lstStyle/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Znakomita większość pakietów w procesach ETL różni się tylko listą tabel i kolumn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Jeśli wdrożymy kolejną dobrą praktykę w prosty sposób możemy ją wdrożyć w znakomitej większości pakietów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Łatwe korzystanie z biblioteki kodu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39630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BIMLScript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074" y="1600200"/>
            <a:ext cx="610585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99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poszło nie tak?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13"/>
          </a:xfrm>
        </p:spPr>
        <p:txBody>
          <a:bodyPr>
            <a:normAutofit/>
          </a:bodyPr>
          <a:lstStyle/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Skrypty w </a:t>
            </a:r>
            <a:r>
              <a:rPr lang="pl-PL" sz="2400" dirty="0"/>
              <a:t>BIMLScript stały się nieczytelne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Kod C# wpleciony w XMLa z BIMLem był bardzo ciężki w utrzymaniu</a:t>
            </a:r>
            <a:endParaRPr lang="pl-PL" sz="2400" dirty="0"/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Mechanizm był mało elastyczny a rozwiązanie bardzo skomplikowane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Poziom skomplikowania przerósł pokładane w nim nadzieje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Wpadliśmy na </a:t>
            </a:r>
            <a:r>
              <a:rPr lang="pl-PL" sz="2400" dirty="0" smtClean="0"/>
              <a:t>LEPSZE ™ rozwiązanie 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05621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 </a:t>
            </a:r>
            <a:r>
              <a:rPr lang="pl-PL" dirty="0"/>
              <a:t>BIML w C</a:t>
            </a:r>
            <a:r>
              <a:rPr lang="pl-PL" dirty="0" smtClean="0"/>
              <a:t>#?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Czytelniejszy kod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Łatwiejsze utrzymanie kodu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Większa elastyczność rozwiązania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Pełne wsparcie dla Intellisense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Dużo lepsze narzędzia do kodu C#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Podstawowe umiejętności w programowaniu wystarczą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Możemy dorobić GUI !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765006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framework</a:t>
            </a:r>
            <a:endParaRPr lang="pl-PL" dirty="0"/>
          </a:p>
        </p:txBody>
      </p:sp>
      <p:pic>
        <p:nvPicPr>
          <p:cNvPr id="1030" name="Picture 6" descr="http://www.engineerdesigner.com/wp-content/uploads/2012/04/engineer-cartoon-plans-site-clip-art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39119"/>
            <a:ext cx="3048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84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Q&amp;A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2068465"/>
            <a:ext cx="6437058" cy="26688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l-PL" sz="8625" dirty="0"/>
              <a:t>ANY QUESTIONS</a:t>
            </a:r>
          </a:p>
        </p:txBody>
      </p:sp>
      <p:pic>
        <p:nvPicPr>
          <p:cNvPr id="4" name="Picture 4" descr="question-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2288459"/>
            <a:ext cx="2228850" cy="222885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55576" y="5520725"/>
            <a:ext cx="6400800" cy="782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100" b="1" dirty="0" smtClean="0">
                <a:solidFill>
                  <a:schemeClr val="tx2"/>
                </a:solidFill>
              </a:rPr>
              <a:t>Roman </a:t>
            </a:r>
            <a:r>
              <a:rPr lang="pl-PL" sz="2100" b="1" dirty="0">
                <a:solidFill>
                  <a:schemeClr val="tx2"/>
                </a:solidFill>
              </a:rPr>
              <a:t>Czarko-Wasiutycz</a:t>
            </a:r>
          </a:p>
          <a:p>
            <a:pPr marL="0" indent="0" algn="ctr">
              <a:buNone/>
            </a:pPr>
            <a:r>
              <a:rPr lang="pl-PL" sz="2100" b="1" dirty="0">
                <a:solidFill>
                  <a:schemeClr val="tx2"/>
                </a:solidFill>
              </a:rPr>
              <a:t>roman.czarko@gmail.com</a:t>
            </a:r>
          </a:p>
        </p:txBody>
      </p:sp>
      <p:pic>
        <p:nvPicPr>
          <p:cNvPr id="6" name="Picture 4" descr="https://encrypted-tbn0.gstatic.com/images?q=tbn:ANd9GcRnSOBM_zxHKoYsi4oEvUtolT4wTlKJUrQR5wy9ENmG6LTtLDbS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63" y="5923224"/>
            <a:ext cx="368131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50284" y="4757176"/>
            <a:ext cx="6400800" cy="782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100" b="1" dirty="0" smtClean="0">
                <a:solidFill>
                  <a:schemeClr val="tx2"/>
                </a:solidFill>
              </a:rPr>
              <a:t>Marek Hutnik</a:t>
            </a:r>
            <a:endParaRPr lang="pl-PL" sz="2100" b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pl-PL" sz="2100" b="1" dirty="0">
                <a:solidFill>
                  <a:schemeClr val="tx2"/>
                </a:solidFill>
              </a:rPr>
              <a:t>m.hutnik1990@gmail.com</a:t>
            </a:r>
          </a:p>
          <a:p>
            <a:pPr marL="0" indent="0" algn="ctr">
              <a:buNone/>
            </a:pPr>
            <a:endParaRPr lang="pl-PL" sz="2100" b="1" dirty="0">
              <a:solidFill>
                <a:schemeClr val="tx2"/>
              </a:solidFill>
            </a:endParaRPr>
          </a:p>
        </p:txBody>
      </p:sp>
      <p:pic>
        <p:nvPicPr>
          <p:cNvPr id="8" name="Picture 4" descr="https://encrypted-tbn0.gstatic.com/images?q=tbn:ANd9GcRnSOBM_zxHKoYsi4oEvUtolT4wTlKJUrQR5wy9ENmG6LTtLDbS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63" y="5217126"/>
            <a:ext cx="368131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1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Przydatne linki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BIML - </a:t>
            </a:r>
            <a:r>
              <a:rPr lang="pl-PL" dirty="0">
                <a:hlinkClick r:id="rId2"/>
              </a:rPr>
              <a:t>http://bimlscript.com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pl-PL" dirty="0" smtClean="0"/>
              <a:t>BIDS Helper</a:t>
            </a:r>
            <a:r>
              <a:rPr lang="pl-PL" dirty="0"/>
              <a:t> - </a:t>
            </a:r>
            <a:r>
              <a:rPr lang="pl-PL" dirty="0">
                <a:hlinkClick r:id="rId3"/>
              </a:rPr>
              <a:t>https://bidshelper.codeplex.com/</a:t>
            </a:r>
            <a:endParaRPr lang="pl-PL" dirty="0" smtClean="0"/>
          </a:p>
          <a:p>
            <a:r>
              <a:rPr lang="pl-PL" dirty="0" smtClean="0"/>
              <a:t>Mist</a:t>
            </a:r>
            <a:r>
              <a:rPr lang="pl-PL" dirty="0"/>
              <a:t> - </a:t>
            </a:r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www.varigence.com/mist</a:t>
            </a:r>
            <a:endParaRPr lang="pl-PL" dirty="0" smtClean="0"/>
          </a:p>
          <a:p>
            <a:r>
              <a:rPr lang="pl-PL" dirty="0" smtClean="0"/>
              <a:t>BimlExpress</a:t>
            </a:r>
            <a:r>
              <a:rPr lang="pl-PL" dirty="0"/>
              <a:t> - </a:t>
            </a:r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www.varigence.com/BimlExpress</a:t>
            </a:r>
            <a:endParaRPr lang="pl-PL" dirty="0" smtClean="0"/>
          </a:p>
          <a:p>
            <a:r>
              <a:rPr lang="pl-PL" dirty="0" smtClean="0"/>
              <a:t>Pliki </a:t>
            </a:r>
            <a:r>
              <a:rPr lang="pl-PL" dirty="0"/>
              <a:t>z sesji - </a:t>
            </a:r>
            <a:r>
              <a:rPr lang="pl-PL" dirty="0">
                <a:hlinkClick r:id="rId6"/>
              </a:rPr>
              <a:t>https://github.com/Grzyblon/Biml_Project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9756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273"/>
            <a:ext cx="9144000" cy="56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Framework do automatycznego generowania pakietów SSIS z wykorzystaniem języka </a:t>
            </a:r>
            <a:r>
              <a:rPr lang="pl-PL" dirty="0" smtClean="0"/>
              <a:t>BIML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Czyli: „Zrobić</a:t>
            </a:r>
            <a:r>
              <a:rPr lang="pl-PL" dirty="0"/>
              <a:t>, ale się nie </a:t>
            </a:r>
            <a:r>
              <a:rPr lang="pl-PL" dirty="0" smtClean="0"/>
              <a:t>narobić”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Marek Hutnik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Absolwent wydziału Informatyki i Zarządzania Politechniki Wrocławskiej, kierunek Inżynieria Systemów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Zawodowo od dwóch lat zajmuje się utrzymaniem i rozwojem hurtowni danych opartej o technologie Microsoft (SqlServer, SSAS, SSIS, SSRS, Azure, .Net)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Fan programowania wszelkiej maści. Począwszy od Javy, C# czy PowerShell przez tSQL i DAX na tworzeniu gier w Unity oraz modeli w Matlabie (Simulink) kończąc.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W wolnym czasie tańczy Salsę, Bachatę, Zouka</a:t>
            </a:r>
            <a:r>
              <a:rPr lang="pl-PL" sz="2400" dirty="0"/>
              <a:t> </a:t>
            </a:r>
            <a:r>
              <a:rPr lang="pl-PL" sz="2400" dirty="0" smtClean="0"/>
              <a:t>i Reggaeton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58092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09" y="4982732"/>
            <a:ext cx="2316352" cy="1410976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tx2"/>
                </a:solidFill>
              </a:rPr>
              <a:t>Roman Czarko-Wasiutycz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54688"/>
            <a:ext cx="1666528" cy="1295028"/>
          </a:xfrm>
          <a:prstGeom prst="rect">
            <a:avLst/>
          </a:prstGeom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39325"/>
            <a:ext cx="8229600" cy="4676453"/>
          </a:xfrm>
        </p:spPr>
        <p:txBody>
          <a:bodyPr>
            <a:normAutofit/>
          </a:bodyPr>
          <a:lstStyle/>
          <a:p>
            <a:pPr algn="just" fontAlgn="base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Od kilkunastu lat </a:t>
            </a:r>
            <a:r>
              <a:rPr lang="pl-PL" sz="2400" dirty="0" smtClean="0"/>
              <a:t>zbiera </a:t>
            </a:r>
            <a:r>
              <a:rPr lang="pl-PL" sz="2400" dirty="0"/>
              <a:t>doświadczenia związane z technologiami Microsoftu. </a:t>
            </a:r>
            <a:r>
              <a:rPr lang="pl-PL" sz="2400" dirty="0" smtClean="0"/>
              <a:t>Począwszy </a:t>
            </a:r>
            <a:r>
              <a:rPr lang="pl-PL" sz="2400" dirty="0"/>
              <a:t>od developera C++, PHP, C#, administratora SharePoint poprzez administrację bazami Microsoft SQL Server na projektowaniu i rozwijaniu </a:t>
            </a:r>
            <a:r>
              <a:rPr lang="pl-PL" sz="2400" dirty="0" smtClean="0"/>
              <a:t>dużych hurtowni </a:t>
            </a:r>
            <a:r>
              <a:rPr lang="pl-PL" sz="2400" dirty="0"/>
              <a:t>danych kończąc</a:t>
            </a:r>
            <a:r>
              <a:rPr lang="pl-PL" sz="2400" dirty="0" smtClean="0"/>
              <a:t>.</a:t>
            </a:r>
            <a:endParaRPr lang="pl-PL" sz="2400" dirty="0"/>
          </a:p>
          <a:p>
            <a:pPr algn="just" fontAlgn="base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Posiadacz </a:t>
            </a:r>
            <a:r>
              <a:rPr lang="pl-PL" sz="2400" dirty="0"/>
              <a:t>tytułów: MCTS, MCSA: SQL Server 2012, </a:t>
            </a:r>
          </a:p>
          <a:p>
            <a:pPr marL="342891" lvl="1" indent="0" algn="just" fontAlgn="base">
              <a:lnSpc>
                <a:spcPts val="3300"/>
              </a:lnSpc>
              <a:buNone/>
            </a:pPr>
            <a:r>
              <a:rPr lang="pl-PL" sz="2250" dirty="0" smtClean="0"/>
              <a:t>	MCSE</a:t>
            </a:r>
            <a:r>
              <a:rPr lang="pl-PL" sz="2250" dirty="0"/>
              <a:t>: </a:t>
            </a:r>
            <a:r>
              <a:rPr lang="pl-PL" sz="2250" dirty="0" smtClean="0"/>
              <a:t>Business Intelligence</a:t>
            </a:r>
            <a:r>
              <a:rPr lang="pl-PL" sz="2250" dirty="0"/>
              <a:t>.</a:t>
            </a:r>
          </a:p>
          <a:p>
            <a:pPr algn="just" fontAlgn="base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Wolontariusz </a:t>
            </a:r>
            <a:r>
              <a:rPr lang="pl-PL" sz="2400" dirty="0"/>
              <a:t>oraz współorganizator konferencji SQLDay. </a:t>
            </a:r>
            <a:endParaRPr lang="pl-PL" sz="2400" dirty="0" smtClean="0"/>
          </a:p>
          <a:p>
            <a:pPr algn="just" fontAlgn="base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Lider Wrocławskiej grupy PLSSUG</a:t>
            </a:r>
            <a:endParaRPr lang="pl-PL" sz="2400" dirty="0"/>
          </a:p>
          <a:p>
            <a:pPr algn="just" fontAlgn="base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Prywatnie fan gier komputerowych </a:t>
            </a:r>
            <a:r>
              <a:rPr lang="pl-PL" sz="2400" dirty="0" smtClean="0"/>
              <a:t>:)</a:t>
            </a:r>
            <a:endParaRPr lang="pl-PL" sz="24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54689"/>
            <a:ext cx="1666529" cy="129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1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Co to jest BIML i BIMLScript </a:t>
            </a:r>
            <a:r>
              <a:rPr lang="pl-PL" sz="2400" dirty="0" smtClean="0"/>
              <a:t>?</a:t>
            </a:r>
            <a:endParaRPr lang="pl-PL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Dlaczego zdecydowaliśmy się wykorzystać tą technologię w naszej </a:t>
            </a:r>
            <a:r>
              <a:rPr lang="pl-PL" sz="2400" dirty="0" smtClean="0"/>
              <a:t>pracy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Trochę marudzenia na BIMLScript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Autorskie rozwiązanie (potęga C#) czyli Framework do generowania </a:t>
            </a:r>
            <a:r>
              <a:rPr lang="pl-PL" sz="2400" dirty="0" smtClean="0"/>
              <a:t>BIMLa</a:t>
            </a:r>
            <a:endParaRPr lang="pl-PL" sz="2400" dirty="0"/>
          </a:p>
        </p:txBody>
      </p:sp>
      <p:pic>
        <p:nvPicPr>
          <p:cNvPr id="4" name="Picture 8" descr="http://www.elliottmobilesolutions.com/Portals/0/checklis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625972"/>
            <a:ext cx="1584176" cy="1534671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2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BIML?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844824"/>
            <a:ext cx="6076950" cy="3419475"/>
          </a:xfrm>
        </p:spPr>
      </p:pic>
      <p:sp>
        <p:nvSpPr>
          <p:cNvPr id="5" name="pole tekstowe 4"/>
          <p:cNvSpPr txBox="1"/>
          <p:nvPr/>
        </p:nvSpPr>
        <p:spPr>
          <a:xfrm>
            <a:off x="351486" y="1736174"/>
            <a:ext cx="2651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B</a:t>
            </a:r>
            <a:r>
              <a:rPr lang="en-US" sz="4000" dirty="0" smtClean="0"/>
              <a:t>usiness</a:t>
            </a:r>
          </a:p>
          <a:p>
            <a:r>
              <a:rPr lang="en-US" sz="5400" dirty="0" smtClean="0">
                <a:solidFill>
                  <a:srgbClr val="FF0000"/>
                </a:solidFill>
              </a:rPr>
              <a:t>I</a:t>
            </a:r>
            <a:r>
              <a:rPr lang="en-US" sz="4000" dirty="0" smtClean="0"/>
              <a:t>ntelligence</a:t>
            </a:r>
          </a:p>
          <a:p>
            <a:r>
              <a:rPr lang="en-US" sz="5400" dirty="0" smtClean="0">
                <a:solidFill>
                  <a:srgbClr val="FF0000"/>
                </a:solidFill>
              </a:rPr>
              <a:t>M</a:t>
            </a:r>
            <a:r>
              <a:rPr lang="en-US" sz="4000" dirty="0" smtClean="0"/>
              <a:t>arkup</a:t>
            </a:r>
          </a:p>
          <a:p>
            <a:r>
              <a:rPr lang="en-US" sz="5400" dirty="0" smtClean="0">
                <a:solidFill>
                  <a:srgbClr val="FF0000"/>
                </a:solidFill>
              </a:rPr>
              <a:t>L</a:t>
            </a:r>
            <a:r>
              <a:rPr lang="en-US" sz="4000" dirty="0" smtClean="0"/>
              <a:t>anguage</a:t>
            </a:r>
            <a:endParaRPr lang="en-US" sz="4000" dirty="0"/>
          </a:p>
        </p:txBody>
      </p:sp>
      <p:sp>
        <p:nvSpPr>
          <p:cNvPr id="6" name="Prostokąt 5"/>
          <p:cNvSpPr/>
          <p:nvPr/>
        </p:nvSpPr>
        <p:spPr>
          <a:xfrm>
            <a:off x="457200" y="5717947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Andrzej Kukuła, Marcin Szeliga – </a:t>
            </a:r>
            <a:r>
              <a:rPr lang="pl-PL" dirty="0">
                <a:hlinkClick r:id="rId3"/>
              </a:rPr>
              <a:t>“Easy ETL with Biml”</a:t>
            </a:r>
            <a:endParaRPr lang="pl-PL" dirty="0"/>
          </a:p>
          <a:p>
            <a:r>
              <a:rPr lang="pl-PL" dirty="0" smtClean="0">
                <a:hlinkClick r:id="rId4"/>
              </a:rPr>
              <a:t>http</a:t>
            </a:r>
            <a:r>
              <a:rPr lang="pl-PL" dirty="0">
                <a:hlinkClick r:id="rId4"/>
              </a:rPr>
              <a:t>://sqlday.pl/materials-sqlday-2015/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078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BIML DEMO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6996" y="1600200"/>
            <a:ext cx="327000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1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BIML?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Jest </a:t>
            </a:r>
            <a:r>
              <a:rPr lang="pl-PL" sz="2400" dirty="0" smtClean="0"/>
              <a:t>łatwiejszy </a:t>
            </a:r>
            <a:r>
              <a:rPr lang="pl-PL" sz="2400" dirty="0"/>
              <a:t>w utrzymaniu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Można wykorzystać </a:t>
            </a:r>
            <a:r>
              <a:rPr lang="pl-PL" sz="2400" dirty="0" smtClean="0"/>
              <a:t>narzędzia </a:t>
            </a:r>
            <a:r>
              <a:rPr lang="pl-PL" sz="2400" dirty="0"/>
              <a:t>do wersjonowania i </a:t>
            </a:r>
            <a:r>
              <a:rPr lang="pl-PL" sz="2400" dirty="0" smtClean="0"/>
              <a:t>porównywania kodu</a:t>
            </a:r>
            <a:endParaRPr lang="pl-PL" sz="2400" dirty="0"/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Można łatwo wyszukiwać w treści </a:t>
            </a:r>
            <a:r>
              <a:rPr lang="pl-PL" sz="2400" dirty="0"/>
              <a:t>i znaleźć szybko fragment przepływu, który nas interesuje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Bez problemów można przenosić fragmenty kodu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 smtClean="0"/>
              <a:t>Można utworzyć biblioteki dobrych praktyk i używać ich w nowych skryptach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74868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Jakie mogą być korzyści?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3300"/>
              </a:lnSpc>
              <a:buNone/>
            </a:pPr>
            <a:r>
              <a:rPr lang="pl-PL" sz="2400" dirty="0"/>
              <a:t>Nasz typowy sprint zawiera: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10% optymalizacji i prac porządkowych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10% naprawy </a:t>
            </a:r>
            <a:r>
              <a:rPr lang="pl-PL" sz="2400" dirty="0" smtClean="0"/>
              <a:t>bugów </a:t>
            </a:r>
            <a:r>
              <a:rPr lang="pl-PL" sz="2400" dirty="0"/>
              <a:t>w zasilaniu lub kostkach analitycznych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50% zaciąganie 5-10 nowych tabel lub kolumn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20% testy</a:t>
            </a:r>
          </a:p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pl-PL" sz="2400" dirty="0"/>
              <a:t>10% zadania </a:t>
            </a:r>
            <a:r>
              <a:rPr lang="pl-PL" sz="2400" dirty="0" smtClean="0"/>
              <a:t>różne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22935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590</Words>
  <Application>Microsoft Office PowerPoint</Application>
  <PresentationFormat>Pokaz na ekranie (4:3)</PresentationFormat>
  <Paragraphs>101</Paragraphs>
  <Slides>18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Prezentacja programu PowerPoint</vt:lpstr>
      <vt:lpstr>Framework do automatycznego generowania pakietów SSIS z wykorzystaniem języka BIML</vt:lpstr>
      <vt:lpstr>Marek Hutnik</vt:lpstr>
      <vt:lpstr>Roman Czarko-Wasiutycz</vt:lpstr>
      <vt:lpstr>Agenda</vt:lpstr>
      <vt:lpstr>Czym jest BIML?</vt:lpstr>
      <vt:lpstr>BIML DEMO</vt:lpstr>
      <vt:lpstr>Dlaczego BIML?</vt:lpstr>
      <vt:lpstr>Jakie mogą być korzyści?</vt:lpstr>
      <vt:lpstr>Co to jest… zasilić jedną tabelę ?</vt:lpstr>
      <vt:lpstr>ETL assembly line lub BIMLScript</vt:lpstr>
      <vt:lpstr>DEMO BIMLScript</vt:lpstr>
      <vt:lpstr>Co poszło nie tak?</vt:lpstr>
      <vt:lpstr>Kod BIML w C#?</vt:lpstr>
      <vt:lpstr>DEMO framework</vt:lpstr>
      <vt:lpstr>Q&amp;A</vt:lpstr>
      <vt:lpstr>Przydatne linki</vt:lpstr>
      <vt:lpstr>Prezentacja programu PowerPoint</vt:lpstr>
    </vt:vector>
  </TitlesOfParts>
  <Company>PLSSUG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Kulgan</dc:creator>
  <cp:lastModifiedBy>Roman Czarko-Wasiutycz</cp:lastModifiedBy>
  <cp:revision>241</cp:revision>
  <dcterms:created xsi:type="dcterms:W3CDTF">2011-11-24T02:19:03Z</dcterms:created>
  <dcterms:modified xsi:type="dcterms:W3CDTF">2016-05-15T08:56:40Z</dcterms:modified>
</cp:coreProperties>
</file>