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6" r:id="rId5"/>
    <p:sldId id="260" r:id="rId6"/>
    <p:sldId id="267" r:id="rId7"/>
    <p:sldId id="261"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0B46-AA05-40A0-9ED0-8AC657B527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FA00F7-F371-4FE5-B7FB-F2ADBA4CF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EF4A99-9FE7-43C3-9465-18403CEE6C5C}"/>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8EF06270-D864-4538-92F1-882E94453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A2D95-26AE-41FE-989E-9EF8C552CC69}"/>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401033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3BB2-27D9-4A2B-8FCD-FC192A503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70964E-5D72-4694-9585-0FB4761EC1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E47FF-3CDA-4284-BAAD-4AEEDBFD2D00}"/>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E8B597D6-D1BA-4635-BDD8-C683D8D53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2677B-39B4-4C2D-9A19-6353048F1927}"/>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91913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40F55-2E66-4011-BB92-91CC20A759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D32010-9299-4ED7-A8BC-3159BF87EC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95663-C76A-4F63-876D-5FDEC12E9798}"/>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DC0296AB-70D3-4A79-A486-9F6F94FE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64AC-F18A-46CC-953B-D09E97C562EE}"/>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364304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1C08-D737-4CF9-9ADD-1E997D9FF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CF6D6-C0A5-4502-AA7B-A92A61049A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426F7-2C14-4D6A-BFAC-F7C768FC8B57}"/>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7D202C39-44E8-48D9-A538-8996AF469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C4EEF-2DB8-4F16-A284-0DE339A09D08}"/>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40249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CE7A-4EA6-401E-80AE-845F99BAA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A9F95D-4108-4870-90F5-CE6458E7E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39853F-82C8-4473-BE99-7A8ED9F30F54}"/>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B8664E7F-778E-4B70-84F9-3FC5E01A3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26568-10F1-480B-8F13-01D4472D0CE3}"/>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336871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7B95-0EA1-4C10-A9B1-54D194C4B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DE150-1911-4C8A-AE1F-ED39D51CB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BFF31-7B7B-4B16-8694-32E36A36F3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8F4CC1-1ED2-4D67-86D6-69ADF7207E22}"/>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6" name="Footer Placeholder 5">
            <a:extLst>
              <a:ext uri="{FF2B5EF4-FFF2-40B4-BE49-F238E27FC236}">
                <a16:creationId xmlns:a16="http://schemas.microsoft.com/office/drawing/2014/main" id="{A2B1F49D-9B3D-4BD2-908D-FBA708334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DD678-379A-495B-88F4-62EC5144A246}"/>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29482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6386-CAFC-4292-8BC0-245DBE68C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6FF56-A30A-464F-9969-12BD9AF8A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25EA64-260B-420C-A2D1-1F3672096C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11C295-9BA6-46BC-B908-2526EF38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3648D-3623-4D14-913C-37B3EF5C13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A6022-D651-457F-8B6D-3631FA8C7643}"/>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8" name="Footer Placeholder 7">
            <a:extLst>
              <a:ext uri="{FF2B5EF4-FFF2-40B4-BE49-F238E27FC236}">
                <a16:creationId xmlns:a16="http://schemas.microsoft.com/office/drawing/2014/main" id="{8AF78827-2562-426C-991B-F934B564D9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C91D1E-FAC8-4312-B4E0-DADD37D5C6C4}"/>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423883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F3EA-A61E-4003-A9EC-2C7DF6515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729E1-68A5-4AAF-8B01-D3C1360DBD85}"/>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4" name="Footer Placeholder 3">
            <a:extLst>
              <a:ext uri="{FF2B5EF4-FFF2-40B4-BE49-F238E27FC236}">
                <a16:creationId xmlns:a16="http://schemas.microsoft.com/office/drawing/2014/main" id="{5F69D33D-B763-465C-B606-8F1018CDB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BE1CA2-83F4-4C5F-8DBE-86EB3F6E6A4B}"/>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68215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2925E-88D5-4B32-94A6-2E8AA4DE8066}"/>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3" name="Footer Placeholder 2">
            <a:extLst>
              <a:ext uri="{FF2B5EF4-FFF2-40B4-BE49-F238E27FC236}">
                <a16:creationId xmlns:a16="http://schemas.microsoft.com/office/drawing/2014/main" id="{C9E2170F-3F09-4351-85AC-705482F9F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F4A2DB-D566-44F3-A632-53535EF18C93}"/>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60800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41CD-8534-4906-B5AE-72EC952EB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2A20B-E408-4DA8-ABBF-B3F81CBA3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43239A-A073-4FE7-9707-B0DF3586F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60F28B-E995-4943-8616-A473289C69FB}"/>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6" name="Footer Placeholder 5">
            <a:extLst>
              <a:ext uri="{FF2B5EF4-FFF2-40B4-BE49-F238E27FC236}">
                <a16:creationId xmlns:a16="http://schemas.microsoft.com/office/drawing/2014/main" id="{7547F9FE-F8E4-4286-AAC7-0141D08E1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48E6B-9AA4-4522-9B62-F0B29F633ADF}"/>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21823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34E1-3F69-413A-A02B-F7F90EE86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045D87-1F65-4D9B-B5C2-3F27448A6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A4B8C-0790-40EA-ABAB-2F08C7A46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CFA417-72D8-4A19-85F0-14D3F3304B98}"/>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6" name="Footer Placeholder 5">
            <a:extLst>
              <a:ext uri="{FF2B5EF4-FFF2-40B4-BE49-F238E27FC236}">
                <a16:creationId xmlns:a16="http://schemas.microsoft.com/office/drawing/2014/main" id="{A2C1C957-7746-4D80-90DA-420188C1E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F6B0A-E8CE-4776-98A1-8351182EAA2B}"/>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8671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611AD-A2BD-43DA-B67A-0C721BBCC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3CD09-E787-4172-B438-D271A229C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A2DB9-64F0-49CB-99C8-58DBDF2A9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3F234CB9-E775-4452-96F3-99E3E80E3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E4A296-668B-4DC0-AAAA-655D51DFC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8FF28-9825-45BC-BAD2-CCEBB5F4303B}" type="slidenum">
              <a:rPr lang="en-US" smtClean="0"/>
              <a:t>‹#›</a:t>
            </a:fld>
            <a:endParaRPr lang="en-US"/>
          </a:p>
        </p:txBody>
      </p:sp>
    </p:spTree>
    <p:extLst>
      <p:ext uri="{BB962C8B-B14F-4D97-AF65-F5344CB8AC3E}">
        <p14:creationId xmlns:p14="http://schemas.microsoft.com/office/powerpoint/2010/main" val="139219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CD06-B842-4A04-81D4-BCF2F4545413}"/>
              </a:ext>
            </a:extLst>
          </p:cNvPr>
          <p:cNvSpPr>
            <a:spLocks noGrp="1"/>
          </p:cNvSpPr>
          <p:nvPr>
            <p:ph type="ctrTitle"/>
          </p:nvPr>
        </p:nvSpPr>
        <p:spPr/>
        <p:txBody>
          <a:bodyPr>
            <a:normAutofit/>
          </a:bodyPr>
          <a:lstStyle/>
          <a:p>
            <a:r>
              <a:rPr lang="en-US" sz="4000" dirty="0"/>
              <a:t>MongoDB Backups</a:t>
            </a:r>
          </a:p>
        </p:txBody>
      </p:sp>
      <p:sp>
        <p:nvSpPr>
          <p:cNvPr id="3" name="Subtitle 2">
            <a:extLst>
              <a:ext uri="{FF2B5EF4-FFF2-40B4-BE49-F238E27FC236}">
                <a16:creationId xmlns:a16="http://schemas.microsoft.com/office/drawing/2014/main" id="{5A8DD7E6-4E88-45B1-90C1-65E9293254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962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15E0-E402-4E82-BDBB-5F31EDE00FF4}"/>
              </a:ext>
            </a:extLst>
          </p:cNvPr>
          <p:cNvSpPr>
            <a:spLocks noGrp="1"/>
          </p:cNvSpPr>
          <p:nvPr>
            <p:ph type="title"/>
          </p:nvPr>
        </p:nvSpPr>
        <p:spPr/>
        <p:txBody>
          <a:bodyPr>
            <a:normAutofit/>
          </a:bodyPr>
          <a:lstStyle/>
          <a:p>
            <a:r>
              <a:rPr lang="en-US" sz="3200" dirty="0"/>
              <a:t>Snapshot</a:t>
            </a:r>
          </a:p>
        </p:txBody>
      </p:sp>
      <p:sp>
        <p:nvSpPr>
          <p:cNvPr id="3" name="Content Placeholder 2">
            <a:extLst>
              <a:ext uri="{FF2B5EF4-FFF2-40B4-BE49-F238E27FC236}">
                <a16:creationId xmlns:a16="http://schemas.microsoft.com/office/drawing/2014/main" id="{99602C3E-F288-44D0-A04D-08D42E6A42C7}"/>
              </a:ext>
            </a:extLst>
          </p:cNvPr>
          <p:cNvSpPr>
            <a:spLocks noGrp="1"/>
          </p:cNvSpPr>
          <p:nvPr>
            <p:ph idx="1"/>
          </p:nvPr>
        </p:nvSpPr>
        <p:spPr/>
        <p:txBody>
          <a:bodyPr/>
          <a:lstStyle/>
          <a:p>
            <a:r>
              <a:rPr lang="en-US" dirty="0"/>
              <a:t>Creates pointers between live data and a special snapshot volume</a:t>
            </a:r>
          </a:p>
          <a:p>
            <a:r>
              <a:rPr lang="en-US" dirty="0"/>
              <a:t>Uses copy-on-write strategy to store only modified data.</a:t>
            </a:r>
          </a:p>
          <a:p>
            <a:r>
              <a:rPr lang="en-US" dirty="0"/>
              <a:t>To restore mount snapshot on file system and </a:t>
            </a:r>
            <a:r>
              <a:rPr lang="en-US" dirty="0">
                <a:highlight>
                  <a:srgbClr val="FFFF00"/>
                </a:highlight>
              </a:rPr>
              <a:t>copy all data </a:t>
            </a:r>
            <a:r>
              <a:rPr lang="en-US" sz="1200" dirty="0">
                <a:highlight>
                  <a:srgbClr val="FFFF00"/>
                </a:highlight>
              </a:rPr>
              <a:t>// before copying, unmount</a:t>
            </a:r>
          </a:p>
          <a:p>
            <a:r>
              <a:rPr lang="en-US" dirty="0"/>
              <a:t>Contains image of whole disk – may want to store all MongoDB data files on separate disk</a:t>
            </a:r>
          </a:p>
        </p:txBody>
      </p:sp>
    </p:spTree>
    <p:extLst>
      <p:ext uri="{BB962C8B-B14F-4D97-AF65-F5344CB8AC3E}">
        <p14:creationId xmlns:p14="http://schemas.microsoft.com/office/powerpoint/2010/main" val="3662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3D01-CF40-4B06-9C40-35EF1B4BC63C}"/>
              </a:ext>
            </a:extLst>
          </p:cNvPr>
          <p:cNvSpPr>
            <a:spLocks noGrp="1"/>
          </p:cNvSpPr>
          <p:nvPr>
            <p:ph type="title"/>
          </p:nvPr>
        </p:nvSpPr>
        <p:spPr/>
        <p:txBody>
          <a:bodyPr>
            <a:normAutofit/>
          </a:bodyPr>
          <a:lstStyle/>
          <a:p>
            <a:r>
              <a:rPr lang="en-US" sz="3200" dirty="0"/>
              <a:t>Backup Methods 1 : Atlas</a:t>
            </a:r>
          </a:p>
        </p:txBody>
      </p:sp>
      <p:sp>
        <p:nvSpPr>
          <p:cNvPr id="3" name="Content Placeholder 2">
            <a:extLst>
              <a:ext uri="{FF2B5EF4-FFF2-40B4-BE49-F238E27FC236}">
                <a16:creationId xmlns:a16="http://schemas.microsoft.com/office/drawing/2014/main" id="{5F66FFBA-2490-4885-AED6-2BC21AA110B1}"/>
              </a:ext>
            </a:extLst>
          </p:cNvPr>
          <p:cNvSpPr>
            <a:spLocks noGrp="1"/>
          </p:cNvSpPr>
          <p:nvPr>
            <p:ph idx="1"/>
          </p:nvPr>
        </p:nvSpPr>
        <p:spPr/>
        <p:txBody>
          <a:bodyPr>
            <a:normAutofit/>
          </a:bodyPr>
          <a:lstStyle/>
          <a:p>
            <a:r>
              <a:rPr lang="en-US" dirty="0"/>
              <a:t>Atlas has built in backup service with several methods, only one backup method per project can be selected at a time. </a:t>
            </a:r>
          </a:p>
          <a:p>
            <a:r>
              <a:rPr lang="en-US" dirty="0"/>
              <a:t>Continuous backups: takes incremental snapshots and can </a:t>
            </a:r>
            <a:r>
              <a:rPr lang="en-US" dirty="0">
                <a:highlight>
                  <a:srgbClr val="FFFF00"/>
                </a:highlight>
              </a:rPr>
              <a:t>restore</a:t>
            </a:r>
            <a:r>
              <a:rPr lang="en-US" dirty="0"/>
              <a:t> database to any point in time within 24 last hours.</a:t>
            </a:r>
          </a:p>
          <a:p>
            <a:r>
              <a:rPr lang="en-US" dirty="0"/>
              <a:t>Cloud Provider Snapshots: Takes snapshots for primary member of replica set at the time backup is enabled(and continues even if that member is no longer primary) and stores snapshots in same cloud region as cluster. This is only for Azure or Amazon backed replica sets, no backups for </a:t>
            </a:r>
            <a:r>
              <a:rPr lang="en-US" dirty="0" err="1"/>
              <a:t>sharded</a:t>
            </a:r>
            <a:r>
              <a:rPr lang="en-US" dirty="0"/>
              <a:t> clusters and Google Cloud Provider</a:t>
            </a:r>
          </a:p>
          <a:p>
            <a:endParaRPr lang="en-US" dirty="0"/>
          </a:p>
          <a:p>
            <a:endParaRPr lang="en-US" dirty="0"/>
          </a:p>
        </p:txBody>
      </p:sp>
    </p:spTree>
    <p:extLst>
      <p:ext uri="{BB962C8B-B14F-4D97-AF65-F5344CB8AC3E}">
        <p14:creationId xmlns:p14="http://schemas.microsoft.com/office/powerpoint/2010/main" val="422283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5485-18A7-4622-AE9A-CFF6788CA2BB}"/>
              </a:ext>
            </a:extLst>
          </p:cNvPr>
          <p:cNvSpPr>
            <a:spLocks noGrp="1"/>
          </p:cNvSpPr>
          <p:nvPr>
            <p:ph type="title"/>
          </p:nvPr>
        </p:nvSpPr>
        <p:spPr/>
        <p:txBody>
          <a:bodyPr>
            <a:normAutofit/>
          </a:bodyPr>
          <a:lstStyle/>
          <a:p>
            <a:r>
              <a:rPr lang="en-US" sz="3200" dirty="0"/>
              <a:t>Backup Methods 1 : Atlas</a:t>
            </a:r>
          </a:p>
        </p:txBody>
      </p:sp>
      <p:sp>
        <p:nvSpPr>
          <p:cNvPr id="3" name="Content Placeholder 2">
            <a:extLst>
              <a:ext uri="{FF2B5EF4-FFF2-40B4-BE49-F238E27FC236}">
                <a16:creationId xmlns:a16="http://schemas.microsoft.com/office/drawing/2014/main" id="{2EEA9AC8-FB10-42F8-95A9-BD4149FA7FFD}"/>
              </a:ext>
            </a:extLst>
          </p:cNvPr>
          <p:cNvSpPr>
            <a:spLocks noGrp="1"/>
          </p:cNvSpPr>
          <p:nvPr>
            <p:ph idx="1"/>
          </p:nvPr>
        </p:nvSpPr>
        <p:spPr/>
        <p:txBody>
          <a:bodyPr>
            <a:normAutofit/>
          </a:bodyPr>
          <a:lstStyle/>
          <a:p>
            <a:r>
              <a:rPr lang="en-US" dirty="0">
                <a:highlight>
                  <a:srgbClr val="FFFF00"/>
                </a:highlight>
              </a:rPr>
              <a:t>Query a Continuous Backup Snapshot</a:t>
            </a:r>
            <a:r>
              <a:rPr lang="en-US" dirty="0"/>
              <a:t>: query a specific backup snapshot, which can be used to restore a subset within cluster, version comparison, or find best point in time to restore system. Some query restrictions apply. </a:t>
            </a:r>
          </a:p>
        </p:txBody>
      </p:sp>
    </p:spTree>
    <p:extLst>
      <p:ext uri="{BB962C8B-B14F-4D97-AF65-F5344CB8AC3E}">
        <p14:creationId xmlns:p14="http://schemas.microsoft.com/office/powerpoint/2010/main" val="191242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7D26-FA34-4627-AC02-58E8FA6BC0DE}"/>
              </a:ext>
            </a:extLst>
          </p:cNvPr>
          <p:cNvSpPr>
            <a:spLocks noGrp="1"/>
          </p:cNvSpPr>
          <p:nvPr>
            <p:ph type="title"/>
          </p:nvPr>
        </p:nvSpPr>
        <p:spPr/>
        <p:txBody>
          <a:bodyPr>
            <a:normAutofit/>
          </a:bodyPr>
          <a:lstStyle/>
          <a:p>
            <a:r>
              <a:rPr lang="en-US" sz="3200" dirty="0"/>
              <a:t>Backup Methods 2 Cloud Manager</a:t>
            </a:r>
          </a:p>
        </p:txBody>
      </p:sp>
      <p:sp>
        <p:nvSpPr>
          <p:cNvPr id="3" name="Content Placeholder 2">
            <a:extLst>
              <a:ext uri="{FF2B5EF4-FFF2-40B4-BE49-F238E27FC236}">
                <a16:creationId xmlns:a16="http://schemas.microsoft.com/office/drawing/2014/main" id="{328B0CEF-B494-4B1F-BD26-B3F5084AAAEE}"/>
              </a:ext>
            </a:extLst>
          </p:cNvPr>
          <p:cNvSpPr>
            <a:spLocks noGrp="1"/>
          </p:cNvSpPr>
          <p:nvPr>
            <p:ph idx="1"/>
          </p:nvPr>
        </p:nvSpPr>
        <p:spPr/>
        <p:txBody>
          <a:bodyPr>
            <a:normAutofit/>
          </a:bodyPr>
          <a:lstStyle/>
          <a:p>
            <a:r>
              <a:rPr lang="en-US" dirty="0"/>
              <a:t>Cloud Manager: for cloud based MongoDB deployments that are not on the MongoDB cloud</a:t>
            </a:r>
          </a:p>
          <a:p>
            <a:r>
              <a:rPr lang="en-US" dirty="0"/>
              <a:t>A Backup Agent runs within infrastructure and  automatically backs up replica sets and </a:t>
            </a:r>
            <a:r>
              <a:rPr lang="en-US" dirty="0" err="1"/>
              <a:t>sharded</a:t>
            </a:r>
            <a:r>
              <a:rPr lang="en-US" dirty="0"/>
              <a:t> clusters by creating snapshots of data at user-specified intervals, </a:t>
            </a:r>
          </a:p>
          <a:p>
            <a:r>
              <a:rPr lang="en-US" dirty="0"/>
              <a:t>Allows recovery from snapshot or from checkpoint between snapshots, and at selected points in time</a:t>
            </a:r>
          </a:p>
          <a:p>
            <a:r>
              <a:rPr lang="en-US" dirty="0"/>
              <a:t>Snapshots are full backups, and storage costs money. Size of snapshot = size of all indexes + documents for all databases</a:t>
            </a:r>
          </a:p>
          <a:p>
            <a:pPr marL="0" indent="0">
              <a:buNone/>
            </a:pPr>
            <a:endParaRPr lang="en-US" dirty="0"/>
          </a:p>
        </p:txBody>
      </p:sp>
    </p:spTree>
    <p:extLst>
      <p:ext uri="{BB962C8B-B14F-4D97-AF65-F5344CB8AC3E}">
        <p14:creationId xmlns:p14="http://schemas.microsoft.com/office/powerpoint/2010/main" val="226440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BE53-0E6B-4764-9EC0-B965F5461077}"/>
              </a:ext>
            </a:extLst>
          </p:cNvPr>
          <p:cNvSpPr>
            <a:spLocks noGrp="1"/>
          </p:cNvSpPr>
          <p:nvPr>
            <p:ph type="title"/>
          </p:nvPr>
        </p:nvSpPr>
        <p:spPr/>
        <p:txBody>
          <a:bodyPr>
            <a:normAutofit/>
          </a:bodyPr>
          <a:lstStyle/>
          <a:p>
            <a:r>
              <a:rPr lang="en-US" sz="3200" dirty="0"/>
              <a:t>Backup Methods 2 Ops Manager</a:t>
            </a:r>
          </a:p>
        </p:txBody>
      </p:sp>
      <p:sp>
        <p:nvSpPr>
          <p:cNvPr id="3" name="Content Placeholder 2">
            <a:extLst>
              <a:ext uri="{FF2B5EF4-FFF2-40B4-BE49-F238E27FC236}">
                <a16:creationId xmlns:a16="http://schemas.microsoft.com/office/drawing/2014/main" id="{1351264D-34E7-4BA7-9311-362372754EA2}"/>
              </a:ext>
            </a:extLst>
          </p:cNvPr>
          <p:cNvSpPr>
            <a:spLocks noGrp="1"/>
          </p:cNvSpPr>
          <p:nvPr>
            <p:ph idx="1"/>
          </p:nvPr>
        </p:nvSpPr>
        <p:spPr/>
        <p:txBody>
          <a:bodyPr/>
          <a:lstStyle/>
          <a:p>
            <a:r>
              <a:rPr lang="en-US" dirty="0"/>
              <a:t>Ops Manager: for non-cloud MongoDB deployments.</a:t>
            </a:r>
          </a:p>
          <a:p>
            <a:r>
              <a:rPr lang="en-US" dirty="0"/>
              <a:t>Same software as Cloud Manager but can be installed on own infrastructure, available in Enterprise Advanced subscriptions.</a:t>
            </a:r>
          </a:p>
          <a:p>
            <a:endParaRPr lang="en-US" dirty="0"/>
          </a:p>
        </p:txBody>
      </p:sp>
    </p:spTree>
    <p:extLst>
      <p:ext uri="{BB962C8B-B14F-4D97-AF65-F5344CB8AC3E}">
        <p14:creationId xmlns:p14="http://schemas.microsoft.com/office/powerpoint/2010/main" val="265738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DAA1-A312-4D01-BBE8-14D5810028CA}"/>
              </a:ext>
            </a:extLst>
          </p:cNvPr>
          <p:cNvSpPr>
            <a:spLocks noGrp="1"/>
          </p:cNvSpPr>
          <p:nvPr>
            <p:ph type="title"/>
          </p:nvPr>
        </p:nvSpPr>
        <p:spPr/>
        <p:txBody>
          <a:bodyPr>
            <a:normAutofit/>
          </a:bodyPr>
          <a:lstStyle/>
          <a:p>
            <a:r>
              <a:rPr lang="en-US" sz="3200" dirty="0"/>
              <a:t>Backup Methods 3: Copy Data Files</a:t>
            </a:r>
          </a:p>
        </p:txBody>
      </p:sp>
      <p:sp>
        <p:nvSpPr>
          <p:cNvPr id="3" name="Content Placeholder 2">
            <a:extLst>
              <a:ext uri="{FF2B5EF4-FFF2-40B4-BE49-F238E27FC236}">
                <a16:creationId xmlns:a16="http://schemas.microsoft.com/office/drawing/2014/main" id="{4AEF878C-7666-44A6-BED7-695EFE7B9FD6}"/>
              </a:ext>
            </a:extLst>
          </p:cNvPr>
          <p:cNvSpPr>
            <a:spLocks noGrp="1"/>
          </p:cNvSpPr>
          <p:nvPr>
            <p:ph idx="1"/>
          </p:nvPr>
        </p:nvSpPr>
        <p:spPr/>
        <p:txBody>
          <a:bodyPr>
            <a:normAutofit/>
          </a:bodyPr>
          <a:lstStyle/>
          <a:p>
            <a:r>
              <a:rPr lang="en-US" dirty="0"/>
              <a:t>Copying Underlying Data Files: create a backup using  </a:t>
            </a:r>
            <a:r>
              <a:rPr lang="en-US" dirty="0" err="1"/>
              <a:t>cp</a:t>
            </a:r>
            <a:r>
              <a:rPr lang="en-US" dirty="0"/>
              <a:t> or </a:t>
            </a:r>
            <a:r>
              <a:rPr lang="en-US" dirty="0" err="1"/>
              <a:t>rsync</a:t>
            </a:r>
            <a:r>
              <a:rPr lang="en-US" dirty="0"/>
              <a:t> command for direct file copying</a:t>
            </a:r>
          </a:p>
          <a:p>
            <a:r>
              <a:rPr lang="en-US" dirty="0"/>
              <a:t>Need to stop </a:t>
            </a:r>
            <a:r>
              <a:rPr lang="en-US" dirty="0" err="1"/>
              <a:t>mongodb</a:t>
            </a:r>
            <a:r>
              <a:rPr lang="en-US" dirty="0"/>
              <a:t> service or run </a:t>
            </a:r>
            <a:r>
              <a:rPr lang="en-US" dirty="0" err="1"/>
              <a:t>db.fsyncLock</a:t>
            </a:r>
            <a:r>
              <a:rPr lang="en-US" dirty="0"/>
              <a:t>() to stop writing to database before running</a:t>
            </a:r>
          </a:p>
          <a:p>
            <a:r>
              <a:rPr lang="en-US" dirty="0"/>
              <a:t>Create large backups, do not support point-in-time recovery for replica sets, must restore database on each server(limited to own server location).</a:t>
            </a:r>
          </a:p>
        </p:txBody>
      </p:sp>
    </p:spTree>
    <p:extLst>
      <p:ext uri="{BB962C8B-B14F-4D97-AF65-F5344CB8AC3E}">
        <p14:creationId xmlns:p14="http://schemas.microsoft.com/office/powerpoint/2010/main" val="115398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98F2-D1DE-4F3C-AA5C-DC635BDF3345}"/>
              </a:ext>
            </a:extLst>
          </p:cNvPr>
          <p:cNvSpPr>
            <a:spLocks noGrp="1"/>
          </p:cNvSpPr>
          <p:nvPr>
            <p:ph type="title"/>
          </p:nvPr>
        </p:nvSpPr>
        <p:spPr/>
        <p:txBody>
          <a:bodyPr>
            <a:normAutofit/>
          </a:bodyPr>
          <a:lstStyle/>
          <a:p>
            <a:r>
              <a:rPr lang="en-US" sz="3200" dirty="0"/>
              <a:t>Backup Methods 4: </a:t>
            </a:r>
            <a:r>
              <a:rPr lang="en-US" sz="3200" dirty="0" err="1"/>
              <a:t>mongodump</a:t>
            </a:r>
            <a:endParaRPr lang="en-US" sz="3200" dirty="0"/>
          </a:p>
        </p:txBody>
      </p:sp>
      <p:sp>
        <p:nvSpPr>
          <p:cNvPr id="3" name="Content Placeholder 2">
            <a:extLst>
              <a:ext uri="{FF2B5EF4-FFF2-40B4-BE49-F238E27FC236}">
                <a16:creationId xmlns:a16="http://schemas.microsoft.com/office/drawing/2014/main" id="{C885DFFD-4EFF-4F81-BFD1-3462F6F55FDB}"/>
              </a:ext>
            </a:extLst>
          </p:cNvPr>
          <p:cNvSpPr>
            <a:spLocks noGrp="1"/>
          </p:cNvSpPr>
          <p:nvPr>
            <p:ph idx="1"/>
          </p:nvPr>
        </p:nvSpPr>
        <p:spPr/>
        <p:txBody>
          <a:bodyPr/>
          <a:lstStyle/>
          <a:p>
            <a:r>
              <a:rPr lang="en-US" dirty="0" err="1"/>
              <a:t>mongodump</a:t>
            </a:r>
            <a:r>
              <a:rPr lang="en-US" dirty="0"/>
              <a:t> command can be used to create a BSON data dump of database contents. Only gets documents not indices</a:t>
            </a:r>
          </a:p>
          <a:p>
            <a:r>
              <a:rPr lang="en-US" dirty="0" err="1"/>
              <a:t>mongorestore</a:t>
            </a:r>
            <a:r>
              <a:rPr lang="en-US" dirty="0"/>
              <a:t> command can be used to populate database.</a:t>
            </a:r>
          </a:p>
          <a:p>
            <a:r>
              <a:rPr lang="en-US" dirty="0"/>
              <a:t>Can slow down performance if memory does not fit all data, because they read entire database through memory. </a:t>
            </a:r>
          </a:p>
          <a:p>
            <a:r>
              <a:rPr lang="en-US" dirty="0"/>
              <a:t>Good for small deployment backups of other tools are not available.</a:t>
            </a:r>
          </a:p>
        </p:txBody>
      </p:sp>
    </p:spTree>
    <p:extLst>
      <p:ext uri="{BB962C8B-B14F-4D97-AF65-F5344CB8AC3E}">
        <p14:creationId xmlns:p14="http://schemas.microsoft.com/office/powerpoint/2010/main" val="901809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458</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MongoDB Backups</vt:lpstr>
      <vt:lpstr>Snapshot</vt:lpstr>
      <vt:lpstr>Backup Methods 1 : Atlas</vt:lpstr>
      <vt:lpstr>Backup Methods 1 : Atlas</vt:lpstr>
      <vt:lpstr>Backup Methods 2 Cloud Manager</vt:lpstr>
      <vt:lpstr>Backup Methods 2 Ops Manager</vt:lpstr>
      <vt:lpstr>Backup Methods 3: Copy Data Files</vt:lpstr>
      <vt:lpstr>Backup Methods 4: mongodump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Backups and Historical Data</dc:title>
  <dc:creator>Olga Arsenieva</dc:creator>
  <cp:lastModifiedBy>Jongkuk Lee</cp:lastModifiedBy>
  <cp:revision>15</cp:revision>
  <dcterms:created xsi:type="dcterms:W3CDTF">2018-09-05T17:34:16Z</dcterms:created>
  <dcterms:modified xsi:type="dcterms:W3CDTF">2018-09-11T17:57:33Z</dcterms:modified>
</cp:coreProperties>
</file>