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62" r:id="rId5"/>
    <p:sldId id="287" r:id="rId6"/>
    <p:sldId id="268" r:id="rId7"/>
    <p:sldId id="292" r:id="rId8"/>
    <p:sldId id="296" r:id="rId9"/>
    <p:sldId id="288" r:id="rId10"/>
    <p:sldId id="290" r:id="rId11"/>
    <p:sldId id="278" r:id="rId12"/>
    <p:sldId id="297" r:id="rId13"/>
    <p:sldId id="298" r:id="rId14"/>
    <p:sldId id="299" r:id="rId15"/>
    <p:sldId id="301" r:id="rId16"/>
    <p:sldId id="293" r:id="rId17"/>
    <p:sldId id="29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135" autoAdjust="0"/>
    <p:restoredTop sz="94660"/>
  </p:normalViewPr>
  <p:slideViewPr>
    <p:cSldViewPr snapToGrid="0">
      <p:cViewPr>
        <p:scale>
          <a:sx n="73" d="100"/>
          <a:sy n="73" d="100"/>
        </p:scale>
        <p:origin x="1494" y="4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CD8B9-6A04-49B6-A4AE-2FF39626DFD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6EB5304-A617-40A3-BF97-6C7B9B79FBB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F13EB0D-5779-4650-BFB2-325DA394A5A8}"/>
              </a:ext>
            </a:extLst>
          </p:cNvPr>
          <p:cNvSpPr>
            <a:spLocks noGrp="1"/>
          </p:cNvSpPr>
          <p:nvPr>
            <p:ph type="dt" sz="half" idx="10"/>
          </p:nvPr>
        </p:nvSpPr>
        <p:spPr/>
        <p:txBody>
          <a:bodyPr/>
          <a:lstStyle/>
          <a:p>
            <a:fld id="{C0683104-2B91-46C1-904A-B9FF7805AF94}" type="datetimeFigureOut">
              <a:rPr lang="en-US" smtClean="0"/>
              <a:t>2/26/2019</a:t>
            </a:fld>
            <a:endParaRPr lang="en-US"/>
          </a:p>
        </p:txBody>
      </p:sp>
      <p:sp>
        <p:nvSpPr>
          <p:cNvPr id="5" name="Footer Placeholder 4">
            <a:extLst>
              <a:ext uri="{FF2B5EF4-FFF2-40B4-BE49-F238E27FC236}">
                <a16:creationId xmlns:a16="http://schemas.microsoft.com/office/drawing/2014/main" id="{18DEE1AF-5DF4-485B-81DB-26406A79A8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5B1D08-DD16-4788-B510-8DD244D86FB4}"/>
              </a:ext>
            </a:extLst>
          </p:cNvPr>
          <p:cNvSpPr>
            <a:spLocks noGrp="1"/>
          </p:cNvSpPr>
          <p:nvPr>
            <p:ph type="sldNum" sz="quarter" idx="12"/>
          </p:nvPr>
        </p:nvSpPr>
        <p:spPr/>
        <p:txBody>
          <a:bodyPr/>
          <a:lstStyle/>
          <a:p>
            <a:fld id="{C6197BB4-CB05-4F30-A852-8FCB48191900}" type="slidenum">
              <a:rPr lang="en-US" smtClean="0"/>
              <a:t>‹#›</a:t>
            </a:fld>
            <a:endParaRPr lang="en-US"/>
          </a:p>
        </p:txBody>
      </p:sp>
    </p:spTree>
    <p:extLst>
      <p:ext uri="{BB962C8B-B14F-4D97-AF65-F5344CB8AC3E}">
        <p14:creationId xmlns:p14="http://schemas.microsoft.com/office/powerpoint/2010/main" val="22891684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C96E5-C4A2-41CE-BF2F-0FDD65DC8C7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515DFF7-0446-4F38-A13A-1017750AA1D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864F4E-C2AB-4A2A-A68E-34D2CB474368}"/>
              </a:ext>
            </a:extLst>
          </p:cNvPr>
          <p:cNvSpPr>
            <a:spLocks noGrp="1"/>
          </p:cNvSpPr>
          <p:nvPr>
            <p:ph type="dt" sz="half" idx="10"/>
          </p:nvPr>
        </p:nvSpPr>
        <p:spPr/>
        <p:txBody>
          <a:bodyPr/>
          <a:lstStyle/>
          <a:p>
            <a:fld id="{C0683104-2B91-46C1-904A-B9FF7805AF94}" type="datetimeFigureOut">
              <a:rPr lang="en-US" smtClean="0"/>
              <a:t>2/26/2019</a:t>
            </a:fld>
            <a:endParaRPr lang="en-US"/>
          </a:p>
        </p:txBody>
      </p:sp>
      <p:sp>
        <p:nvSpPr>
          <p:cNvPr id="5" name="Footer Placeholder 4">
            <a:extLst>
              <a:ext uri="{FF2B5EF4-FFF2-40B4-BE49-F238E27FC236}">
                <a16:creationId xmlns:a16="http://schemas.microsoft.com/office/drawing/2014/main" id="{525B1D67-541D-4F28-B3D3-62944731FC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D59F53-0ADD-4563-87B6-2A546D6EE742}"/>
              </a:ext>
            </a:extLst>
          </p:cNvPr>
          <p:cNvSpPr>
            <a:spLocks noGrp="1"/>
          </p:cNvSpPr>
          <p:nvPr>
            <p:ph type="sldNum" sz="quarter" idx="12"/>
          </p:nvPr>
        </p:nvSpPr>
        <p:spPr/>
        <p:txBody>
          <a:bodyPr/>
          <a:lstStyle/>
          <a:p>
            <a:fld id="{C6197BB4-CB05-4F30-A852-8FCB48191900}" type="slidenum">
              <a:rPr lang="en-US" smtClean="0"/>
              <a:t>‹#›</a:t>
            </a:fld>
            <a:endParaRPr lang="en-US"/>
          </a:p>
        </p:txBody>
      </p:sp>
    </p:spTree>
    <p:extLst>
      <p:ext uri="{BB962C8B-B14F-4D97-AF65-F5344CB8AC3E}">
        <p14:creationId xmlns:p14="http://schemas.microsoft.com/office/powerpoint/2010/main" val="6844170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BAEC021-AE30-405A-9E72-3B5369C46E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5543BFD-9A2A-4887-B66D-328141C83FBA}"/>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E38E00-6F28-44C1-86B8-D1ADD86A2930}"/>
              </a:ext>
            </a:extLst>
          </p:cNvPr>
          <p:cNvSpPr>
            <a:spLocks noGrp="1"/>
          </p:cNvSpPr>
          <p:nvPr>
            <p:ph type="dt" sz="half" idx="10"/>
          </p:nvPr>
        </p:nvSpPr>
        <p:spPr/>
        <p:txBody>
          <a:bodyPr/>
          <a:lstStyle/>
          <a:p>
            <a:fld id="{C0683104-2B91-46C1-904A-B9FF7805AF94}" type="datetimeFigureOut">
              <a:rPr lang="en-US" smtClean="0"/>
              <a:t>2/26/2019</a:t>
            </a:fld>
            <a:endParaRPr lang="en-US"/>
          </a:p>
        </p:txBody>
      </p:sp>
      <p:sp>
        <p:nvSpPr>
          <p:cNvPr id="5" name="Footer Placeholder 4">
            <a:extLst>
              <a:ext uri="{FF2B5EF4-FFF2-40B4-BE49-F238E27FC236}">
                <a16:creationId xmlns:a16="http://schemas.microsoft.com/office/drawing/2014/main" id="{414248AB-1E30-4469-9C7F-998EC0B938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109F42-9922-4599-887B-2C23AEAEA682}"/>
              </a:ext>
            </a:extLst>
          </p:cNvPr>
          <p:cNvSpPr>
            <a:spLocks noGrp="1"/>
          </p:cNvSpPr>
          <p:nvPr>
            <p:ph type="sldNum" sz="quarter" idx="12"/>
          </p:nvPr>
        </p:nvSpPr>
        <p:spPr/>
        <p:txBody>
          <a:bodyPr/>
          <a:lstStyle/>
          <a:p>
            <a:fld id="{C6197BB4-CB05-4F30-A852-8FCB48191900}" type="slidenum">
              <a:rPr lang="en-US" smtClean="0"/>
              <a:t>‹#›</a:t>
            </a:fld>
            <a:endParaRPr lang="en-US"/>
          </a:p>
        </p:txBody>
      </p:sp>
    </p:spTree>
    <p:extLst>
      <p:ext uri="{BB962C8B-B14F-4D97-AF65-F5344CB8AC3E}">
        <p14:creationId xmlns:p14="http://schemas.microsoft.com/office/powerpoint/2010/main" val="736945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6121A-F873-4655-BBF9-506EC631329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C149C0B-0B47-481D-90C2-339C424D9ED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9AF12F-7AA0-44AF-B457-29BC1BDFFF80}"/>
              </a:ext>
            </a:extLst>
          </p:cNvPr>
          <p:cNvSpPr>
            <a:spLocks noGrp="1"/>
          </p:cNvSpPr>
          <p:nvPr>
            <p:ph type="dt" sz="half" idx="10"/>
          </p:nvPr>
        </p:nvSpPr>
        <p:spPr/>
        <p:txBody>
          <a:bodyPr/>
          <a:lstStyle/>
          <a:p>
            <a:fld id="{C0683104-2B91-46C1-904A-B9FF7805AF94}" type="datetimeFigureOut">
              <a:rPr lang="en-US" smtClean="0"/>
              <a:t>2/26/2019</a:t>
            </a:fld>
            <a:endParaRPr lang="en-US"/>
          </a:p>
        </p:txBody>
      </p:sp>
      <p:sp>
        <p:nvSpPr>
          <p:cNvPr id="5" name="Footer Placeholder 4">
            <a:extLst>
              <a:ext uri="{FF2B5EF4-FFF2-40B4-BE49-F238E27FC236}">
                <a16:creationId xmlns:a16="http://schemas.microsoft.com/office/drawing/2014/main" id="{33D5F1D2-D448-464D-92C5-19DF4A7195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B26A16-C574-480E-A588-BBF0C1CBE9E3}"/>
              </a:ext>
            </a:extLst>
          </p:cNvPr>
          <p:cNvSpPr>
            <a:spLocks noGrp="1"/>
          </p:cNvSpPr>
          <p:nvPr>
            <p:ph type="sldNum" sz="quarter" idx="12"/>
          </p:nvPr>
        </p:nvSpPr>
        <p:spPr/>
        <p:txBody>
          <a:bodyPr/>
          <a:lstStyle/>
          <a:p>
            <a:fld id="{C6197BB4-CB05-4F30-A852-8FCB48191900}" type="slidenum">
              <a:rPr lang="en-US" smtClean="0"/>
              <a:t>‹#›</a:t>
            </a:fld>
            <a:endParaRPr lang="en-US"/>
          </a:p>
        </p:txBody>
      </p:sp>
    </p:spTree>
    <p:extLst>
      <p:ext uri="{BB962C8B-B14F-4D97-AF65-F5344CB8AC3E}">
        <p14:creationId xmlns:p14="http://schemas.microsoft.com/office/powerpoint/2010/main" val="1761954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F779F-9395-4101-A28C-163ED5BA825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47ABAE2-A246-460A-A736-24278AB9DF7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1FE63E6-5FD0-425F-9F93-3F432204B915}"/>
              </a:ext>
            </a:extLst>
          </p:cNvPr>
          <p:cNvSpPr>
            <a:spLocks noGrp="1"/>
          </p:cNvSpPr>
          <p:nvPr>
            <p:ph type="dt" sz="half" idx="10"/>
          </p:nvPr>
        </p:nvSpPr>
        <p:spPr/>
        <p:txBody>
          <a:bodyPr/>
          <a:lstStyle/>
          <a:p>
            <a:fld id="{C0683104-2B91-46C1-904A-B9FF7805AF94}" type="datetimeFigureOut">
              <a:rPr lang="en-US" smtClean="0"/>
              <a:t>2/26/2019</a:t>
            </a:fld>
            <a:endParaRPr lang="en-US"/>
          </a:p>
        </p:txBody>
      </p:sp>
      <p:sp>
        <p:nvSpPr>
          <p:cNvPr id="5" name="Footer Placeholder 4">
            <a:extLst>
              <a:ext uri="{FF2B5EF4-FFF2-40B4-BE49-F238E27FC236}">
                <a16:creationId xmlns:a16="http://schemas.microsoft.com/office/drawing/2014/main" id="{C32129FA-0637-42DB-B28B-259DAA783D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45D5F0-301F-4BE8-B9A8-5F1BADDC3A37}"/>
              </a:ext>
            </a:extLst>
          </p:cNvPr>
          <p:cNvSpPr>
            <a:spLocks noGrp="1"/>
          </p:cNvSpPr>
          <p:nvPr>
            <p:ph type="sldNum" sz="quarter" idx="12"/>
          </p:nvPr>
        </p:nvSpPr>
        <p:spPr/>
        <p:txBody>
          <a:bodyPr/>
          <a:lstStyle/>
          <a:p>
            <a:fld id="{C6197BB4-CB05-4F30-A852-8FCB48191900}" type="slidenum">
              <a:rPr lang="en-US" smtClean="0"/>
              <a:t>‹#›</a:t>
            </a:fld>
            <a:endParaRPr lang="en-US"/>
          </a:p>
        </p:txBody>
      </p:sp>
    </p:spTree>
    <p:extLst>
      <p:ext uri="{BB962C8B-B14F-4D97-AF65-F5344CB8AC3E}">
        <p14:creationId xmlns:p14="http://schemas.microsoft.com/office/powerpoint/2010/main" val="1301872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A79A8-9D5F-4610-86B8-F41DDC52315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634726-D1EB-4BD8-B119-1C3839381EA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BF0641C-2360-4248-8379-A39698744D0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E749304-EB1D-4826-A63E-C84F3799C4E6}"/>
              </a:ext>
            </a:extLst>
          </p:cNvPr>
          <p:cNvSpPr>
            <a:spLocks noGrp="1"/>
          </p:cNvSpPr>
          <p:nvPr>
            <p:ph type="dt" sz="half" idx="10"/>
          </p:nvPr>
        </p:nvSpPr>
        <p:spPr/>
        <p:txBody>
          <a:bodyPr/>
          <a:lstStyle/>
          <a:p>
            <a:fld id="{C0683104-2B91-46C1-904A-B9FF7805AF94}" type="datetimeFigureOut">
              <a:rPr lang="en-US" smtClean="0"/>
              <a:t>2/26/2019</a:t>
            </a:fld>
            <a:endParaRPr lang="en-US"/>
          </a:p>
        </p:txBody>
      </p:sp>
      <p:sp>
        <p:nvSpPr>
          <p:cNvPr id="6" name="Footer Placeholder 5">
            <a:extLst>
              <a:ext uri="{FF2B5EF4-FFF2-40B4-BE49-F238E27FC236}">
                <a16:creationId xmlns:a16="http://schemas.microsoft.com/office/drawing/2014/main" id="{7B058A5C-42F1-463E-98AC-8794F66C3C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24D50F9-19A4-44EF-B5FD-E76FD3C39452}"/>
              </a:ext>
            </a:extLst>
          </p:cNvPr>
          <p:cNvSpPr>
            <a:spLocks noGrp="1"/>
          </p:cNvSpPr>
          <p:nvPr>
            <p:ph type="sldNum" sz="quarter" idx="12"/>
          </p:nvPr>
        </p:nvSpPr>
        <p:spPr/>
        <p:txBody>
          <a:bodyPr/>
          <a:lstStyle/>
          <a:p>
            <a:fld id="{C6197BB4-CB05-4F30-A852-8FCB48191900}" type="slidenum">
              <a:rPr lang="en-US" smtClean="0"/>
              <a:t>‹#›</a:t>
            </a:fld>
            <a:endParaRPr lang="en-US"/>
          </a:p>
        </p:txBody>
      </p:sp>
    </p:spTree>
    <p:extLst>
      <p:ext uri="{BB962C8B-B14F-4D97-AF65-F5344CB8AC3E}">
        <p14:creationId xmlns:p14="http://schemas.microsoft.com/office/powerpoint/2010/main" val="6396579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3DE84-52E7-4621-9AEB-8C564AF6C60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9CA0DB9-F032-4E87-AA34-4DB7B587A72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AA2D007-0D15-49DC-B76B-501F5953352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726AA9B-803B-4376-A385-B36CD330DFA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FAC3354-2426-42FD-B7B6-91310E941F6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56DFD48-46EB-45AD-B7D6-B6748D0D81FE}"/>
              </a:ext>
            </a:extLst>
          </p:cNvPr>
          <p:cNvSpPr>
            <a:spLocks noGrp="1"/>
          </p:cNvSpPr>
          <p:nvPr>
            <p:ph type="dt" sz="half" idx="10"/>
          </p:nvPr>
        </p:nvSpPr>
        <p:spPr/>
        <p:txBody>
          <a:bodyPr/>
          <a:lstStyle/>
          <a:p>
            <a:fld id="{C0683104-2B91-46C1-904A-B9FF7805AF94}" type="datetimeFigureOut">
              <a:rPr lang="en-US" smtClean="0"/>
              <a:t>2/26/2019</a:t>
            </a:fld>
            <a:endParaRPr lang="en-US"/>
          </a:p>
        </p:txBody>
      </p:sp>
      <p:sp>
        <p:nvSpPr>
          <p:cNvPr id="8" name="Footer Placeholder 7">
            <a:extLst>
              <a:ext uri="{FF2B5EF4-FFF2-40B4-BE49-F238E27FC236}">
                <a16:creationId xmlns:a16="http://schemas.microsoft.com/office/drawing/2014/main" id="{3F1EB97C-70E8-47D3-9E15-37B7BDB363E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4755CE0-6B24-4E0C-9E0F-77F44564AE53}"/>
              </a:ext>
            </a:extLst>
          </p:cNvPr>
          <p:cNvSpPr>
            <a:spLocks noGrp="1"/>
          </p:cNvSpPr>
          <p:nvPr>
            <p:ph type="sldNum" sz="quarter" idx="12"/>
          </p:nvPr>
        </p:nvSpPr>
        <p:spPr/>
        <p:txBody>
          <a:bodyPr/>
          <a:lstStyle/>
          <a:p>
            <a:fld id="{C6197BB4-CB05-4F30-A852-8FCB48191900}" type="slidenum">
              <a:rPr lang="en-US" smtClean="0"/>
              <a:t>‹#›</a:t>
            </a:fld>
            <a:endParaRPr lang="en-US"/>
          </a:p>
        </p:txBody>
      </p:sp>
    </p:spTree>
    <p:extLst>
      <p:ext uri="{BB962C8B-B14F-4D97-AF65-F5344CB8AC3E}">
        <p14:creationId xmlns:p14="http://schemas.microsoft.com/office/powerpoint/2010/main" val="3447445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557BB-2C3D-43F9-B022-DE30A44B4B4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0D7ACC6-B301-4AE0-A9BF-1FD191DEB519}"/>
              </a:ext>
            </a:extLst>
          </p:cNvPr>
          <p:cNvSpPr>
            <a:spLocks noGrp="1"/>
          </p:cNvSpPr>
          <p:nvPr>
            <p:ph type="dt" sz="half" idx="10"/>
          </p:nvPr>
        </p:nvSpPr>
        <p:spPr/>
        <p:txBody>
          <a:bodyPr/>
          <a:lstStyle/>
          <a:p>
            <a:fld id="{C0683104-2B91-46C1-904A-B9FF7805AF94}" type="datetimeFigureOut">
              <a:rPr lang="en-US" smtClean="0"/>
              <a:t>2/26/2019</a:t>
            </a:fld>
            <a:endParaRPr lang="en-US"/>
          </a:p>
        </p:txBody>
      </p:sp>
      <p:sp>
        <p:nvSpPr>
          <p:cNvPr id="4" name="Footer Placeholder 3">
            <a:extLst>
              <a:ext uri="{FF2B5EF4-FFF2-40B4-BE49-F238E27FC236}">
                <a16:creationId xmlns:a16="http://schemas.microsoft.com/office/drawing/2014/main" id="{9AB35E76-269E-4391-8163-91BC484D272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C76E9C0-1CCA-47AC-B0ED-963214280FE8}"/>
              </a:ext>
            </a:extLst>
          </p:cNvPr>
          <p:cNvSpPr>
            <a:spLocks noGrp="1"/>
          </p:cNvSpPr>
          <p:nvPr>
            <p:ph type="sldNum" sz="quarter" idx="12"/>
          </p:nvPr>
        </p:nvSpPr>
        <p:spPr/>
        <p:txBody>
          <a:bodyPr/>
          <a:lstStyle/>
          <a:p>
            <a:fld id="{C6197BB4-CB05-4F30-A852-8FCB48191900}" type="slidenum">
              <a:rPr lang="en-US" smtClean="0"/>
              <a:t>‹#›</a:t>
            </a:fld>
            <a:endParaRPr lang="en-US"/>
          </a:p>
        </p:txBody>
      </p:sp>
    </p:spTree>
    <p:extLst>
      <p:ext uri="{BB962C8B-B14F-4D97-AF65-F5344CB8AC3E}">
        <p14:creationId xmlns:p14="http://schemas.microsoft.com/office/powerpoint/2010/main" val="31001792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3BD318A-B393-46C0-A500-18255AE70651}"/>
              </a:ext>
            </a:extLst>
          </p:cNvPr>
          <p:cNvSpPr>
            <a:spLocks noGrp="1"/>
          </p:cNvSpPr>
          <p:nvPr>
            <p:ph type="dt" sz="half" idx="10"/>
          </p:nvPr>
        </p:nvSpPr>
        <p:spPr/>
        <p:txBody>
          <a:bodyPr/>
          <a:lstStyle/>
          <a:p>
            <a:fld id="{C0683104-2B91-46C1-904A-B9FF7805AF94}" type="datetimeFigureOut">
              <a:rPr lang="en-US" smtClean="0"/>
              <a:t>2/26/2019</a:t>
            </a:fld>
            <a:endParaRPr lang="en-US"/>
          </a:p>
        </p:txBody>
      </p:sp>
      <p:sp>
        <p:nvSpPr>
          <p:cNvPr id="3" name="Footer Placeholder 2">
            <a:extLst>
              <a:ext uri="{FF2B5EF4-FFF2-40B4-BE49-F238E27FC236}">
                <a16:creationId xmlns:a16="http://schemas.microsoft.com/office/drawing/2014/main" id="{E998CB3C-DD46-4CF7-9B81-D51604B1E31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4BA1638-F89B-4898-A049-F060AA26726B}"/>
              </a:ext>
            </a:extLst>
          </p:cNvPr>
          <p:cNvSpPr>
            <a:spLocks noGrp="1"/>
          </p:cNvSpPr>
          <p:nvPr>
            <p:ph type="sldNum" sz="quarter" idx="12"/>
          </p:nvPr>
        </p:nvSpPr>
        <p:spPr/>
        <p:txBody>
          <a:bodyPr/>
          <a:lstStyle/>
          <a:p>
            <a:fld id="{C6197BB4-CB05-4F30-A852-8FCB48191900}" type="slidenum">
              <a:rPr lang="en-US" smtClean="0"/>
              <a:t>‹#›</a:t>
            </a:fld>
            <a:endParaRPr lang="en-US"/>
          </a:p>
        </p:txBody>
      </p:sp>
    </p:spTree>
    <p:extLst>
      <p:ext uri="{BB962C8B-B14F-4D97-AF65-F5344CB8AC3E}">
        <p14:creationId xmlns:p14="http://schemas.microsoft.com/office/powerpoint/2010/main" val="6953328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81E81-ED3E-4EC4-8864-69F45F7FCD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5F4A614-F7E9-4B2C-857E-66681678AA4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BB192BB-F3F1-4B8D-A83C-87FB46042D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C2AFE81-1559-4B50-B60E-CCF69D66DCBD}"/>
              </a:ext>
            </a:extLst>
          </p:cNvPr>
          <p:cNvSpPr>
            <a:spLocks noGrp="1"/>
          </p:cNvSpPr>
          <p:nvPr>
            <p:ph type="dt" sz="half" idx="10"/>
          </p:nvPr>
        </p:nvSpPr>
        <p:spPr/>
        <p:txBody>
          <a:bodyPr/>
          <a:lstStyle/>
          <a:p>
            <a:fld id="{C0683104-2B91-46C1-904A-B9FF7805AF94}" type="datetimeFigureOut">
              <a:rPr lang="en-US" smtClean="0"/>
              <a:t>2/26/2019</a:t>
            </a:fld>
            <a:endParaRPr lang="en-US"/>
          </a:p>
        </p:txBody>
      </p:sp>
      <p:sp>
        <p:nvSpPr>
          <p:cNvPr id="6" name="Footer Placeholder 5">
            <a:extLst>
              <a:ext uri="{FF2B5EF4-FFF2-40B4-BE49-F238E27FC236}">
                <a16:creationId xmlns:a16="http://schemas.microsoft.com/office/drawing/2014/main" id="{11184DB8-B57A-457C-A146-7E5B12589D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DC53B8-3031-42B5-AE92-446DADEFE514}"/>
              </a:ext>
            </a:extLst>
          </p:cNvPr>
          <p:cNvSpPr>
            <a:spLocks noGrp="1"/>
          </p:cNvSpPr>
          <p:nvPr>
            <p:ph type="sldNum" sz="quarter" idx="12"/>
          </p:nvPr>
        </p:nvSpPr>
        <p:spPr/>
        <p:txBody>
          <a:bodyPr/>
          <a:lstStyle/>
          <a:p>
            <a:fld id="{C6197BB4-CB05-4F30-A852-8FCB48191900}" type="slidenum">
              <a:rPr lang="en-US" smtClean="0"/>
              <a:t>‹#›</a:t>
            </a:fld>
            <a:endParaRPr lang="en-US"/>
          </a:p>
        </p:txBody>
      </p:sp>
    </p:spTree>
    <p:extLst>
      <p:ext uri="{BB962C8B-B14F-4D97-AF65-F5344CB8AC3E}">
        <p14:creationId xmlns:p14="http://schemas.microsoft.com/office/powerpoint/2010/main" val="2745935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B005C-B008-4454-8A01-5806811A98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3AC97C5-01DE-4DD6-89E2-DB3B0C7D746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4F0CAFF-79EB-45E3-A582-40C8961651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ABFC718-935E-447F-9CFC-4AAE23E47CC1}"/>
              </a:ext>
            </a:extLst>
          </p:cNvPr>
          <p:cNvSpPr>
            <a:spLocks noGrp="1"/>
          </p:cNvSpPr>
          <p:nvPr>
            <p:ph type="dt" sz="half" idx="10"/>
          </p:nvPr>
        </p:nvSpPr>
        <p:spPr/>
        <p:txBody>
          <a:bodyPr/>
          <a:lstStyle/>
          <a:p>
            <a:fld id="{C0683104-2B91-46C1-904A-B9FF7805AF94}" type="datetimeFigureOut">
              <a:rPr lang="en-US" smtClean="0"/>
              <a:t>2/26/2019</a:t>
            </a:fld>
            <a:endParaRPr lang="en-US"/>
          </a:p>
        </p:txBody>
      </p:sp>
      <p:sp>
        <p:nvSpPr>
          <p:cNvPr id="6" name="Footer Placeholder 5">
            <a:extLst>
              <a:ext uri="{FF2B5EF4-FFF2-40B4-BE49-F238E27FC236}">
                <a16:creationId xmlns:a16="http://schemas.microsoft.com/office/drawing/2014/main" id="{39CC13F8-C5AD-4634-8457-0C2AC1C19C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4C5F11-29AD-4C10-985F-B772BBF6BD33}"/>
              </a:ext>
            </a:extLst>
          </p:cNvPr>
          <p:cNvSpPr>
            <a:spLocks noGrp="1"/>
          </p:cNvSpPr>
          <p:nvPr>
            <p:ph type="sldNum" sz="quarter" idx="12"/>
          </p:nvPr>
        </p:nvSpPr>
        <p:spPr/>
        <p:txBody>
          <a:bodyPr/>
          <a:lstStyle/>
          <a:p>
            <a:fld id="{C6197BB4-CB05-4F30-A852-8FCB48191900}" type="slidenum">
              <a:rPr lang="en-US" smtClean="0"/>
              <a:t>‹#›</a:t>
            </a:fld>
            <a:endParaRPr lang="en-US"/>
          </a:p>
        </p:txBody>
      </p:sp>
    </p:spTree>
    <p:extLst>
      <p:ext uri="{BB962C8B-B14F-4D97-AF65-F5344CB8AC3E}">
        <p14:creationId xmlns:p14="http://schemas.microsoft.com/office/powerpoint/2010/main" val="15516060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E5F398C-FA6D-4D15-8F54-AF1A97451FE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1CBB8C8-AE59-421A-97EF-934D0953574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912B57-A87C-46EC-894B-ABC11098A24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683104-2B91-46C1-904A-B9FF7805AF94}" type="datetimeFigureOut">
              <a:rPr lang="en-US" smtClean="0"/>
              <a:t>2/26/2019</a:t>
            </a:fld>
            <a:endParaRPr lang="en-US"/>
          </a:p>
        </p:txBody>
      </p:sp>
      <p:sp>
        <p:nvSpPr>
          <p:cNvPr id="5" name="Footer Placeholder 4">
            <a:extLst>
              <a:ext uri="{FF2B5EF4-FFF2-40B4-BE49-F238E27FC236}">
                <a16:creationId xmlns:a16="http://schemas.microsoft.com/office/drawing/2014/main" id="{17EE2E3A-560D-4FD8-86CF-5E860F4BCC7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6DACB42-D6C7-46A3-9980-FB9F69E4573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197BB4-CB05-4F30-A852-8FCB48191900}" type="slidenum">
              <a:rPr lang="en-US" smtClean="0"/>
              <a:t>‹#›</a:t>
            </a:fld>
            <a:endParaRPr lang="en-US"/>
          </a:p>
        </p:txBody>
      </p:sp>
    </p:spTree>
    <p:extLst>
      <p:ext uri="{BB962C8B-B14F-4D97-AF65-F5344CB8AC3E}">
        <p14:creationId xmlns:p14="http://schemas.microsoft.com/office/powerpoint/2010/main" val="5926007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9.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hyperlink" Target="https://app.powerbi.com/groups/me/reports/2eba49f4-c9e5-4de2-87a2-725ad2812458/ReportSection9fa765df56b35053006e" TargetMode="External"/><Relationship Id="rId4" Type="http://schemas.openxmlformats.org/officeDocument/2006/relationships/image" Target="../media/image30.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hyperlink" Target="https://gs1ca.sharepoint.com/SitePages/BI-Prototype-Test-with-Power-BI-Cloud.aspx" TargetMode="External"/><Relationship Id="rId4" Type="http://schemas.openxmlformats.org/officeDocument/2006/relationships/image" Target="../media/image31.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32.png"/><Relationship Id="rId4" Type="http://schemas.openxmlformats.org/officeDocument/2006/relationships/hyperlink" Target="https://www.yammer.com/gs1ca.org/#/threads/inGroup?type=in_group&amp;feedId=17459159&amp;view=all" TargetMode="External"/></Relationships>
</file>

<file path=ppt/slides/_rels/slide15.xml.rels><?xml version="1.0" encoding="UTF-8" standalone="yes"?>
<Relationships xmlns="http://schemas.openxmlformats.org/package/2006/relationships"><Relationship Id="rId8" Type="http://schemas.openxmlformats.org/officeDocument/2006/relationships/image" Target="../media/image32.png"/><Relationship Id="rId13" Type="http://schemas.openxmlformats.org/officeDocument/2006/relationships/image" Target="../media/image8.png"/><Relationship Id="rId3" Type="http://schemas.openxmlformats.org/officeDocument/2006/relationships/image" Target="../media/image2.png"/><Relationship Id="rId7" Type="http://schemas.openxmlformats.org/officeDocument/2006/relationships/image" Target="../media/image23.png"/><Relationship Id="rId12"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22.png"/><Relationship Id="rId11" Type="http://schemas.openxmlformats.org/officeDocument/2006/relationships/image" Target="../media/image5.jpeg"/><Relationship Id="rId5" Type="http://schemas.openxmlformats.org/officeDocument/2006/relationships/image" Target="../media/image21.png"/><Relationship Id="rId15" Type="http://schemas.openxmlformats.org/officeDocument/2006/relationships/image" Target="../media/image6.png"/><Relationship Id="rId10" Type="http://schemas.openxmlformats.org/officeDocument/2006/relationships/image" Target="../media/image30.png"/><Relationship Id="rId4" Type="http://schemas.openxmlformats.org/officeDocument/2006/relationships/image" Target="../media/image20.png"/><Relationship Id="rId9" Type="http://schemas.openxmlformats.org/officeDocument/2006/relationships/image" Target="../media/image31.png"/><Relationship Id="rId14" Type="http://schemas.openxmlformats.org/officeDocument/2006/relationships/image" Target="../media/image33.jpe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hyperlink" Target="https://gs1ca.sharepoint.com/portals/hub/_layouts/15/PointPublishing.aspx?app=video&amp;p=p&amp;chid=1baba4ce-83a9-4d99-ad67-d8e582819c69&amp;vid=4193ffbe-2125-48ec-8833-4be590eb410f" TargetMode="Externa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hyperlink" Target="https://gs1ca.sharepoint.com/portals/hub/_layouts/15/PointPublishing.aspx?app=video&amp;p=p&amp;chid=1baba4ce-83a9-4d99-ad67-d8e582819c69&amp;vid=200212db-0dbf-438c-bc88-9462bad43d0a" TargetMode="External"/><Relationship Id="rId5" Type="http://schemas.openxmlformats.org/officeDocument/2006/relationships/hyperlink" Target="https://gs1ca.sharepoint.com/portals/hub/_layouts/15/PointPublishing.aspx?app=video&amp;p=p&amp;chid=1baba4ce-83a9-4d99-ad67-d8e582819c69&amp;vid=86ad536b-968a-4ba2-a742-6d3170f00f28" TargetMode="External"/><Relationship Id="rId4" Type="http://schemas.openxmlformats.org/officeDocument/2006/relationships/hyperlink" Target="https://gs1ca.sharepoint.com/portals/hub/_layouts/15/PointPublishing.aspx?app=video&amp;p=p&amp;chid=1baba4ce-83a9-4d99-ad67-d8e582819c69&amp;vid=aafacd7b-20d1-41ec-9fba-c8846092e437"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18" Type="http://schemas.openxmlformats.org/officeDocument/2006/relationships/image" Target="../media/image19.png"/><Relationship Id="rId26" Type="http://schemas.openxmlformats.org/officeDocument/2006/relationships/image" Target="../media/image27.png"/><Relationship Id="rId3" Type="http://schemas.openxmlformats.org/officeDocument/2006/relationships/image" Target="../media/image2.png"/><Relationship Id="rId21" Type="http://schemas.openxmlformats.org/officeDocument/2006/relationships/image" Target="../media/image22.png"/><Relationship Id="rId7" Type="http://schemas.openxmlformats.org/officeDocument/2006/relationships/image" Target="../media/image8.png"/><Relationship Id="rId12" Type="http://schemas.openxmlformats.org/officeDocument/2006/relationships/image" Target="../media/image13.png"/><Relationship Id="rId17" Type="http://schemas.openxmlformats.org/officeDocument/2006/relationships/image" Target="../media/image18.png"/><Relationship Id="rId25" Type="http://schemas.openxmlformats.org/officeDocument/2006/relationships/image" Target="../media/image26.png"/><Relationship Id="rId2" Type="http://schemas.openxmlformats.org/officeDocument/2006/relationships/image" Target="../media/image1.png"/><Relationship Id="rId16" Type="http://schemas.openxmlformats.org/officeDocument/2006/relationships/image" Target="../media/image17.png"/><Relationship Id="rId20" Type="http://schemas.openxmlformats.org/officeDocument/2006/relationships/image" Target="../media/image21.png"/><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12.png"/><Relationship Id="rId24" Type="http://schemas.openxmlformats.org/officeDocument/2006/relationships/image" Target="../media/image25.png"/><Relationship Id="rId5" Type="http://schemas.openxmlformats.org/officeDocument/2006/relationships/image" Target="../media/image6.png"/><Relationship Id="rId15" Type="http://schemas.openxmlformats.org/officeDocument/2006/relationships/image" Target="../media/image16.png"/><Relationship Id="rId23" Type="http://schemas.openxmlformats.org/officeDocument/2006/relationships/image" Target="../media/image24.jpeg"/><Relationship Id="rId10" Type="http://schemas.openxmlformats.org/officeDocument/2006/relationships/image" Target="../media/image11.png"/><Relationship Id="rId19" Type="http://schemas.openxmlformats.org/officeDocument/2006/relationships/image" Target="../media/image20.png"/><Relationship Id="rId4" Type="http://schemas.openxmlformats.org/officeDocument/2006/relationships/image" Target="../media/image5.jpeg"/><Relationship Id="rId9" Type="http://schemas.openxmlformats.org/officeDocument/2006/relationships/image" Target="../media/image10.jpeg"/><Relationship Id="rId14" Type="http://schemas.openxmlformats.org/officeDocument/2006/relationships/image" Target="../media/image15.png"/><Relationship Id="rId22" Type="http://schemas.openxmlformats.org/officeDocument/2006/relationships/image" Target="../media/image23.png"/><Relationship Id="rId27" Type="http://schemas.openxmlformats.org/officeDocument/2006/relationships/image" Target="../media/image28.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26.jpeg"/><Relationship Id="rId3" Type="http://schemas.openxmlformats.org/officeDocument/2006/relationships/image" Target="../media/image11.png"/><Relationship Id="rId7"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25.jpeg"/><Relationship Id="rId10" Type="http://schemas.openxmlformats.org/officeDocument/2006/relationships/image" Target="../media/image2.png"/><Relationship Id="rId4" Type="http://schemas.openxmlformats.org/officeDocument/2006/relationships/image" Target="../media/image15.png"/><Relationship Id="rId9"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9.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9.png"/><Relationship Id="rId1" Type="http://schemas.openxmlformats.org/officeDocument/2006/relationships/slideLayout" Target="../slideLayouts/slideLayout1.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LogoHeaderFirstPage">
            <a:extLst>
              <a:ext uri="{FF2B5EF4-FFF2-40B4-BE49-F238E27FC236}">
                <a16:creationId xmlns:a16="http://schemas.microsoft.com/office/drawing/2014/main" id="{5560DEBD-562F-44F5-958D-DB127638B38B}"/>
              </a:ext>
            </a:extLst>
          </p:cNvPr>
          <p:cNvPicPr/>
          <p:nvPr/>
        </p:nvPicPr>
        <p:blipFill>
          <a:blip r:embed="rId2"/>
          <a:stretch>
            <a:fillRect/>
          </a:stretch>
        </p:blipFill>
        <p:spPr>
          <a:xfrm>
            <a:off x="247851" y="102578"/>
            <a:ext cx="1864158" cy="547558"/>
          </a:xfrm>
          <a:prstGeom prst="rect">
            <a:avLst/>
          </a:prstGeom>
          <a:extLst>
            <a:ext uri="{FAA26D3D-D897-4be2-8F04-BA451C77F1D7}">
              <ma14:placeholderFlag xmlns:lc="http://schemas.openxmlformats.org/drawingml/2006/lockedCanvas" xmlns="" xmlns:wpc="http://schemas.microsoft.com/office/word/2010/wordprocessingCanvas" xmlns:mo="http://schemas.microsoft.com/office/mac/office/2008/main" xmlns:mc="http://schemas.openxmlformats.org/markup-compatibility/2006" xmlns:mv="urn:schemas-microsoft-com:mac:vml"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ps="http://schemas.microsoft.com/office/word/2010/wordprocessingShape" xmlns:ma14="http://schemas.microsoft.com/office/mac/drawingml/2011/main" xmlns:pic="http://schemas.openxmlformats.org/drawingml/2006/picture" xmlns:wne="http://schemas.microsoft.com/office/word/2006/wordml" xmlns:wp="http://schemas.openxmlformats.org/drawingml/2006/wordprocessingDrawing" xmlns:m="http://schemas.openxmlformats.org/officeDocument/2006/math" xmlns:ve="http://schemas.openxmlformats.org/markup-compatibility/2006"/>
            </a:ext>
          </a:extLst>
        </p:spPr>
      </p:pic>
      <p:pic>
        <p:nvPicPr>
          <p:cNvPr id="5" name="Picture 4">
            <a:extLst>
              <a:ext uri="{FF2B5EF4-FFF2-40B4-BE49-F238E27FC236}">
                <a16:creationId xmlns:a16="http://schemas.microsoft.com/office/drawing/2014/main" id="{751538EC-C41F-4053-B074-E1F583F5EE3D}"/>
              </a:ext>
            </a:extLst>
          </p:cNvPr>
          <p:cNvPicPr/>
          <p:nvPr/>
        </p:nvPicPr>
        <p:blipFill>
          <a:blip r:embed="rId3">
            <a:extLst>
              <a:ext uri="{28A0092B-C50C-407E-A947-70E740481C1C}">
                <a14:useLocalDpi xmlns:a14="http://schemas.microsoft.com/office/drawing/2010/main" val="0"/>
              </a:ext>
            </a:extLst>
          </a:blip>
          <a:stretch>
            <a:fillRect/>
          </a:stretch>
        </p:blipFill>
        <p:spPr>
          <a:xfrm>
            <a:off x="9794413" y="498173"/>
            <a:ext cx="1967230" cy="106045"/>
          </a:xfrm>
          <a:prstGeom prst="rect">
            <a:avLst/>
          </a:prstGeom>
        </p:spPr>
      </p:pic>
      <p:sp>
        <p:nvSpPr>
          <p:cNvPr id="6" name="Rectangle 5">
            <a:extLst>
              <a:ext uri="{FF2B5EF4-FFF2-40B4-BE49-F238E27FC236}">
                <a16:creationId xmlns:a16="http://schemas.microsoft.com/office/drawing/2014/main" id="{FEB8D368-19AF-4FB3-B42C-D7FDE4057B33}"/>
              </a:ext>
            </a:extLst>
          </p:cNvPr>
          <p:cNvSpPr/>
          <p:nvPr/>
        </p:nvSpPr>
        <p:spPr>
          <a:xfrm flipV="1">
            <a:off x="137160" y="683213"/>
            <a:ext cx="11807190" cy="7200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040B4786-8C26-40F2-9AB0-A040D2F4223E}"/>
              </a:ext>
            </a:extLst>
          </p:cNvPr>
          <p:cNvSpPr/>
          <p:nvPr/>
        </p:nvSpPr>
        <p:spPr>
          <a:xfrm>
            <a:off x="4739699" y="364170"/>
            <a:ext cx="2869551" cy="307777"/>
          </a:xfrm>
          <a:prstGeom prst="rect">
            <a:avLst/>
          </a:prstGeom>
        </p:spPr>
        <p:txBody>
          <a:bodyPr wrap="square">
            <a:spAutoFit/>
          </a:bodyPr>
          <a:lstStyle/>
          <a:p>
            <a:pPr>
              <a:spcAft>
                <a:spcPts val="1200"/>
              </a:spcAft>
            </a:pPr>
            <a:r>
              <a:rPr lang="en-GB" sz="1400" dirty="0">
                <a:solidFill>
                  <a:srgbClr val="002C6C"/>
                </a:solidFill>
                <a:effectLst/>
                <a:ea typeface="Times New Roman" panose="02020603050405020304" pitchFamily="18" charset="0"/>
                <a:cs typeface="Times New Roman" panose="02020603050405020304" pitchFamily="18" charset="0"/>
              </a:rPr>
              <a:t>GS1 Canada Data Ware</a:t>
            </a:r>
            <a:r>
              <a:rPr lang="en-GB" sz="1400" dirty="0">
                <a:solidFill>
                  <a:srgbClr val="002C6C"/>
                </a:solidFill>
                <a:ea typeface="Times New Roman" panose="02020603050405020304" pitchFamily="18" charset="0"/>
                <a:cs typeface="Times New Roman" panose="02020603050405020304" pitchFamily="18" charset="0"/>
              </a:rPr>
              <a:t>house Project</a:t>
            </a:r>
            <a:endParaRPr lang="en-US" sz="1400" dirty="0">
              <a:ea typeface="Times New Roman" panose="02020603050405020304" pitchFamily="18" charset="0"/>
              <a:cs typeface="Times New Roman" panose="02020603050405020304" pitchFamily="18" charset="0"/>
            </a:endParaRPr>
          </a:p>
        </p:txBody>
      </p:sp>
      <p:sp>
        <p:nvSpPr>
          <p:cNvPr id="22" name="Rectangle 21">
            <a:extLst>
              <a:ext uri="{FF2B5EF4-FFF2-40B4-BE49-F238E27FC236}">
                <a16:creationId xmlns:a16="http://schemas.microsoft.com/office/drawing/2014/main" id="{1624D3EE-FAD6-4355-8C09-2CC244B9DAC4}"/>
              </a:ext>
            </a:extLst>
          </p:cNvPr>
          <p:cNvSpPr/>
          <p:nvPr/>
        </p:nvSpPr>
        <p:spPr>
          <a:xfrm>
            <a:off x="201341" y="1127444"/>
            <a:ext cx="4542109" cy="1910394"/>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chemeClr val="tx1">
                    <a:lumMod val="65000"/>
                    <a:lumOff val="35000"/>
                  </a:schemeClr>
                </a:solidFill>
              </a:rPr>
              <a:t>According to Statista, the revenue of the Big Data industry will increase to 103 billion US dollars in size by 2027. With the current industry climate, GS1 Canada wants to build a “Data Warehouse”. Through successfully building D/W, </a:t>
            </a:r>
            <a:r>
              <a:rPr lang="en-US" sz="1200" b="1" dirty="0">
                <a:solidFill>
                  <a:schemeClr val="tx1">
                    <a:lumMod val="65000"/>
                    <a:lumOff val="35000"/>
                  </a:schemeClr>
                </a:solidFill>
              </a:rPr>
              <a:t>GS1 Canada will obtain user experience about products, new revenue opportunities, and foundation to build “Big Data”. </a:t>
            </a:r>
          </a:p>
        </p:txBody>
      </p:sp>
      <p:sp>
        <p:nvSpPr>
          <p:cNvPr id="24" name="Rectangle 23">
            <a:extLst>
              <a:ext uri="{FF2B5EF4-FFF2-40B4-BE49-F238E27FC236}">
                <a16:creationId xmlns:a16="http://schemas.microsoft.com/office/drawing/2014/main" id="{6244E0A4-43BF-4BD2-A6AD-DD4705B36B4E}"/>
              </a:ext>
            </a:extLst>
          </p:cNvPr>
          <p:cNvSpPr/>
          <p:nvPr/>
        </p:nvSpPr>
        <p:spPr>
          <a:xfrm>
            <a:off x="144780" y="819666"/>
            <a:ext cx="2363198" cy="307777"/>
          </a:xfrm>
          <a:prstGeom prst="rect">
            <a:avLst/>
          </a:prstGeom>
        </p:spPr>
        <p:txBody>
          <a:bodyPr wrap="square">
            <a:spAutoFit/>
          </a:bodyPr>
          <a:lstStyle/>
          <a:p>
            <a:pPr>
              <a:spcAft>
                <a:spcPts val="1200"/>
              </a:spcAft>
            </a:pPr>
            <a:r>
              <a:rPr lang="en-GB" sz="1400" dirty="0">
                <a:solidFill>
                  <a:srgbClr val="002C6C"/>
                </a:solidFill>
                <a:ea typeface="Times New Roman" panose="02020603050405020304" pitchFamily="18" charset="0"/>
                <a:cs typeface="Times New Roman" panose="02020603050405020304" pitchFamily="18" charset="0"/>
              </a:rPr>
              <a:t>1. Background and Purpose</a:t>
            </a:r>
            <a:endParaRPr lang="en-US" sz="1400" dirty="0">
              <a:ea typeface="Times New Roman" panose="02020603050405020304" pitchFamily="18" charset="0"/>
              <a:cs typeface="Times New Roman" panose="02020603050405020304" pitchFamily="18" charset="0"/>
            </a:endParaRPr>
          </a:p>
        </p:txBody>
      </p:sp>
      <p:pic>
        <p:nvPicPr>
          <p:cNvPr id="25" name="Picture 24">
            <a:extLst>
              <a:ext uri="{FF2B5EF4-FFF2-40B4-BE49-F238E27FC236}">
                <a16:creationId xmlns:a16="http://schemas.microsoft.com/office/drawing/2014/main" id="{0702D202-C3BA-477C-A748-CFB985D56F34}"/>
              </a:ext>
            </a:extLst>
          </p:cNvPr>
          <p:cNvPicPr>
            <a:picLocks noChangeAspect="1"/>
          </p:cNvPicPr>
          <p:nvPr/>
        </p:nvPicPr>
        <p:blipFill>
          <a:blip r:embed="rId4"/>
          <a:stretch>
            <a:fillRect/>
          </a:stretch>
        </p:blipFill>
        <p:spPr>
          <a:xfrm>
            <a:off x="247851" y="2284407"/>
            <a:ext cx="3706929" cy="721588"/>
          </a:xfrm>
          <a:prstGeom prst="rect">
            <a:avLst/>
          </a:prstGeom>
        </p:spPr>
      </p:pic>
      <p:sp>
        <p:nvSpPr>
          <p:cNvPr id="26" name="Rectangle 25">
            <a:extLst>
              <a:ext uri="{FF2B5EF4-FFF2-40B4-BE49-F238E27FC236}">
                <a16:creationId xmlns:a16="http://schemas.microsoft.com/office/drawing/2014/main" id="{79D2A371-7DBB-49D3-A709-657813528C2F}"/>
              </a:ext>
            </a:extLst>
          </p:cNvPr>
          <p:cNvSpPr/>
          <p:nvPr/>
        </p:nvSpPr>
        <p:spPr>
          <a:xfrm>
            <a:off x="536765" y="2300113"/>
            <a:ext cx="1834156" cy="261610"/>
          </a:xfrm>
          <a:prstGeom prst="rect">
            <a:avLst/>
          </a:prstGeom>
        </p:spPr>
        <p:txBody>
          <a:bodyPr wrap="none">
            <a:spAutoFit/>
          </a:bodyPr>
          <a:lstStyle/>
          <a:p>
            <a:r>
              <a:rPr lang="en-US" sz="1100" dirty="0">
                <a:solidFill>
                  <a:schemeClr val="tx1">
                    <a:lumMod val="65000"/>
                    <a:lumOff val="35000"/>
                  </a:schemeClr>
                </a:solidFill>
              </a:rPr>
              <a:t>[Global Big Data market size]</a:t>
            </a:r>
          </a:p>
        </p:txBody>
      </p:sp>
      <p:sp>
        <p:nvSpPr>
          <p:cNvPr id="27" name="Rectangle 26">
            <a:extLst>
              <a:ext uri="{FF2B5EF4-FFF2-40B4-BE49-F238E27FC236}">
                <a16:creationId xmlns:a16="http://schemas.microsoft.com/office/drawing/2014/main" id="{30C0BC97-F45F-45A9-8BAE-6B41C66C3B28}"/>
              </a:ext>
            </a:extLst>
          </p:cNvPr>
          <p:cNvSpPr/>
          <p:nvPr/>
        </p:nvSpPr>
        <p:spPr>
          <a:xfrm>
            <a:off x="201340" y="3368168"/>
            <a:ext cx="4542109" cy="1156515"/>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chemeClr val="tx1">
                    <a:lumMod val="65000"/>
                    <a:lumOff val="35000"/>
                  </a:schemeClr>
                </a:solidFill>
              </a:rPr>
              <a:t>GS1 Canada: </a:t>
            </a:r>
          </a:p>
          <a:p>
            <a:r>
              <a:rPr lang="en-US" sz="1200" dirty="0">
                <a:solidFill>
                  <a:schemeClr val="tx1">
                    <a:lumMod val="65000"/>
                    <a:lumOff val="35000"/>
                  </a:schemeClr>
                </a:solidFill>
              </a:rPr>
              <a:t>- Understanding the importance of data utilization</a:t>
            </a:r>
          </a:p>
          <a:p>
            <a:r>
              <a:rPr lang="en-US" sz="1200" dirty="0">
                <a:solidFill>
                  <a:schemeClr val="tx1">
                    <a:lumMod val="65000"/>
                    <a:lumOff val="35000"/>
                  </a:schemeClr>
                </a:solidFill>
              </a:rPr>
              <a:t>- In the beginning stage of building Data Warehouse</a:t>
            </a:r>
          </a:p>
          <a:p>
            <a:r>
              <a:rPr lang="en-US" sz="1200" dirty="0">
                <a:solidFill>
                  <a:schemeClr val="tx1">
                    <a:lumMod val="65000"/>
                    <a:lumOff val="35000"/>
                  </a:schemeClr>
                </a:solidFill>
              </a:rPr>
              <a:t>- Preparing technical solutions with MongoDB (Storage)/Apach   </a:t>
            </a:r>
          </a:p>
          <a:p>
            <a:r>
              <a:rPr lang="en-US" sz="1200" dirty="0">
                <a:solidFill>
                  <a:schemeClr val="tx1">
                    <a:lumMod val="65000"/>
                    <a:lumOff val="35000"/>
                  </a:schemeClr>
                </a:solidFill>
              </a:rPr>
              <a:t>  NiFi(ETL)/Power BI (Business Intelligence)</a:t>
            </a:r>
          </a:p>
          <a:p>
            <a:r>
              <a:rPr lang="en-US" sz="1200" dirty="0">
                <a:solidFill>
                  <a:schemeClr val="tx1">
                    <a:lumMod val="65000"/>
                    <a:lumOff val="35000"/>
                  </a:schemeClr>
                </a:solidFill>
              </a:rPr>
              <a:t>- Defined the prototype for supplying data</a:t>
            </a:r>
          </a:p>
        </p:txBody>
      </p:sp>
      <p:sp>
        <p:nvSpPr>
          <p:cNvPr id="28" name="Rectangle 27">
            <a:extLst>
              <a:ext uri="{FF2B5EF4-FFF2-40B4-BE49-F238E27FC236}">
                <a16:creationId xmlns:a16="http://schemas.microsoft.com/office/drawing/2014/main" id="{AA0C721A-B728-443D-848D-B0232927D2B6}"/>
              </a:ext>
            </a:extLst>
          </p:cNvPr>
          <p:cNvSpPr/>
          <p:nvPr/>
        </p:nvSpPr>
        <p:spPr>
          <a:xfrm>
            <a:off x="144780" y="3060391"/>
            <a:ext cx="3060428" cy="307777"/>
          </a:xfrm>
          <a:prstGeom prst="rect">
            <a:avLst/>
          </a:prstGeom>
        </p:spPr>
        <p:txBody>
          <a:bodyPr wrap="square">
            <a:spAutoFit/>
          </a:bodyPr>
          <a:lstStyle/>
          <a:p>
            <a:pPr>
              <a:spcAft>
                <a:spcPts val="1200"/>
              </a:spcAft>
            </a:pPr>
            <a:r>
              <a:rPr lang="en-GB" sz="1400" dirty="0">
                <a:solidFill>
                  <a:srgbClr val="002C6C"/>
                </a:solidFill>
                <a:ea typeface="Times New Roman" panose="02020603050405020304" pitchFamily="18" charset="0"/>
                <a:cs typeface="Times New Roman" panose="02020603050405020304" pitchFamily="18" charset="0"/>
              </a:rPr>
              <a:t>2. Progress and Current situation</a:t>
            </a:r>
            <a:endParaRPr lang="en-US" sz="1400" dirty="0">
              <a:ea typeface="Times New Roman" panose="02020603050405020304" pitchFamily="18" charset="0"/>
              <a:cs typeface="Times New Roman" panose="02020603050405020304" pitchFamily="18" charset="0"/>
            </a:endParaRPr>
          </a:p>
        </p:txBody>
      </p:sp>
      <p:sp>
        <p:nvSpPr>
          <p:cNvPr id="29" name="Rectangle 28">
            <a:extLst>
              <a:ext uri="{FF2B5EF4-FFF2-40B4-BE49-F238E27FC236}">
                <a16:creationId xmlns:a16="http://schemas.microsoft.com/office/drawing/2014/main" id="{A482003D-773F-40CB-9753-F838DE83A8DF}"/>
              </a:ext>
            </a:extLst>
          </p:cNvPr>
          <p:cNvSpPr/>
          <p:nvPr/>
        </p:nvSpPr>
        <p:spPr>
          <a:xfrm>
            <a:off x="193720" y="4880738"/>
            <a:ext cx="4549729" cy="1794382"/>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sz="1200" dirty="0">
              <a:solidFill>
                <a:schemeClr val="tx1">
                  <a:lumMod val="65000"/>
                  <a:lumOff val="35000"/>
                </a:schemeClr>
              </a:solidFill>
            </a:endParaRPr>
          </a:p>
          <a:p>
            <a:endParaRPr lang="en-US" sz="1200" dirty="0">
              <a:solidFill>
                <a:schemeClr val="tx1">
                  <a:lumMod val="65000"/>
                  <a:lumOff val="35000"/>
                </a:schemeClr>
              </a:solidFill>
            </a:endParaRPr>
          </a:p>
        </p:txBody>
      </p:sp>
      <p:sp>
        <p:nvSpPr>
          <p:cNvPr id="30" name="Rectangle 29">
            <a:extLst>
              <a:ext uri="{FF2B5EF4-FFF2-40B4-BE49-F238E27FC236}">
                <a16:creationId xmlns:a16="http://schemas.microsoft.com/office/drawing/2014/main" id="{DE2D82C9-39F9-412F-B5DE-3CE6BFA1D72C}"/>
              </a:ext>
            </a:extLst>
          </p:cNvPr>
          <p:cNvSpPr/>
          <p:nvPr/>
        </p:nvSpPr>
        <p:spPr>
          <a:xfrm>
            <a:off x="137160" y="4584391"/>
            <a:ext cx="2508295" cy="307777"/>
          </a:xfrm>
          <a:prstGeom prst="rect">
            <a:avLst/>
          </a:prstGeom>
        </p:spPr>
        <p:txBody>
          <a:bodyPr wrap="square">
            <a:spAutoFit/>
          </a:bodyPr>
          <a:lstStyle/>
          <a:p>
            <a:pPr>
              <a:spcAft>
                <a:spcPts val="1200"/>
              </a:spcAft>
            </a:pPr>
            <a:r>
              <a:rPr lang="en-GB" sz="1400" dirty="0">
                <a:solidFill>
                  <a:srgbClr val="002C6C"/>
                </a:solidFill>
                <a:ea typeface="Times New Roman" panose="02020603050405020304" pitchFamily="18" charset="0"/>
                <a:cs typeface="Times New Roman" panose="02020603050405020304" pitchFamily="18" charset="0"/>
              </a:rPr>
              <a:t>3. Root-Cause Analysis:</a:t>
            </a:r>
            <a:endParaRPr lang="en-US" sz="1400" dirty="0">
              <a:ea typeface="Times New Roman" panose="02020603050405020304" pitchFamily="18" charset="0"/>
              <a:cs typeface="Times New Roman" panose="02020603050405020304" pitchFamily="18" charset="0"/>
            </a:endParaRPr>
          </a:p>
        </p:txBody>
      </p:sp>
      <p:sp>
        <p:nvSpPr>
          <p:cNvPr id="32" name="Rectangle 31">
            <a:extLst>
              <a:ext uri="{FF2B5EF4-FFF2-40B4-BE49-F238E27FC236}">
                <a16:creationId xmlns:a16="http://schemas.microsoft.com/office/drawing/2014/main" id="{ADC20A3F-8A95-40DE-A617-8E3A4DB9811F}"/>
              </a:ext>
            </a:extLst>
          </p:cNvPr>
          <p:cNvSpPr/>
          <p:nvPr/>
        </p:nvSpPr>
        <p:spPr>
          <a:xfrm>
            <a:off x="4811333" y="3816851"/>
            <a:ext cx="2508295" cy="307777"/>
          </a:xfrm>
          <a:prstGeom prst="rect">
            <a:avLst/>
          </a:prstGeom>
        </p:spPr>
        <p:txBody>
          <a:bodyPr wrap="square">
            <a:spAutoFit/>
          </a:bodyPr>
          <a:lstStyle/>
          <a:p>
            <a:pPr>
              <a:spcAft>
                <a:spcPts val="1200"/>
              </a:spcAft>
            </a:pPr>
            <a:r>
              <a:rPr lang="en-GB" sz="1400" dirty="0">
                <a:solidFill>
                  <a:srgbClr val="002C6C"/>
                </a:solidFill>
                <a:ea typeface="Times New Roman" panose="02020603050405020304" pitchFamily="18" charset="0"/>
                <a:cs typeface="Times New Roman" panose="02020603050405020304" pitchFamily="18" charset="0"/>
              </a:rPr>
              <a:t>5. Goal</a:t>
            </a:r>
            <a:endParaRPr lang="en-US" sz="1400" dirty="0">
              <a:ea typeface="Times New Roman" panose="02020603050405020304" pitchFamily="18" charset="0"/>
              <a:cs typeface="Times New Roman" panose="02020603050405020304" pitchFamily="18" charset="0"/>
            </a:endParaRPr>
          </a:p>
        </p:txBody>
      </p:sp>
      <p:sp>
        <p:nvSpPr>
          <p:cNvPr id="34" name="Rectangle 33">
            <a:extLst>
              <a:ext uri="{FF2B5EF4-FFF2-40B4-BE49-F238E27FC236}">
                <a16:creationId xmlns:a16="http://schemas.microsoft.com/office/drawing/2014/main" id="{6D3E91A9-B747-420E-AD99-3AC740E2F1F2}"/>
              </a:ext>
            </a:extLst>
          </p:cNvPr>
          <p:cNvSpPr/>
          <p:nvPr/>
        </p:nvSpPr>
        <p:spPr>
          <a:xfrm>
            <a:off x="4881723" y="4062881"/>
            <a:ext cx="3450748" cy="2612240"/>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chemeClr val="tx1">
                    <a:lumMod val="65000"/>
                    <a:lumOff val="35000"/>
                  </a:schemeClr>
                </a:solidFill>
              </a:rPr>
              <a:t>- Build D/W Tech Infrastructure</a:t>
            </a:r>
          </a:p>
          <a:p>
            <a:r>
              <a:rPr lang="en-US" sz="1200" dirty="0">
                <a:solidFill>
                  <a:schemeClr val="tx1">
                    <a:lumMod val="65000"/>
                    <a:lumOff val="35000"/>
                  </a:schemeClr>
                </a:solidFill>
              </a:rPr>
              <a:t>- Make Standard Operating Procedure (SOP)/Guides</a:t>
            </a:r>
          </a:p>
          <a:p>
            <a:r>
              <a:rPr lang="en-US" sz="1200" dirty="0">
                <a:solidFill>
                  <a:schemeClr val="tx1">
                    <a:lumMod val="65000"/>
                    <a:lumOff val="35000"/>
                  </a:schemeClr>
                </a:solidFill>
              </a:rPr>
              <a:t>- Raise participation rate by Quarter </a:t>
            </a:r>
          </a:p>
          <a:p>
            <a:pPr>
              <a:lnSpc>
                <a:spcPct val="150000"/>
              </a:lnSpc>
            </a:pPr>
            <a:r>
              <a:rPr lang="en-US" sz="1050" b="1" dirty="0">
                <a:solidFill>
                  <a:schemeClr val="tx1">
                    <a:lumMod val="65000"/>
                    <a:lumOff val="35000"/>
                  </a:schemeClr>
                </a:solidFill>
              </a:rPr>
              <a:t>  [Weekly Avg Participate/Request count by a stakeholder]</a:t>
            </a:r>
          </a:p>
          <a:p>
            <a:endParaRPr lang="en-US" sz="1200" dirty="0">
              <a:solidFill>
                <a:schemeClr val="tx1">
                  <a:lumMod val="65000"/>
                  <a:lumOff val="35000"/>
                </a:schemeClr>
              </a:solidFill>
            </a:endParaRPr>
          </a:p>
        </p:txBody>
      </p:sp>
      <p:sp>
        <p:nvSpPr>
          <p:cNvPr id="36" name="Rectangle 35">
            <a:extLst>
              <a:ext uri="{FF2B5EF4-FFF2-40B4-BE49-F238E27FC236}">
                <a16:creationId xmlns:a16="http://schemas.microsoft.com/office/drawing/2014/main" id="{D37036C7-95E9-4601-953B-561B7391B8C5}"/>
              </a:ext>
            </a:extLst>
          </p:cNvPr>
          <p:cNvSpPr/>
          <p:nvPr/>
        </p:nvSpPr>
        <p:spPr>
          <a:xfrm>
            <a:off x="4800009" y="834212"/>
            <a:ext cx="2363198" cy="307777"/>
          </a:xfrm>
          <a:prstGeom prst="rect">
            <a:avLst/>
          </a:prstGeom>
        </p:spPr>
        <p:txBody>
          <a:bodyPr wrap="square">
            <a:spAutoFit/>
          </a:bodyPr>
          <a:lstStyle/>
          <a:p>
            <a:pPr>
              <a:spcAft>
                <a:spcPts val="1200"/>
              </a:spcAft>
            </a:pPr>
            <a:r>
              <a:rPr lang="en-GB" sz="1400" dirty="0">
                <a:solidFill>
                  <a:srgbClr val="002C6C"/>
                </a:solidFill>
                <a:ea typeface="Times New Roman" panose="02020603050405020304" pitchFamily="18" charset="0"/>
                <a:cs typeface="Times New Roman" panose="02020603050405020304" pitchFamily="18" charset="0"/>
              </a:rPr>
              <a:t>4. Action Plan</a:t>
            </a:r>
            <a:endParaRPr lang="en-US" sz="1400" dirty="0">
              <a:ea typeface="Times New Roman" panose="02020603050405020304" pitchFamily="18" charset="0"/>
              <a:cs typeface="Times New Roman" panose="02020603050405020304" pitchFamily="18" charset="0"/>
            </a:endParaRPr>
          </a:p>
        </p:txBody>
      </p:sp>
      <p:cxnSp>
        <p:nvCxnSpPr>
          <p:cNvPr id="39" name="Straight Arrow Connector 38">
            <a:extLst>
              <a:ext uri="{FF2B5EF4-FFF2-40B4-BE49-F238E27FC236}">
                <a16:creationId xmlns:a16="http://schemas.microsoft.com/office/drawing/2014/main" id="{3215CFE0-BACB-46AB-AC3E-8ED1B363510C}"/>
              </a:ext>
            </a:extLst>
          </p:cNvPr>
          <p:cNvCxnSpPr>
            <a:cxnSpLocks/>
          </p:cNvCxnSpPr>
          <p:nvPr/>
        </p:nvCxnSpPr>
        <p:spPr>
          <a:xfrm flipH="1">
            <a:off x="3954781" y="2903220"/>
            <a:ext cx="281540" cy="0"/>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CED2AECC-2285-4088-8174-68E11842918C}"/>
              </a:ext>
            </a:extLst>
          </p:cNvPr>
          <p:cNvCxnSpPr>
            <a:cxnSpLocks/>
          </p:cNvCxnSpPr>
          <p:nvPr/>
        </p:nvCxnSpPr>
        <p:spPr>
          <a:xfrm flipH="1">
            <a:off x="3935730" y="2404110"/>
            <a:ext cx="300591" cy="0"/>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B6FC7381-E8D6-448A-A0CA-6A936CF59D56}"/>
              </a:ext>
            </a:extLst>
          </p:cNvPr>
          <p:cNvSpPr/>
          <p:nvPr/>
        </p:nvSpPr>
        <p:spPr>
          <a:xfrm>
            <a:off x="4165002" y="2785724"/>
            <a:ext cx="646331" cy="230832"/>
          </a:xfrm>
          <a:prstGeom prst="rect">
            <a:avLst/>
          </a:prstGeom>
        </p:spPr>
        <p:txBody>
          <a:bodyPr wrap="none">
            <a:spAutoFit/>
          </a:bodyPr>
          <a:lstStyle/>
          <a:p>
            <a:r>
              <a:rPr lang="en-US" sz="900" dirty="0"/>
              <a:t>2027 year</a:t>
            </a:r>
          </a:p>
        </p:txBody>
      </p:sp>
      <p:sp>
        <p:nvSpPr>
          <p:cNvPr id="43" name="Rectangle 42">
            <a:extLst>
              <a:ext uri="{FF2B5EF4-FFF2-40B4-BE49-F238E27FC236}">
                <a16:creationId xmlns:a16="http://schemas.microsoft.com/office/drawing/2014/main" id="{158F28E2-CB6B-4AFA-B67B-A8DB108EDD4B}"/>
              </a:ext>
            </a:extLst>
          </p:cNvPr>
          <p:cNvSpPr/>
          <p:nvPr/>
        </p:nvSpPr>
        <p:spPr>
          <a:xfrm>
            <a:off x="4144881" y="2287472"/>
            <a:ext cx="445956" cy="230832"/>
          </a:xfrm>
          <a:prstGeom prst="rect">
            <a:avLst/>
          </a:prstGeom>
        </p:spPr>
        <p:txBody>
          <a:bodyPr wrap="none">
            <a:spAutoFit/>
          </a:bodyPr>
          <a:lstStyle/>
          <a:p>
            <a:r>
              <a:rPr lang="en-US" sz="900" dirty="0"/>
              <a:t>103 B</a:t>
            </a:r>
          </a:p>
        </p:txBody>
      </p:sp>
      <p:sp>
        <p:nvSpPr>
          <p:cNvPr id="44" name="Rectangle 43">
            <a:extLst>
              <a:ext uri="{FF2B5EF4-FFF2-40B4-BE49-F238E27FC236}">
                <a16:creationId xmlns:a16="http://schemas.microsoft.com/office/drawing/2014/main" id="{5D007B4B-9495-430D-A98E-30DFC5E67416}"/>
              </a:ext>
            </a:extLst>
          </p:cNvPr>
          <p:cNvSpPr/>
          <p:nvPr/>
        </p:nvSpPr>
        <p:spPr>
          <a:xfrm>
            <a:off x="2264646" y="2878835"/>
            <a:ext cx="415498" cy="230832"/>
          </a:xfrm>
          <a:prstGeom prst="rect">
            <a:avLst/>
          </a:prstGeom>
        </p:spPr>
        <p:txBody>
          <a:bodyPr wrap="none">
            <a:spAutoFit/>
          </a:bodyPr>
          <a:lstStyle/>
          <a:p>
            <a:r>
              <a:rPr lang="en-US" sz="900" dirty="0"/>
              <a:t>2019</a:t>
            </a:r>
          </a:p>
        </p:txBody>
      </p:sp>
      <p:sp>
        <p:nvSpPr>
          <p:cNvPr id="55" name="Rectangle 54">
            <a:extLst>
              <a:ext uri="{FF2B5EF4-FFF2-40B4-BE49-F238E27FC236}">
                <a16:creationId xmlns:a16="http://schemas.microsoft.com/office/drawing/2014/main" id="{059EB1CF-2355-4923-AA7C-67736E65F013}"/>
              </a:ext>
            </a:extLst>
          </p:cNvPr>
          <p:cNvSpPr/>
          <p:nvPr/>
        </p:nvSpPr>
        <p:spPr>
          <a:xfrm>
            <a:off x="167012" y="4916507"/>
            <a:ext cx="2250937" cy="261610"/>
          </a:xfrm>
          <a:prstGeom prst="rect">
            <a:avLst/>
          </a:prstGeom>
        </p:spPr>
        <p:txBody>
          <a:bodyPr wrap="none">
            <a:spAutoFit/>
          </a:bodyPr>
          <a:lstStyle/>
          <a:p>
            <a:r>
              <a:rPr lang="en-US" sz="1100" b="1" dirty="0">
                <a:solidFill>
                  <a:schemeClr val="tx1">
                    <a:lumMod val="65000"/>
                    <a:lumOff val="35000"/>
                  </a:schemeClr>
                </a:solidFill>
              </a:rPr>
              <a:t>[Comp. Business Intelligence Tools]</a:t>
            </a:r>
          </a:p>
        </p:txBody>
      </p:sp>
      <p:sp>
        <p:nvSpPr>
          <p:cNvPr id="58" name="Rectangle 57">
            <a:extLst>
              <a:ext uri="{FF2B5EF4-FFF2-40B4-BE49-F238E27FC236}">
                <a16:creationId xmlns:a16="http://schemas.microsoft.com/office/drawing/2014/main" id="{5587263A-D8C4-409D-86C4-A6B2192A1ABA}"/>
              </a:ext>
            </a:extLst>
          </p:cNvPr>
          <p:cNvSpPr/>
          <p:nvPr/>
        </p:nvSpPr>
        <p:spPr>
          <a:xfrm>
            <a:off x="4868189" y="1127444"/>
            <a:ext cx="7156799" cy="2678746"/>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sz="1200" dirty="0">
              <a:solidFill>
                <a:schemeClr val="tx1">
                  <a:lumMod val="65000"/>
                  <a:lumOff val="35000"/>
                </a:schemeClr>
              </a:solidFill>
            </a:endParaRPr>
          </a:p>
        </p:txBody>
      </p:sp>
      <p:pic>
        <p:nvPicPr>
          <p:cNvPr id="61" name="Picture 60">
            <a:extLst>
              <a:ext uri="{FF2B5EF4-FFF2-40B4-BE49-F238E27FC236}">
                <a16:creationId xmlns:a16="http://schemas.microsoft.com/office/drawing/2014/main" id="{E6AAF252-3125-4BE9-A42D-39B315C0DAC5}"/>
              </a:ext>
            </a:extLst>
          </p:cNvPr>
          <p:cNvPicPr>
            <a:picLocks noChangeAspect="1"/>
          </p:cNvPicPr>
          <p:nvPr/>
        </p:nvPicPr>
        <p:blipFill>
          <a:blip r:embed="rId5"/>
          <a:stretch>
            <a:fillRect/>
          </a:stretch>
        </p:blipFill>
        <p:spPr>
          <a:xfrm>
            <a:off x="4984522" y="5166555"/>
            <a:ext cx="3347948" cy="1483623"/>
          </a:xfrm>
          <a:prstGeom prst="rect">
            <a:avLst/>
          </a:prstGeom>
        </p:spPr>
      </p:pic>
      <p:graphicFrame>
        <p:nvGraphicFramePr>
          <p:cNvPr id="66" name="Table 65">
            <a:extLst>
              <a:ext uri="{FF2B5EF4-FFF2-40B4-BE49-F238E27FC236}">
                <a16:creationId xmlns:a16="http://schemas.microsoft.com/office/drawing/2014/main" id="{CD9A29C5-6A4D-4527-AC0C-90648FBDF4B9}"/>
              </a:ext>
            </a:extLst>
          </p:cNvPr>
          <p:cNvGraphicFramePr>
            <a:graphicFrameLocks noGrp="1"/>
          </p:cNvGraphicFramePr>
          <p:nvPr>
            <p:extLst>
              <p:ext uri="{D42A27DB-BD31-4B8C-83A1-F6EECF244321}">
                <p14:modId xmlns:p14="http://schemas.microsoft.com/office/powerpoint/2010/main" val="3422972395"/>
              </p:ext>
            </p:extLst>
          </p:nvPr>
        </p:nvGraphicFramePr>
        <p:xfrm>
          <a:off x="5048657" y="4915697"/>
          <a:ext cx="2171700" cy="772343"/>
        </p:xfrm>
        <a:graphic>
          <a:graphicData uri="http://schemas.openxmlformats.org/drawingml/2006/table">
            <a:tbl>
              <a:tblPr>
                <a:tableStyleId>{5C22544A-7EE6-4342-B048-85BDC9FD1C3A}</a:tableStyleId>
              </a:tblPr>
              <a:tblGrid>
                <a:gridCol w="420616">
                  <a:extLst>
                    <a:ext uri="{9D8B030D-6E8A-4147-A177-3AD203B41FA5}">
                      <a16:colId xmlns:a16="http://schemas.microsoft.com/office/drawing/2014/main" val="2522595152"/>
                    </a:ext>
                  </a:extLst>
                </a:gridCol>
                <a:gridCol w="848113">
                  <a:extLst>
                    <a:ext uri="{9D8B030D-6E8A-4147-A177-3AD203B41FA5}">
                      <a16:colId xmlns:a16="http://schemas.microsoft.com/office/drawing/2014/main" val="4061225865"/>
                    </a:ext>
                  </a:extLst>
                </a:gridCol>
                <a:gridCol w="902971">
                  <a:extLst>
                    <a:ext uri="{9D8B030D-6E8A-4147-A177-3AD203B41FA5}">
                      <a16:colId xmlns:a16="http://schemas.microsoft.com/office/drawing/2014/main" val="4133986965"/>
                    </a:ext>
                  </a:extLst>
                </a:gridCol>
              </a:tblGrid>
              <a:tr h="149859">
                <a:tc>
                  <a:txBody>
                    <a:bodyPr/>
                    <a:lstStyle/>
                    <a:p>
                      <a:pPr algn="ctr" fontAlgn="b"/>
                      <a:r>
                        <a:rPr lang="en-US" sz="900" b="1" u="none" strike="noStrike" dirty="0">
                          <a:effectLst/>
                        </a:rPr>
                        <a:t>Quarter</a:t>
                      </a:r>
                      <a:endParaRPr lang="en-US" sz="9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b"/>
                      <a:r>
                        <a:rPr lang="en-US" sz="900" b="1" u="none" strike="noStrike" dirty="0">
                          <a:effectLst/>
                        </a:rPr>
                        <a:t>Parcipate Count</a:t>
                      </a:r>
                      <a:endParaRPr lang="en-US" sz="9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b"/>
                      <a:r>
                        <a:rPr lang="en-US" sz="900" b="1" u="none" strike="noStrike" dirty="0">
                          <a:effectLst/>
                        </a:rPr>
                        <a:t>Report Request</a:t>
                      </a:r>
                      <a:endParaRPr lang="en-US" sz="9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3801827696"/>
                  </a:ext>
                </a:extLst>
              </a:tr>
              <a:tr h="155621">
                <a:tc>
                  <a:txBody>
                    <a:bodyPr/>
                    <a:lstStyle/>
                    <a:p>
                      <a:pPr algn="ctr" fontAlgn="b"/>
                      <a:r>
                        <a:rPr lang="en-US" sz="900" u="none" strike="noStrike" dirty="0">
                          <a:effectLst/>
                        </a:rPr>
                        <a:t>Q1</a:t>
                      </a:r>
                      <a:endParaRPr lang="en-US" sz="9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US" sz="900" u="none" strike="noStrike" dirty="0">
                          <a:effectLst/>
                        </a:rPr>
                        <a:t>1</a:t>
                      </a:r>
                      <a:endParaRPr lang="en-US" sz="9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900" u="none" strike="noStrike" dirty="0">
                          <a:effectLst/>
                        </a:rPr>
                        <a:t>0.5</a:t>
                      </a:r>
                      <a:endParaRPr lang="en-US" sz="9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7392971"/>
                  </a:ext>
                </a:extLst>
              </a:tr>
              <a:tr h="155621">
                <a:tc>
                  <a:txBody>
                    <a:bodyPr/>
                    <a:lstStyle/>
                    <a:p>
                      <a:pPr algn="ctr" fontAlgn="b"/>
                      <a:r>
                        <a:rPr lang="en-US" sz="900" u="none" strike="noStrike" dirty="0">
                          <a:effectLst/>
                        </a:rPr>
                        <a:t>Q2</a:t>
                      </a:r>
                      <a:endParaRPr lang="en-US" sz="9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US" sz="900" u="none" strike="noStrike" dirty="0">
                          <a:effectLst/>
                        </a:rPr>
                        <a:t>1.5</a:t>
                      </a:r>
                      <a:endParaRPr lang="en-US" sz="9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900" u="none" strike="noStrike" dirty="0">
                          <a:effectLst/>
                        </a:rPr>
                        <a:t>1</a:t>
                      </a:r>
                      <a:endParaRPr lang="en-US" sz="9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34517332"/>
                  </a:ext>
                </a:extLst>
              </a:tr>
              <a:tr h="155621">
                <a:tc>
                  <a:txBody>
                    <a:bodyPr/>
                    <a:lstStyle/>
                    <a:p>
                      <a:pPr algn="ctr" fontAlgn="b"/>
                      <a:r>
                        <a:rPr lang="en-US" sz="900" u="none" strike="noStrike" dirty="0">
                          <a:effectLst/>
                        </a:rPr>
                        <a:t>Q3</a:t>
                      </a:r>
                      <a:endParaRPr lang="en-US" sz="9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US" sz="900" u="none" strike="noStrike" dirty="0">
                          <a:effectLst/>
                        </a:rPr>
                        <a:t>2</a:t>
                      </a:r>
                      <a:endParaRPr lang="en-US" sz="9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900" u="none" strike="noStrike" dirty="0">
                          <a:effectLst/>
                        </a:rPr>
                        <a:t>2</a:t>
                      </a:r>
                      <a:endParaRPr lang="en-US" sz="9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623922591"/>
                  </a:ext>
                </a:extLst>
              </a:tr>
              <a:tr h="155621">
                <a:tc>
                  <a:txBody>
                    <a:bodyPr/>
                    <a:lstStyle/>
                    <a:p>
                      <a:pPr algn="ctr" fontAlgn="b"/>
                      <a:r>
                        <a:rPr lang="en-US" sz="900" u="none" strike="noStrike" dirty="0">
                          <a:effectLst/>
                        </a:rPr>
                        <a:t>Q4</a:t>
                      </a:r>
                      <a:endParaRPr lang="en-US" sz="9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US" sz="900" u="none" strike="noStrike">
                          <a:effectLst/>
                        </a:rPr>
                        <a:t>4</a:t>
                      </a:r>
                      <a:endParaRPr lang="en-US" sz="9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900" u="none" strike="noStrike" dirty="0">
                          <a:effectLst/>
                        </a:rPr>
                        <a:t>3</a:t>
                      </a:r>
                      <a:endParaRPr lang="en-US" sz="9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78059072"/>
                  </a:ext>
                </a:extLst>
              </a:tr>
            </a:tbl>
          </a:graphicData>
        </a:graphic>
      </p:graphicFrame>
      <p:sp>
        <p:nvSpPr>
          <p:cNvPr id="67" name="Rectangle 66">
            <a:extLst>
              <a:ext uri="{FF2B5EF4-FFF2-40B4-BE49-F238E27FC236}">
                <a16:creationId xmlns:a16="http://schemas.microsoft.com/office/drawing/2014/main" id="{D97A272F-446D-453E-9F91-997DD451B1A9}"/>
              </a:ext>
            </a:extLst>
          </p:cNvPr>
          <p:cNvSpPr/>
          <p:nvPr/>
        </p:nvSpPr>
        <p:spPr>
          <a:xfrm>
            <a:off x="8269733" y="3780647"/>
            <a:ext cx="2508295" cy="307777"/>
          </a:xfrm>
          <a:prstGeom prst="rect">
            <a:avLst/>
          </a:prstGeom>
        </p:spPr>
        <p:txBody>
          <a:bodyPr wrap="square">
            <a:spAutoFit/>
          </a:bodyPr>
          <a:lstStyle/>
          <a:p>
            <a:pPr>
              <a:spcAft>
                <a:spcPts val="1200"/>
              </a:spcAft>
            </a:pPr>
            <a:r>
              <a:rPr lang="en-GB" sz="1400" dirty="0">
                <a:solidFill>
                  <a:srgbClr val="002C6C"/>
                </a:solidFill>
                <a:ea typeface="Times New Roman" panose="02020603050405020304" pitchFamily="18" charset="0"/>
                <a:cs typeface="Times New Roman" panose="02020603050405020304" pitchFamily="18" charset="0"/>
              </a:rPr>
              <a:t>6. Measures for Success</a:t>
            </a:r>
            <a:endParaRPr lang="en-US" sz="1400" dirty="0">
              <a:ea typeface="Times New Roman" panose="02020603050405020304" pitchFamily="18" charset="0"/>
              <a:cs typeface="Times New Roman" panose="02020603050405020304" pitchFamily="18" charset="0"/>
            </a:endParaRPr>
          </a:p>
        </p:txBody>
      </p:sp>
      <p:sp>
        <p:nvSpPr>
          <p:cNvPr id="68" name="Rectangle 67">
            <a:extLst>
              <a:ext uri="{FF2B5EF4-FFF2-40B4-BE49-F238E27FC236}">
                <a16:creationId xmlns:a16="http://schemas.microsoft.com/office/drawing/2014/main" id="{40C5803A-D467-445B-AE8C-E4F3CC365DC9}"/>
              </a:ext>
            </a:extLst>
          </p:cNvPr>
          <p:cNvSpPr/>
          <p:nvPr/>
        </p:nvSpPr>
        <p:spPr>
          <a:xfrm>
            <a:off x="8396605" y="4050969"/>
            <a:ext cx="3628383" cy="1343991"/>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chemeClr val="tx1">
                    <a:lumMod val="65000"/>
                    <a:lumOff val="35000"/>
                  </a:schemeClr>
                </a:solidFill>
              </a:rPr>
              <a:t>- Is Infrastructure built</a:t>
            </a:r>
          </a:p>
          <a:p>
            <a:r>
              <a:rPr lang="en-US" sz="1200" dirty="0">
                <a:solidFill>
                  <a:schemeClr val="tx1">
                    <a:lumMod val="65000"/>
                    <a:lumOff val="35000"/>
                  </a:schemeClr>
                </a:solidFill>
              </a:rPr>
              <a:t>- Is GS1 Canada Data Marketplace built</a:t>
            </a:r>
          </a:p>
          <a:p>
            <a:r>
              <a:rPr lang="en-US" sz="1200" dirty="0">
                <a:solidFill>
                  <a:schemeClr val="tx1">
                    <a:lumMod val="65000"/>
                    <a:lumOff val="35000"/>
                  </a:schemeClr>
                </a:solidFill>
              </a:rPr>
              <a:t>- Is Standard Operating Procedure Prepared</a:t>
            </a:r>
          </a:p>
          <a:p>
            <a:r>
              <a:rPr lang="en-US" sz="1200" dirty="0">
                <a:solidFill>
                  <a:schemeClr val="tx1">
                    <a:lumMod val="65000"/>
                    <a:lumOff val="35000"/>
                  </a:schemeClr>
                </a:solidFill>
              </a:rPr>
              <a:t>- How many times stakeholders request BI Report work</a:t>
            </a:r>
          </a:p>
          <a:p>
            <a:r>
              <a:rPr lang="en-US" sz="1200" dirty="0">
                <a:solidFill>
                  <a:schemeClr val="tx1">
                    <a:lumMod val="65000"/>
                    <a:lumOff val="35000"/>
                  </a:schemeClr>
                </a:solidFill>
              </a:rPr>
              <a:t>- How many reports are in GS1 Data Marketplace</a:t>
            </a:r>
          </a:p>
          <a:p>
            <a:r>
              <a:rPr lang="en-US" sz="1200" dirty="0">
                <a:solidFill>
                  <a:schemeClr val="tx1">
                    <a:lumMod val="65000"/>
                    <a:lumOff val="35000"/>
                  </a:schemeClr>
                </a:solidFill>
              </a:rPr>
              <a:t>- What percent of BI report are used/reused</a:t>
            </a:r>
          </a:p>
          <a:p>
            <a:r>
              <a:rPr lang="en-US" sz="1200" dirty="0">
                <a:solidFill>
                  <a:schemeClr val="tx1">
                    <a:lumMod val="65000"/>
                    <a:lumOff val="35000"/>
                  </a:schemeClr>
                </a:solidFill>
              </a:rPr>
              <a:t>- How many stakeholders complete Training Module</a:t>
            </a:r>
          </a:p>
        </p:txBody>
      </p:sp>
      <p:sp>
        <p:nvSpPr>
          <p:cNvPr id="69" name="Rectangle 68">
            <a:extLst>
              <a:ext uri="{FF2B5EF4-FFF2-40B4-BE49-F238E27FC236}">
                <a16:creationId xmlns:a16="http://schemas.microsoft.com/office/drawing/2014/main" id="{D5369C27-E1EB-4DBC-8685-25FCE88C23BC}"/>
              </a:ext>
            </a:extLst>
          </p:cNvPr>
          <p:cNvSpPr/>
          <p:nvPr/>
        </p:nvSpPr>
        <p:spPr>
          <a:xfrm>
            <a:off x="8294008" y="5375186"/>
            <a:ext cx="2508295" cy="307777"/>
          </a:xfrm>
          <a:prstGeom prst="rect">
            <a:avLst/>
          </a:prstGeom>
        </p:spPr>
        <p:txBody>
          <a:bodyPr wrap="square">
            <a:spAutoFit/>
          </a:bodyPr>
          <a:lstStyle/>
          <a:p>
            <a:pPr>
              <a:spcAft>
                <a:spcPts val="1200"/>
              </a:spcAft>
            </a:pPr>
            <a:r>
              <a:rPr lang="en-GB" sz="1400" dirty="0">
                <a:solidFill>
                  <a:srgbClr val="002C6C"/>
                </a:solidFill>
                <a:ea typeface="Times New Roman" panose="02020603050405020304" pitchFamily="18" charset="0"/>
                <a:cs typeface="Times New Roman" panose="02020603050405020304" pitchFamily="18" charset="0"/>
              </a:rPr>
              <a:t>7. Purpose &amp; Inquiry</a:t>
            </a:r>
            <a:endParaRPr lang="en-US" sz="1400" dirty="0">
              <a:ea typeface="Times New Roman" panose="02020603050405020304" pitchFamily="18" charset="0"/>
              <a:cs typeface="Times New Roman" panose="02020603050405020304" pitchFamily="18" charset="0"/>
            </a:endParaRPr>
          </a:p>
        </p:txBody>
      </p:sp>
      <p:sp>
        <p:nvSpPr>
          <p:cNvPr id="70" name="Rectangle 69">
            <a:extLst>
              <a:ext uri="{FF2B5EF4-FFF2-40B4-BE49-F238E27FC236}">
                <a16:creationId xmlns:a16="http://schemas.microsoft.com/office/drawing/2014/main" id="{697B73A0-851C-487E-A2F1-313795AB62AD}"/>
              </a:ext>
            </a:extLst>
          </p:cNvPr>
          <p:cNvSpPr/>
          <p:nvPr/>
        </p:nvSpPr>
        <p:spPr>
          <a:xfrm>
            <a:off x="8409450" y="5682963"/>
            <a:ext cx="3628383" cy="992157"/>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chemeClr val="tx1">
                    <a:lumMod val="65000"/>
                    <a:lumOff val="35000"/>
                  </a:schemeClr>
                </a:solidFill>
              </a:rPr>
              <a:t>- Each action plan needs another document in detail </a:t>
            </a:r>
          </a:p>
          <a:p>
            <a:r>
              <a:rPr lang="en-US" sz="1200" dirty="0">
                <a:solidFill>
                  <a:schemeClr val="tx1">
                    <a:lumMod val="65000"/>
                    <a:lumOff val="35000"/>
                  </a:schemeClr>
                </a:solidFill>
              </a:rPr>
              <a:t>   E.G.: Data Supply Pilot project has different purpose,</a:t>
            </a:r>
          </a:p>
          <a:p>
            <a:r>
              <a:rPr lang="en-US" sz="1200" dirty="0">
                <a:solidFill>
                  <a:schemeClr val="tx1">
                    <a:lumMod val="65000"/>
                    <a:lumOff val="35000"/>
                  </a:schemeClr>
                </a:solidFill>
              </a:rPr>
              <a:t>            duration from building Data Warehouse</a:t>
            </a:r>
          </a:p>
        </p:txBody>
      </p:sp>
      <p:graphicFrame>
        <p:nvGraphicFramePr>
          <p:cNvPr id="72" name="Table 71">
            <a:extLst>
              <a:ext uri="{FF2B5EF4-FFF2-40B4-BE49-F238E27FC236}">
                <a16:creationId xmlns:a16="http://schemas.microsoft.com/office/drawing/2014/main" id="{72DD8691-5E4A-44FB-8D30-AC84CAE31A6E}"/>
              </a:ext>
            </a:extLst>
          </p:cNvPr>
          <p:cNvGraphicFramePr>
            <a:graphicFrameLocks noGrp="1"/>
          </p:cNvGraphicFramePr>
          <p:nvPr>
            <p:extLst>
              <p:ext uri="{D42A27DB-BD31-4B8C-83A1-F6EECF244321}">
                <p14:modId xmlns:p14="http://schemas.microsoft.com/office/powerpoint/2010/main" val="435688716"/>
              </p:ext>
            </p:extLst>
          </p:nvPr>
        </p:nvGraphicFramePr>
        <p:xfrm>
          <a:off x="290776" y="5195319"/>
          <a:ext cx="4366284" cy="1440727"/>
        </p:xfrm>
        <a:graphic>
          <a:graphicData uri="http://schemas.openxmlformats.org/drawingml/2006/table">
            <a:tbl>
              <a:tblPr>
                <a:tableStyleId>{5C22544A-7EE6-4342-B048-85BDC9FD1C3A}</a:tableStyleId>
              </a:tblPr>
              <a:tblGrid>
                <a:gridCol w="751215">
                  <a:extLst>
                    <a:ext uri="{9D8B030D-6E8A-4147-A177-3AD203B41FA5}">
                      <a16:colId xmlns:a16="http://schemas.microsoft.com/office/drawing/2014/main" val="3564536824"/>
                    </a:ext>
                  </a:extLst>
                </a:gridCol>
                <a:gridCol w="1733107">
                  <a:extLst>
                    <a:ext uri="{9D8B030D-6E8A-4147-A177-3AD203B41FA5}">
                      <a16:colId xmlns:a16="http://schemas.microsoft.com/office/drawing/2014/main" val="539192307"/>
                    </a:ext>
                  </a:extLst>
                </a:gridCol>
                <a:gridCol w="1881962">
                  <a:extLst>
                    <a:ext uri="{9D8B030D-6E8A-4147-A177-3AD203B41FA5}">
                      <a16:colId xmlns:a16="http://schemas.microsoft.com/office/drawing/2014/main" val="2131825221"/>
                    </a:ext>
                  </a:extLst>
                </a:gridCol>
              </a:tblGrid>
              <a:tr h="165925">
                <a:tc>
                  <a:txBody>
                    <a:bodyPr/>
                    <a:lstStyle/>
                    <a:p>
                      <a:pPr algn="ctr" fontAlgn="t"/>
                      <a:r>
                        <a:rPr lang="en-US" sz="1000" b="1" u="none" strike="noStrike" dirty="0">
                          <a:effectLst/>
                        </a:rPr>
                        <a:t> Type</a:t>
                      </a:r>
                      <a:endParaRPr lang="en-US" sz="1000" b="1" i="0" u="none" strike="noStrike" dirty="0">
                        <a:solidFill>
                          <a:srgbClr val="000000"/>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t"/>
                      <a:r>
                        <a:rPr lang="en-US" sz="1000" b="1" u="none" strike="noStrike" dirty="0">
                          <a:effectLst/>
                        </a:rPr>
                        <a:t>Tableau</a:t>
                      </a:r>
                      <a:endParaRPr lang="en-US" sz="1000" b="1" i="0" u="none" strike="noStrike" dirty="0">
                        <a:solidFill>
                          <a:srgbClr val="000000"/>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t"/>
                      <a:r>
                        <a:rPr lang="en-US" sz="1000" b="1" u="none" strike="noStrike" dirty="0">
                          <a:effectLst/>
                        </a:rPr>
                        <a:t>Power BI</a:t>
                      </a:r>
                      <a:endParaRPr lang="en-US" sz="1000" b="1" i="0" u="none" strike="noStrike" dirty="0">
                        <a:solidFill>
                          <a:srgbClr val="000000"/>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333879268"/>
                  </a:ext>
                </a:extLst>
              </a:tr>
              <a:tr h="165925">
                <a:tc>
                  <a:txBody>
                    <a:bodyPr/>
                    <a:lstStyle/>
                    <a:p>
                      <a:pPr algn="l" fontAlgn="ctr"/>
                      <a:r>
                        <a:rPr lang="en-US" sz="1000" b="0" i="0" u="none" strike="noStrike" dirty="0">
                          <a:solidFill>
                            <a:srgbClr val="000000"/>
                          </a:solidFill>
                          <a:effectLst/>
                          <a:latin typeface="Calibri" panose="020F0502020204030204" pitchFamily="34" charset="0"/>
                        </a:rPr>
                        <a:t>Free Version</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l" fontAlgn="t"/>
                      <a:r>
                        <a:rPr lang="en-US" sz="1000" b="0" i="0" u="none" strike="noStrike" dirty="0">
                          <a:solidFill>
                            <a:srgbClr val="000000"/>
                          </a:solidFill>
                          <a:effectLst/>
                          <a:latin typeface="Calibri" panose="020F0502020204030204" pitchFamily="34" charset="0"/>
                        </a:rPr>
                        <a:t>Public Version</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1000" b="0" i="0" u="none" strike="noStrike" dirty="0">
                          <a:solidFill>
                            <a:srgbClr val="000000"/>
                          </a:solidFill>
                          <a:effectLst/>
                          <a:latin typeface="Calibri" panose="020F0502020204030204" pitchFamily="34" charset="0"/>
                        </a:rPr>
                        <a:t>Desktop Version</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2956404"/>
                  </a:ext>
                </a:extLst>
              </a:tr>
              <a:tr h="165925">
                <a:tc>
                  <a:txBody>
                    <a:bodyPr/>
                    <a:lstStyle/>
                    <a:p>
                      <a:pPr algn="l" fontAlgn="ctr"/>
                      <a:r>
                        <a:rPr lang="en-US" sz="1000" b="0" i="0" u="none" strike="noStrike" dirty="0">
                          <a:solidFill>
                            <a:srgbClr val="000000"/>
                          </a:solidFill>
                          <a:effectLst/>
                          <a:latin typeface="Calibri" panose="020F0502020204030204" pitchFamily="34" charset="0"/>
                        </a:rPr>
                        <a:t>Cost</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l" fontAlgn="t"/>
                      <a:r>
                        <a:rPr lang="en-US" sz="1000" b="1" i="0" u="none" strike="noStrike" dirty="0">
                          <a:solidFill>
                            <a:srgbClr val="000000"/>
                          </a:solidFill>
                          <a:effectLst/>
                          <a:latin typeface="Calibri" panose="020F0502020204030204" pitchFamily="34" charset="0"/>
                        </a:rPr>
                        <a:t>Creator</a:t>
                      </a:r>
                      <a:r>
                        <a:rPr lang="en-US" sz="1000" b="0" i="0" u="none" strike="noStrike" dirty="0">
                          <a:solidFill>
                            <a:srgbClr val="000000"/>
                          </a:solidFill>
                          <a:effectLst/>
                          <a:latin typeface="Calibri" panose="020F0502020204030204" pitchFamily="34" charset="0"/>
                        </a:rPr>
                        <a:t>: $70, </a:t>
                      </a:r>
                      <a:r>
                        <a:rPr lang="en-US" sz="1000" b="1" i="0" u="none" strike="noStrike" dirty="0">
                          <a:solidFill>
                            <a:srgbClr val="000000"/>
                          </a:solidFill>
                          <a:effectLst/>
                          <a:latin typeface="Calibri" panose="020F0502020204030204" pitchFamily="34" charset="0"/>
                        </a:rPr>
                        <a:t>Explorer</a:t>
                      </a:r>
                      <a:r>
                        <a:rPr lang="en-US" sz="1000" b="0" i="0" u="none" strike="noStrike" dirty="0">
                          <a:solidFill>
                            <a:srgbClr val="000000"/>
                          </a:solidFill>
                          <a:effectLst/>
                          <a:latin typeface="Calibri" panose="020F0502020204030204" pitchFamily="34" charset="0"/>
                        </a:rPr>
                        <a:t>: $35 on-premise/$42 cloud, </a:t>
                      </a:r>
                      <a:r>
                        <a:rPr lang="en-US" sz="1000" b="1" i="0" u="none" strike="noStrike" dirty="0">
                          <a:solidFill>
                            <a:srgbClr val="000000"/>
                          </a:solidFill>
                          <a:effectLst/>
                          <a:latin typeface="Calibri" panose="020F0502020204030204" pitchFamily="34" charset="0"/>
                        </a:rPr>
                        <a:t>Viewer</a:t>
                      </a:r>
                      <a:r>
                        <a:rPr lang="en-US" sz="1000" b="0" i="0" u="none" strike="noStrike" dirty="0">
                          <a:solidFill>
                            <a:srgbClr val="000000"/>
                          </a:solidFill>
                          <a:effectLst/>
                          <a:latin typeface="Calibri" panose="020F0502020204030204" pitchFamily="34" charset="0"/>
                        </a:rPr>
                        <a:t>: $12 on-premise/$15 cloud</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1000" b="1" i="0" u="none" strike="noStrike" dirty="0">
                          <a:solidFill>
                            <a:srgbClr val="000000"/>
                          </a:solidFill>
                          <a:effectLst/>
                          <a:latin typeface="Calibri" panose="020F0502020204030204" pitchFamily="34" charset="0"/>
                        </a:rPr>
                        <a:t>Pro</a:t>
                      </a:r>
                      <a:r>
                        <a:rPr lang="en-US" sz="1000" b="0" i="0" u="none" strike="noStrike" dirty="0">
                          <a:solidFill>
                            <a:srgbClr val="000000"/>
                          </a:solidFill>
                          <a:effectLst/>
                          <a:latin typeface="Calibri" panose="020F0502020204030204" pitchFamily="34" charset="0"/>
                        </a:rPr>
                        <a:t>: $9.99, </a:t>
                      </a:r>
                      <a:r>
                        <a:rPr lang="en-US" sz="1000" b="1" i="0" u="none" strike="noStrike" dirty="0">
                          <a:solidFill>
                            <a:srgbClr val="000000"/>
                          </a:solidFill>
                          <a:effectLst/>
                          <a:latin typeface="Calibri" panose="020F0502020204030204" pitchFamily="34" charset="0"/>
                        </a:rPr>
                        <a:t>Premium</a:t>
                      </a:r>
                      <a:r>
                        <a:rPr lang="en-US" sz="1000" b="0" i="0" u="none" strike="noStrike" dirty="0">
                          <a:solidFill>
                            <a:srgbClr val="000000"/>
                          </a:solidFill>
                          <a:effectLst/>
                          <a:latin typeface="Calibri" panose="020F0502020204030204" pitchFamily="34" charset="0"/>
                        </a:rPr>
                        <a:t>: capacity pricing, charging per node per month</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33452750"/>
                  </a:ext>
                </a:extLst>
              </a:tr>
              <a:tr h="321076">
                <a:tc>
                  <a:txBody>
                    <a:bodyPr/>
                    <a:lstStyle/>
                    <a:p>
                      <a:pPr algn="l" fontAlgn="ctr"/>
                      <a:r>
                        <a:rPr lang="en-US" sz="1000" u="none" strike="noStrike" dirty="0">
                          <a:effectLst/>
                        </a:rPr>
                        <a:t>Good</a:t>
                      </a:r>
                      <a:endParaRPr lang="en-US" sz="10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l" fontAlgn="t"/>
                      <a:r>
                        <a:rPr lang="en-US" sz="1000" u="none" strike="noStrike" dirty="0">
                          <a:effectLst/>
                        </a:rPr>
                        <a:t>Drill-down</a:t>
                      </a:r>
                      <a:br>
                        <a:rPr lang="en-US" sz="1000" u="none" strike="noStrike" dirty="0">
                          <a:effectLst/>
                        </a:rPr>
                      </a:br>
                      <a:r>
                        <a:rPr lang="en-US" sz="1000" u="none" strike="noStrike" dirty="0">
                          <a:effectLst/>
                        </a:rPr>
                        <a:t>Visualization</a:t>
                      </a:r>
                      <a:endParaRPr lang="en-US" sz="1000" b="0" i="0" u="none" strike="noStrike" dirty="0">
                        <a:solidFill>
                          <a:srgbClr val="000000"/>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1000" u="none" strike="noStrike" dirty="0">
                          <a:effectLst/>
                        </a:rPr>
                        <a:t>Similar to Excel I/F, Included to Office 365 cloud Package</a:t>
                      </a:r>
                      <a:endParaRPr lang="en-US" sz="1000" b="0" i="0" u="none" strike="noStrike" dirty="0">
                        <a:solidFill>
                          <a:srgbClr val="000000"/>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75538951"/>
                  </a:ext>
                </a:extLst>
              </a:tr>
              <a:tr h="321076">
                <a:tc>
                  <a:txBody>
                    <a:bodyPr/>
                    <a:lstStyle/>
                    <a:p>
                      <a:pPr algn="l" fontAlgn="ctr"/>
                      <a:r>
                        <a:rPr lang="en-US" sz="1000" u="none" strike="noStrike" dirty="0">
                          <a:effectLst/>
                        </a:rPr>
                        <a:t>Bad</a:t>
                      </a:r>
                      <a:endParaRPr lang="en-US" sz="10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l" fontAlgn="t"/>
                      <a:r>
                        <a:rPr lang="en-US" sz="1000" u="none" strike="noStrike">
                          <a:effectLst/>
                        </a:rPr>
                        <a:t>High cost for smaller Biz</a:t>
                      </a:r>
                      <a:endParaRPr lang="en-US" sz="1000" b="0" i="0" u="none" strike="noStrike">
                        <a:solidFill>
                          <a:srgbClr val="000000"/>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1000" u="none" strike="noStrike" dirty="0">
                          <a:effectLst/>
                        </a:rPr>
                        <a:t>Cannot share with Desktop</a:t>
                      </a:r>
                      <a:endParaRPr lang="en-US" sz="1000" b="0" i="0" u="none" strike="noStrike" dirty="0">
                        <a:solidFill>
                          <a:srgbClr val="000000"/>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66776335"/>
                  </a:ext>
                </a:extLst>
              </a:tr>
            </a:tbl>
          </a:graphicData>
        </a:graphic>
      </p:graphicFrame>
      <p:graphicFrame>
        <p:nvGraphicFramePr>
          <p:cNvPr id="73" name="Table 72">
            <a:extLst>
              <a:ext uri="{FF2B5EF4-FFF2-40B4-BE49-F238E27FC236}">
                <a16:creationId xmlns:a16="http://schemas.microsoft.com/office/drawing/2014/main" id="{235429B4-AF2F-4D87-AB86-A9012B8D2E73}"/>
              </a:ext>
            </a:extLst>
          </p:cNvPr>
          <p:cNvGraphicFramePr>
            <a:graphicFrameLocks noGrp="1"/>
          </p:cNvGraphicFramePr>
          <p:nvPr>
            <p:extLst>
              <p:ext uri="{D42A27DB-BD31-4B8C-83A1-F6EECF244321}">
                <p14:modId xmlns:p14="http://schemas.microsoft.com/office/powerpoint/2010/main" val="3600632515"/>
              </p:ext>
            </p:extLst>
          </p:nvPr>
        </p:nvGraphicFramePr>
        <p:xfrm>
          <a:off x="4966774" y="1208185"/>
          <a:ext cx="6959627" cy="2494771"/>
        </p:xfrm>
        <a:graphic>
          <a:graphicData uri="http://schemas.openxmlformats.org/drawingml/2006/table">
            <a:tbl>
              <a:tblPr>
                <a:tableStyleId>{5C22544A-7EE6-4342-B048-85BDC9FD1C3A}</a:tableStyleId>
              </a:tblPr>
              <a:tblGrid>
                <a:gridCol w="301220">
                  <a:extLst>
                    <a:ext uri="{9D8B030D-6E8A-4147-A177-3AD203B41FA5}">
                      <a16:colId xmlns:a16="http://schemas.microsoft.com/office/drawing/2014/main" val="2666677968"/>
                    </a:ext>
                  </a:extLst>
                </a:gridCol>
                <a:gridCol w="679898">
                  <a:extLst>
                    <a:ext uri="{9D8B030D-6E8A-4147-A177-3AD203B41FA5}">
                      <a16:colId xmlns:a16="http://schemas.microsoft.com/office/drawing/2014/main" val="867698199"/>
                    </a:ext>
                  </a:extLst>
                </a:gridCol>
                <a:gridCol w="3935947">
                  <a:extLst>
                    <a:ext uri="{9D8B030D-6E8A-4147-A177-3AD203B41FA5}">
                      <a16:colId xmlns:a16="http://schemas.microsoft.com/office/drawing/2014/main" val="486052925"/>
                    </a:ext>
                  </a:extLst>
                </a:gridCol>
                <a:gridCol w="1181932">
                  <a:extLst>
                    <a:ext uri="{9D8B030D-6E8A-4147-A177-3AD203B41FA5}">
                      <a16:colId xmlns:a16="http://schemas.microsoft.com/office/drawing/2014/main" val="3913468231"/>
                    </a:ext>
                  </a:extLst>
                </a:gridCol>
                <a:gridCol w="860630">
                  <a:extLst>
                    <a:ext uri="{9D8B030D-6E8A-4147-A177-3AD203B41FA5}">
                      <a16:colId xmlns:a16="http://schemas.microsoft.com/office/drawing/2014/main" val="284579329"/>
                    </a:ext>
                  </a:extLst>
                </a:gridCol>
              </a:tblGrid>
              <a:tr h="154543">
                <a:tc>
                  <a:txBody>
                    <a:bodyPr/>
                    <a:lstStyle/>
                    <a:p>
                      <a:pPr algn="ctr" fontAlgn="ctr"/>
                      <a:r>
                        <a:rPr lang="en-US" sz="1000" b="1" u="none" strike="noStrike" dirty="0">
                          <a:effectLst/>
                        </a:rPr>
                        <a:t>#</a:t>
                      </a:r>
                      <a:endParaRPr lang="en-US" sz="10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ctr"/>
                      <a:r>
                        <a:rPr lang="en-US" sz="1000" b="1" u="none" strike="noStrike" dirty="0">
                          <a:effectLst/>
                        </a:rPr>
                        <a:t>Type</a:t>
                      </a:r>
                      <a:endParaRPr lang="en-US" sz="10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ctr"/>
                      <a:r>
                        <a:rPr lang="en-US" sz="1000" b="1" u="none" strike="noStrike" dirty="0">
                          <a:effectLst/>
                        </a:rPr>
                        <a:t>Issue</a:t>
                      </a:r>
                      <a:endParaRPr lang="en-US" sz="10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ctr"/>
                      <a:r>
                        <a:rPr lang="en-US" sz="1000" b="1" u="none" strike="noStrike" dirty="0">
                          <a:effectLst/>
                        </a:rPr>
                        <a:t>Role</a:t>
                      </a:r>
                      <a:endParaRPr lang="en-US" sz="10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ctr"/>
                      <a:r>
                        <a:rPr lang="en-US" sz="1000" b="1" u="none" strike="noStrike" dirty="0">
                          <a:effectLst/>
                        </a:rPr>
                        <a:t>Date</a:t>
                      </a:r>
                      <a:endParaRPr lang="en-US" sz="10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3812235022"/>
                  </a:ext>
                </a:extLst>
              </a:tr>
              <a:tr h="270687">
                <a:tc>
                  <a:txBody>
                    <a:bodyPr/>
                    <a:lstStyle/>
                    <a:p>
                      <a:pPr algn="ctr" fontAlgn="ctr"/>
                      <a:r>
                        <a:rPr lang="en-US" sz="1000" u="none" strike="noStrike" dirty="0">
                          <a:effectLst/>
                        </a:rPr>
                        <a:t>1</a:t>
                      </a:r>
                      <a:endParaRPr lang="en-US" sz="10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rowSpan="3">
                  <a:txBody>
                    <a:bodyPr/>
                    <a:lstStyle/>
                    <a:p>
                      <a:pPr algn="ctr" fontAlgn="ctr"/>
                      <a:r>
                        <a:rPr lang="en-US" sz="1000" u="none" strike="noStrike" dirty="0">
                          <a:effectLst/>
                        </a:rPr>
                        <a:t>Infra</a:t>
                      </a:r>
                      <a:endParaRPr lang="en-US" sz="10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1000" u="none" strike="noStrike" dirty="0">
                          <a:effectLst/>
                        </a:rPr>
                        <a:t>Support technology (MongoDB/ETL tool/Business Intelligence tool)</a:t>
                      </a:r>
                      <a:endParaRPr lang="en-US" sz="10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1000" u="none" strike="noStrike" dirty="0">
                          <a:effectLst/>
                        </a:rPr>
                        <a:t>System Architect</a:t>
                      </a:r>
                      <a:endParaRPr lang="en-US" sz="10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1000" u="none" strike="noStrike" dirty="0">
                          <a:effectLst/>
                        </a:rPr>
                        <a:t>Jan ~ </a:t>
                      </a:r>
                      <a:endParaRPr lang="en-US" sz="10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52072838"/>
                  </a:ext>
                </a:extLst>
              </a:tr>
              <a:tr h="154543">
                <a:tc>
                  <a:txBody>
                    <a:bodyPr/>
                    <a:lstStyle/>
                    <a:p>
                      <a:pPr algn="ctr" fontAlgn="ctr"/>
                      <a:r>
                        <a:rPr lang="en-US" sz="1000" u="none" strike="noStrike" dirty="0">
                          <a:effectLst/>
                        </a:rPr>
                        <a:t>2</a:t>
                      </a:r>
                      <a:endParaRPr lang="en-US" sz="10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vMerge="1">
                  <a:txBody>
                    <a:bodyPr/>
                    <a:lstStyle/>
                    <a:p>
                      <a:endParaRPr lang="en-US"/>
                    </a:p>
                  </a:txBody>
                  <a:tcPr/>
                </a:tc>
                <a:tc>
                  <a:txBody>
                    <a:bodyPr/>
                    <a:lstStyle/>
                    <a:p>
                      <a:pPr algn="l" fontAlgn="ctr"/>
                      <a:r>
                        <a:rPr lang="en-US" sz="1000" u="none" strike="noStrike" dirty="0">
                          <a:effectLst/>
                        </a:rPr>
                        <a:t>Build GS1 Canada Data Marketplace (CMS)</a:t>
                      </a:r>
                      <a:endParaRPr lang="en-US" sz="10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1000" u="none" strike="noStrike" dirty="0">
                          <a:effectLst/>
                        </a:rPr>
                        <a:t>System Architect</a:t>
                      </a:r>
                      <a:endParaRPr lang="en-US" sz="10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1000" u="none" strike="noStrike" dirty="0">
                          <a:effectLst/>
                        </a:rPr>
                        <a:t>Feb ~</a:t>
                      </a:r>
                      <a:endParaRPr lang="en-US" sz="10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03800724"/>
                  </a:ext>
                </a:extLst>
              </a:tr>
              <a:tr h="154543">
                <a:tc>
                  <a:txBody>
                    <a:bodyPr/>
                    <a:lstStyle/>
                    <a:p>
                      <a:pPr algn="ctr" fontAlgn="ctr"/>
                      <a:r>
                        <a:rPr lang="en-US" sz="1000" u="none" strike="noStrike" dirty="0">
                          <a:effectLst/>
                        </a:rPr>
                        <a:t>3</a:t>
                      </a:r>
                      <a:endParaRPr lang="en-US" sz="10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vMerge="1">
                  <a:txBody>
                    <a:bodyPr/>
                    <a:lstStyle/>
                    <a:p>
                      <a:endParaRPr lang="en-US"/>
                    </a:p>
                  </a:txBody>
                  <a:tcPr/>
                </a:tc>
                <a:tc>
                  <a:txBody>
                    <a:bodyPr/>
                    <a:lstStyle/>
                    <a:p>
                      <a:pPr algn="l" fontAlgn="ctr"/>
                      <a:r>
                        <a:rPr lang="en-US" sz="1000" u="none" strike="noStrike" dirty="0">
                          <a:effectLst/>
                        </a:rPr>
                        <a:t>Define prototype</a:t>
                      </a:r>
                      <a:endParaRPr lang="en-US" sz="10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1000" u="none" strike="noStrike" dirty="0">
                          <a:effectLst/>
                        </a:rPr>
                        <a:t>System Architect</a:t>
                      </a:r>
                      <a:endParaRPr lang="en-US" sz="10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1000" u="none" strike="noStrike" dirty="0">
                          <a:effectLst/>
                        </a:rPr>
                        <a:t>Feb</a:t>
                      </a:r>
                      <a:endParaRPr lang="en-US" sz="10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99982548"/>
                  </a:ext>
                </a:extLst>
              </a:tr>
              <a:tr h="490534">
                <a:tc>
                  <a:txBody>
                    <a:bodyPr/>
                    <a:lstStyle/>
                    <a:p>
                      <a:pPr algn="ctr" fontAlgn="ctr"/>
                      <a:r>
                        <a:rPr lang="en-US" sz="1000" u="none" strike="noStrike" dirty="0">
                          <a:effectLst/>
                        </a:rPr>
                        <a:t>4</a:t>
                      </a:r>
                      <a:endParaRPr lang="en-US" sz="10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000" u="none" strike="noStrike">
                          <a:effectLst/>
                        </a:rPr>
                        <a:t>Data</a:t>
                      </a:r>
                      <a:endParaRPr lang="en-US" sz="10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fontAlgn="ctr"/>
                      <a:r>
                        <a:rPr lang="en-US" sz="1000" u="none" strike="noStrike" dirty="0">
                          <a:effectLst/>
                        </a:rPr>
                        <a:t>Define the report data and Visual Diagram</a:t>
                      </a:r>
                      <a:endParaRPr lang="en-US" sz="10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1000" u="none" strike="noStrike" dirty="0">
                          <a:effectLst/>
                        </a:rPr>
                        <a:t>Data distributors</a:t>
                      </a:r>
                      <a:br>
                        <a:rPr lang="en-US" sz="1000" u="none" strike="noStrike" dirty="0">
                          <a:effectLst/>
                        </a:rPr>
                      </a:br>
                      <a:r>
                        <a:rPr lang="en-US" sz="1000" u="none" strike="noStrike" dirty="0">
                          <a:effectLst/>
                        </a:rPr>
                        <a:t>(Sales/marketing/Finance/Executives … )</a:t>
                      </a:r>
                      <a:endParaRPr lang="en-US" sz="10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1000" u="none" strike="noStrike" dirty="0">
                          <a:effectLst/>
                        </a:rPr>
                        <a:t>Feb ~ </a:t>
                      </a:r>
                      <a:endParaRPr lang="en-US" sz="10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80837671"/>
                  </a:ext>
                </a:extLst>
              </a:tr>
              <a:tr h="154543">
                <a:tc>
                  <a:txBody>
                    <a:bodyPr/>
                    <a:lstStyle/>
                    <a:p>
                      <a:pPr algn="ctr" fontAlgn="ctr"/>
                      <a:r>
                        <a:rPr lang="en-US" sz="1000" u="none" strike="noStrike" dirty="0">
                          <a:effectLst/>
                        </a:rPr>
                        <a:t>5</a:t>
                      </a:r>
                      <a:endParaRPr lang="en-US" sz="10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000" u="none" strike="noStrike">
                          <a:effectLst/>
                        </a:rPr>
                        <a:t>Training</a:t>
                      </a:r>
                      <a:endParaRPr lang="en-US" sz="10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1000" u="none" strike="noStrike" dirty="0">
                          <a:effectLst/>
                        </a:rPr>
                        <a:t>Create Training module (Video/Mobile) with PowerApps</a:t>
                      </a:r>
                      <a:endParaRPr lang="en-US" sz="10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1000" u="none" strike="noStrike">
                          <a:effectLst/>
                        </a:rPr>
                        <a:t>System Architect</a:t>
                      </a:r>
                      <a:endParaRPr lang="en-US" sz="10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1000" u="none" strike="noStrike">
                          <a:effectLst/>
                        </a:rPr>
                        <a:t>Mar ~</a:t>
                      </a:r>
                      <a:endParaRPr lang="en-US" sz="10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41221973"/>
                  </a:ext>
                </a:extLst>
              </a:tr>
              <a:tr h="881806">
                <a:tc>
                  <a:txBody>
                    <a:bodyPr/>
                    <a:lstStyle/>
                    <a:p>
                      <a:pPr algn="ctr" fontAlgn="ctr"/>
                      <a:r>
                        <a:rPr lang="en-US" sz="1000" u="none" strike="noStrike" dirty="0">
                          <a:effectLst/>
                        </a:rPr>
                        <a:t>6</a:t>
                      </a:r>
                      <a:endParaRPr lang="en-US" sz="10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000" u="none" strike="noStrike">
                          <a:effectLst/>
                        </a:rPr>
                        <a:t>Guide</a:t>
                      </a:r>
                      <a:endParaRPr lang="en-US" sz="10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1000" u="none" strike="noStrike" dirty="0">
                          <a:effectLst/>
                        </a:rPr>
                        <a:t>- Migration Procedure</a:t>
                      </a:r>
                      <a:br>
                        <a:rPr lang="en-US" sz="1000" u="none" strike="noStrike" dirty="0">
                          <a:effectLst/>
                        </a:rPr>
                      </a:br>
                      <a:r>
                        <a:rPr lang="en-US" sz="1000" u="none" strike="noStrike" dirty="0">
                          <a:effectLst/>
                        </a:rPr>
                        <a:t>- Data Mapping Chart</a:t>
                      </a:r>
                    </a:p>
                    <a:p>
                      <a:pPr algn="l" fontAlgn="ctr"/>
                      <a:r>
                        <a:rPr lang="en-US" sz="1000" u="none" strike="noStrike" dirty="0">
                          <a:effectLst/>
                        </a:rPr>
                        <a:t>- Standard Operating Procedure</a:t>
                      </a:r>
                      <a:br>
                        <a:rPr lang="en-US" sz="1000" u="none" strike="noStrike" dirty="0">
                          <a:effectLst/>
                        </a:rPr>
                      </a:br>
                      <a:r>
                        <a:rPr lang="en-US" sz="1000" u="none" strike="noStrike" dirty="0">
                          <a:effectLst/>
                        </a:rPr>
                        <a:t>- Report (Statistics) Service Request Form</a:t>
                      </a:r>
                      <a:br>
                        <a:rPr lang="en-US" sz="1000" u="none" strike="noStrike" dirty="0">
                          <a:effectLst/>
                        </a:rPr>
                      </a:br>
                      <a:r>
                        <a:rPr lang="en-US" sz="1000" u="none" strike="noStrike" dirty="0">
                          <a:effectLst/>
                        </a:rPr>
                        <a:t>- Report Visualization Diagram and IO definition Form</a:t>
                      </a:r>
                      <a:br>
                        <a:rPr lang="en-US" sz="1000" u="none" strike="noStrike" dirty="0">
                          <a:effectLst/>
                        </a:rPr>
                      </a:br>
                      <a:r>
                        <a:rPr lang="en-US" sz="1000" u="none" strike="noStrike" dirty="0">
                          <a:effectLst/>
                        </a:rPr>
                        <a:t>- User/Developer guide for GS1 Canada Data Marketplace</a:t>
                      </a:r>
                      <a:endParaRPr lang="en-US" sz="10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1000" u="none" strike="noStrike" dirty="0">
                          <a:effectLst/>
                        </a:rPr>
                        <a:t>System Architect</a:t>
                      </a:r>
                      <a:endParaRPr lang="en-US" sz="10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1000" u="none" strike="noStrike" dirty="0">
                          <a:effectLst/>
                        </a:rPr>
                        <a:t>Jan ~ </a:t>
                      </a:r>
                      <a:endParaRPr lang="en-US" sz="10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30046191"/>
                  </a:ext>
                </a:extLst>
              </a:tr>
              <a:tr h="154543">
                <a:tc>
                  <a:txBody>
                    <a:bodyPr/>
                    <a:lstStyle/>
                    <a:p>
                      <a:pPr algn="ctr" fontAlgn="ctr"/>
                      <a:r>
                        <a:rPr lang="en-US" sz="1000" u="none" strike="noStrike" dirty="0">
                          <a:effectLst/>
                        </a:rPr>
                        <a:t>7</a:t>
                      </a:r>
                      <a:endParaRPr lang="en-US" sz="10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000" u="none" strike="noStrike">
                          <a:effectLst/>
                        </a:rPr>
                        <a:t>Project</a:t>
                      </a:r>
                      <a:endParaRPr lang="en-US" sz="10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1000" u="none" strike="noStrike" dirty="0">
                          <a:effectLst/>
                        </a:rPr>
                        <a:t>Plan/Do Data Supply Pilot project</a:t>
                      </a:r>
                      <a:endParaRPr lang="en-US" sz="10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1000" u="none" strike="noStrike">
                          <a:effectLst/>
                        </a:rPr>
                        <a:t>SA/DB/BI team</a:t>
                      </a:r>
                      <a:endParaRPr lang="en-US" sz="10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1000" u="none" strike="noStrike" dirty="0">
                          <a:effectLst/>
                        </a:rPr>
                        <a:t>Mar ~ Apr</a:t>
                      </a:r>
                      <a:endParaRPr lang="en-US" sz="10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4563803"/>
                  </a:ext>
                </a:extLst>
              </a:tr>
            </a:tbl>
          </a:graphicData>
        </a:graphic>
      </p:graphicFrame>
      <p:sp>
        <p:nvSpPr>
          <p:cNvPr id="35" name="Rectangle 34">
            <a:extLst>
              <a:ext uri="{FF2B5EF4-FFF2-40B4-BE49-F238E27FC236}">
                <a16:creationId xmlns:a16="http://schemas.microsoft.com/office/drawing/2014/main" id="{CFE5119E-FE94-408E-A9C1-60E7F8A5C41E}"/>
              </a:ext>
            </a:extLst>
          </p:cNvPr>
          <p:cNvSpPr/>
          <p:nvPr/>
        </p:nvSpPr>
        <p:spPr>
          <a:xfrm>
            <a:off x="2288310" y="2387160"/>
            <a:ext cx="388248" cy="230832"/>
          </a:xfrm>
          <a:prstGeom prst="rect">
            <a:avLst/>
          </a:prstGeom>
        </p:spPr>
        <p:txBody>
          <a:bodyPr wrap="none">
            <a:spAutoFit/>
          </a:bodyPr>
          <a:lstStyle/>
          <a:p>
            <a:r>
              <a:rPr lang="en-US" sz="900" dirty="0"/>
              <a:t>49 B</a:t>
            </a:r>
          </a:p>
        </p:txBody>
      </p:sp>
    </p:spTree>
    <p:extLst>
      <p:ext uri="{BB962C8B-B14F-4D97-AF65-F5344CB8AC3E}">
        <p14:creationId xmlns:p14="http://schemas.microsoft.com/office/powerpoint/2010/main" val="2255248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FBF1AF23-5C45-4488-AB9F-71DE52C21D1C}"/>
              </a:ext>
            </a:extLst>
          </p:cNvPr>
          <p:cNvSpPr/>
          <p:nvPr/>
        </p:nvSpPr>
        <p:spPr>
          <a:xfrm>
            <a:off x="1153388" y="1189676"/>
            <a:ext cx="6161811" cy="523220"/>
          </a:xfrm>
          <a:prstGeom prst="rect">
            <a:avLst/>
          </a:prstGeom>
        </p:spPr>
        <p:txBody>
          <a:bodyPr wrap="square">
            <a:spAutoFit/>
          </a:bodyPr>
          <a:lstStyle/>
          <a:p>
            <a:pPr>
              <a:spcAft>
                <a:spcPts val="1200"/>
              </a:spcAft>
            </a:pPr>
            <a:r>
              <a:rPr lang="en-GB" sz="2800" dirty="0">
                <a:solidFill>
                  <a:schemeClr val="bg1">
                    <a:lumMod val="50000"/>
                  </a:schemeClr>
                </a:solidFill>
                <a:ea typeface="Times New Roman" panose="02020603050405020304" pitchFamily="18" charset="0"/>
                <a:cs typeface="Times New Roman" panose="02020603050405020304" pitchFamily="18" charset="0"/>
              </a:rPr>
              <a:t>2. Data Gathering -</a:t>
            </a:r>
            <a:r>
              <a:rPr lang="en-GB" sz="2800" dirty="0">
                <a:solidFill>
                  <a:schemeClr val="bg1">
                    <a:lumMod val="50000"/>
                  </a:schemeClr>
                </a:solidFill>
                <a:effectLst/>
                <a:ea typeface="Times New Roman" panose="02020603050405020304" pitchFamily="18" charset="0"/>
                <a:cs typeface="Times New Roman" panose="02020603050405020304" pitchFamily="18" charset="0"/>
              </a:rPr>
              <a:t> </a:t>
            </a:r>
            <a:r>
              <a:rPr lang="en-GB" sz="2800" dirty="0">
                <a:solidFill>
                  <a:srgbClr val="002C6C"/>
                </a:solidFill>
                <a:effectLst/>
                <a:ea typeface="Times New Roman" panose="02020603050405020304" pitchFamily="18" charset="0"/>
                <a:cs typeface="Times New Roman" panose="02020603050405020304" pitchFamily="18" charset="0"/>
              </a:rPr>
              <a:t>Column Mapping</a:t>
            </a:r>
            <a:endParaRPr lang="en-US" sz="2800" dirty="0">
              <a:ea typeface="Times New Roman" panose="02020603050405020304" pitchFamily="18" charset="0"/>
              <a:cs typeface="Times New Roman" panose="02020603050405020304" pitchFamily="18" charset="0"/>
            </a:endParaRPr>
          </a:p>
        </p:txBody>
      </p:sp>
      <p:graphicFrame>
        <p:nvGraphicFramePr>
          <p:cNvPr id="2" name="Table 1">
            <a:extLst>
              <a:ext uri="{FF2B5EF4-FFF2-40B4-BE49-F238E27FC236}">
                <a16:creationId xmlns:a16="http://schemas.microsoft.com/office/drawing/2014/main" id="{AEF705A5-CC74-460B-BCFA-D7A973D3F21F}"/>
              </a:ext>
            </a:extLst>
          </p:cNvPr>
          <p:cNvGraphicFramePr>
            <a:graphicFrameLocks noGrp="1"/>
          </p:cNvGraphicFramePr>
          <p:nvPr>
            <p:extLst>
              <p:ext uri="{D42A27DB-BD31-4B8C-83A1-F6EECF244321}">
                <p14:modId xmlns:p14="http://schemas.microsoft.com/office/powerpoint/2010/main" val="389115040"/>
              </p:ext>
            </p:extLst>
          </p:nvPr>
        </p:nvGraphicFramePr>
        <p:xfrm>
          <a:off x="1184013" y="1691380"/>
          <a:ext cx="9633668" cy="4922520"/>
        </p:xfrm>
        <a:graphic>
          <a:graphicData uri="http://schemas.openxmlformats.org/drawingml/2006/table">
            <a:tbl>
              <a:tblPr firstRow="1" bandRow="1">
                <a:tableStyleId>{2D5ABB26-0587-4C30-8999-92F81FD0307C}</a:tableStyleId>
              </a:tblPr>
              <a:tblGrid>
                <a:gridCol w="583460">
                  <a:extLst>
                    <a:ext uri="{9D8B030D-6E8A-4147-A177-3AD203B41FA5}">
                      <a16:colId xmlns:a16="http://schemas.microsoft.com/office/drawing/2014/main" val="3159165744"/>
                    </a:ext>
                  </a:extLst>
                </a:gridCol>
                <a:gridCol w="1019390">
                  <a:extLst>
                    <a:ext uri="{9D8B030D-6E8A-4147-A177-3AD203B41FA5}">
                      <a16:colId xmlns:a16="http://schemas.microsoft.com/office/drawing/2014/main" val="2892988481"/>
                    </a:ext>
                  </a:extLst>
                </a:gridCol>
                <a:gridCol w="1280160">
                  <a:extLst>
                    <a:ext uri="{9D8B030D-6E8A-4147-A177-3AD203B41FA5}">
                      <a16:colId xmlns:a16="http://schemas.microsoft.com/office/drawing/2014/main" val="1467635266"/>
                    </a:ext>
                  </a:extLst>
                </a:gridCol>
                <a:gridCol w="1558456">
                  <a:extLst>
                    <a:ext uri="{9D8B030D-6E8A-4147-A177-3AD203B41FA5}">
                      <a16:colId xmlns:a16="http://schemas.microsoft.com/office/drawing/2014/main" val="1029611699"/>
                    </a:ext>
                  </a:extLst>
                </a:gridCol>
                <a:gridCol w="1302446">
                  <a:extLst>
                    <a:ext uri="{9D8B030D-6E8A-4147-A177-3AD203B41FA5}">
                      <a16:colId xmlns:a16="http://schemas.microsoft.com/office/drawing/2014/main" val="4107829395"/>
                    </a:ext>
                  </a:extLst>
                </a:gridCol>
                <a:gridCol w="1151068">
                  <a:extLst>
                    <a:ext uri="{9D8B030D-6E8A-4147-A177-3AD203B41FA5}">
                      <a16:colId xmlns:a16="http://schemas.microsoft.com/office/drawing/2014/main" val="1038244132"/>
                    </a:ext>
                  </a:extLst>
                </a:gridCol>
                <a:gridCol w="1344706">
                  <a:extLst>
                    <a:ext uri="{9D8B030D-6E8A-4147-A177-3AD203B41FA5}">
                      <a16:colId xmlns:a16="http://schemas.microsoft.com/office/drawing/2014/main" val="4196545835"/>
                    </a:ext>
                  </a:extLst>
                </a:gridCol>
                <a:gridCol w="813536">
                  <a:extLst>
                    <a:ext uri="{9D8B030D-6E8A-4147-A177-3AD203B41FA5}">
                      <a16:colId xmlns:a16="http://schemas.microsoft.com/office/drawing/2014/main" val="2922454259"/>
                    </a:ext>
                  </a:extLst>
                </a:gridCol>
                <a:gridCol w="580446">
                  <a:extLst>
                    <a:ext uri="{9D8B030D-6E8A-4147-A177-3AD203B41FA5}">
                      <a16:colId xmlns:a16="http://schemas.microsoft.com/office/drawing/2014/main" val="2567960981"/>
                    </a:ext>
                  </a:extLst>
                </a:gridCol>
              </a:tblGrid>
              <a:tr h="227772">
                <a:tc rowSpan="2">
                  <a:txBody>
                    <a:bodyPr/>
                    <a:lstStyle/>
                    <a:p>
                      <a:pPr algn="ctr"/>
                      <a:r>
                        <a:rPr lang="en-US" sz="1100" b="1" dirty="0"/>
                        <a:t>Seq</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gridSpan="3">
                  <a:txBody>
                    <a:bodyPr/>
                    <a:lstStyle/>
                    <a:p>
                      <a:pPr algn="ctr"/>
                      <a:r>
                        <a:rPr lang="en-US" sz="1100" b="1" dirty="0"/>
                        <a:t>RDBMS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hMerge="1">
                  <a:txBody>
                    <a:bodyPr/>
                    <a:lstStyle/>
                    <a:p>
                      <a:pPr algn="ctr"/>
                      <a:endParaRPr lang="en-US" sz="12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hMerge="1">
                  <a:txBody>
                    <a:bodyPr/>
                    <a:lstStyle/>
                    <a:p>
                      <a:pPr algn="ctr"/>
                      <a:endParaRPr lang="en-US" sz="12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gridSpan="5">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b="1" dirty="0"/>
                        <a:t>MongoDB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hMerge="1">
                  <a:txBody>
                    <a:bodyPr/>
                    <a:lstStyle/>
                    <a:p>
                      <a:pPr algn="ctr"/>
                      <a:endParaRPr lang="en-US" sz="12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hMerge="1">
                  <a:txBody>
                    <a:bodyPr/>
                    <a:lstStyle/>
                    <a:p>
                      <a:endParaRPr lang="en-US"/>
                    </a:p>
                  </a:txBody>
                  <a:tcPr/>
                </a:tc>
                <a:tc hMerge="1">
                  <a:txBody>
                    <a:bodyPr/>
                    <a:lstStyle/>
                    <a:p>
                      <a:endParaRPr lang="en-US"/>
                    </a:p>
                  </a:txBody>
                  <a:tcPr/>
                </a:tc>
                <a:tc hMerge="1">
                  <a:txBody>
                    <a:bodyPr/>
                    <a:lstStyle/>
                    <a:p>
                      <a:pPr algn="ctr"/>
                      <a:endParaRPr lang="en-US" sz="12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3311619407"/>
                  </a:ext>
                </a:extLst>
              </a:tr>
              <a:tr h="227772">
                <a:tc vMerge="1">
                  <a:txBody>
                    <a:bodyPr/>
                    <a:lstStyle/>
                    <a:p>
                      <a:endParaRPr lang="en-US"/>
                    </a:p>
                  </a:txBody>
                  <a:tcPr/>
                </a:tc>
                <a:tc>
                  <a:txBody>
                    <a:bodyPr/>
                    <a:lstStyle/>
                    <a:p>
                      <a:pPr algn="ctr"/>
                      <a:r>
                        <a:rPr lang="en-US" sz="1100" b="1" dirty="0"/>
                        <a:t>Database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sz="1100" b="1" dirty="0"/>
                        <a:t>Table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sz="1100" b="1" dirty="0"/>
                        <a:t>Column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b="1" dirty="0"/>
                        <a:t>Collection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US" sz="1100" b="1" dirty="0"/>
                        <a:t>Field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US" sz="1100" b="1" dirty="0"/>
                        <a:t>Sub Field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US" sz="1100" b="1" dirty="0"/>
                        <a:t>Type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US" sz="1100" b="1" dirty="0"/>
                        <a:t>Depth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2653692751"/>
                  </a:ext>
                </a:extLst>
              </a:tr>
              <a:tr h="227772">
                <a:tc>
                  <a:txBody>
                    <a:bodyPr/>
                    <a:lstStyle/>
                    <a:p>
                      <a:pPr algn="ctr"/>
                      <a:r>
                        <a:rPr lang="en-US" sz="11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a:solidFill>
                            <a:schemeClr val="tx1"/>
                          </a:solidFill>
                        </a:rPr>
                        <a:t>IAM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solidFill>
                            <a:schemeClr val="tx1"/>
                          </a:solidFill>
                        </a:rPr>
                        <a:t>Users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dirty="0">
                          <a:solidFill>
                            <a:schemeClr val="tx1"/>
                          </a:solidFill>
                        </a:rPr>
                        <a:t>UserId</a:t>
                      </a:r>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dirty="0"/>
                        <a:t>users_ms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dirty="0">
                          <a:solidFill>
                            <a:schemeClr val="tx1"/>
                          </a:solidFill>
                        </a:rPr>
                        <a:t>UserId</a:t>
                      </a:r>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dirty="0"/>
                        <a:t>String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95195398"/>
                  </a:ext>
                </a:extLst>
              </a:tr>
              <a:tr h="227772">
                <a:tc>
                  <a:txBody>
                    <a:bodyPr/>
                    <a:lstStyle/>
                    <a:p>
                      <a:pPr algn="ctr"/>
                      <a:r>
                        <a:rPr lang="en-US" sz="1100" dirty="0"/>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a:solidFill>
                            <a:schemeClr val="tx1"/>
                          </a:solidFill>
                        </a:rPr>
                        <a:t>IAM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solidFill>
                            <a:schemeClr val="tx1"/>
                          </a:solidFill>
                        </a:rPr>
                        <a:t>Users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dirty="0">
                          <a:solidFill>
                            <a:schemeClr val="tx1"/>
                          </a:solidFill>
                        </a:rPr>
                        <a:t>Eamil</a:t>
                      </a:r>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users_ms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dirty="0">
                          <a:solidFill>
                            <a:schemeClr val="tx1"/>
                          </a:solidFill>
                        </a:rPr>
                        <a:t>Eamil</a:t>
                      </a:r>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String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8003664"/>
                  </a:ext>
                </a:extLst>
              </a:tr>
              <a:tr h="227772">
                <a:tc>
                  <a:txBody>
                    <a:bodyPr/>
                    <a:lstStyle/>
                    <a:p>
                      <a:pPr algn="ctr"/>
                      <a:r>
                        <a:rPr lang="en-US" sz="1100" dirty="0"/>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a:solidFill>
                            <a:schemeClr val="tx1"/>
                          </a:solidFill>
                        </a:rPr>
                        <a:t>IAM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solidFill>
                            <a:schemeClr val="tx1"/>
                          </a:solidFill>
                        </a:rPr>
                        <a:t>Users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dirty="0">
                          <a:solidFill>
                            <a:schemeClr val="tx1"/>
                          </a:solidFill>
                        </a:rPr>
                        <a:t>FirstName</a:t>
                      </a:r>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dirty="0"/>
                        <a:t>users_ms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dirty="0">
                          <a:solidFill>
                            <a:schemeClr val="tx1"/>
                          </a:solidFill>
                        </a:rPr>
                        <a:t>FirstName</a:t>
                      </a:r>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dirty="0"/>
                        <a:t>String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9064949"/>
                  </a:ext>
                </a:extLst>
              </a:tr>
              <a:tr h="227772">
                <a:tc>
                  <a:txBody>
                    <a:bodyPr/>
                    <a:lstStyle/>
                    <a:p>
                      <a:pPr algn="ctr"/>
                      <a:r>
                        <a:rPr lang="en-US" sz="1100" dirty="0"/>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a:solidFill>
                            <a:schemeClr val="tx1"/>
                          </a:solidFill>
                        </a:rPr>
                        <a:t>IAM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solidFill>
                            <a:schemeClr val="tx1"/>
                          </a:solidFill>
                        </a:rPr>
                        <a:t>Users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dirty="0">
                          <a:solidFill>
                            <a:schemeClr val="tx1"/>
                          </a:solidFill>
                        </a:rPr>
                        <a:t>LastName</a:t>
                      </a:r>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dirty="0"/>
                        <a:t>users_ms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dirty="0">
                          <a:solidFill>
                            <a:schemeClr val="tx1"/>
                          </a:solidFill>
                        </a:rPr>
                        <a:t>LastName</a:t>
                      </a:r>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dirty="0"/>
                        <a:t>String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9141768"/>
                  </a:ext>
                </a:extLst>
              </a:tr>
              <a:tr h="227772">
                <a:tc>
                  <a:txBody>
                    <a:bodyPr/>
                    <a:lstStyle/>
                    <a:p>
                      <a:pPr algn="ctr"/>
                      <a:r>
                        <a:rPr lang="en-US" sz="1100" dirty="0"/>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endParaRPr lang="en-US" sz="11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users_ms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dirty="0">
                          <a:solidFill>
                            <a:schemeClr val="tx1"/>
                          </a:solidFill>
                        </a:rPr>
                        <a:t>UserRoles</a:t>
                      </a:r>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dirty="0"/>
                        <a:t>Array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83861638"/>
                  </a:ext>
                </a:extLst>
              </a:tr>
              <a:tr h="227772">
                <a:tc>
                  <a:txBody>
                    <a:bodyPr/>
                    <a:lstStyle/>
                    <a:p>
                      <a:pPr algn="ctr"/>
                      <a:r>
                        <a:rPr lang="en-US" sz="1100" dirty="0"/>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sz="1100" dirty="0">
                          <a:solidFill>
                            <a:schemeClr val="tx1"/>
                          </a:solidFill>
                        </a:rPr>
                        <a:t>IAM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100" dirty="0"/>
                        <a:t>User Roles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dirty="0">
                          <a:solidFill>
                            <a:schemeClr val="tx1"/>
                          </a:solidFill>
                        </a:rPr>
                        <a:t>ServiceRoleId</a:t>
                      </a:r>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dirty="0"/>
                        <a:t>users_ms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dirty="0">
                          <a:solidFill>
                            <a:schemeClr val="tx1"/>
                          </a:solidFill>
                        </a:rPr>
                        <a:t>ServiceRoleId</a:t>
                      </a:r>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dirty="0"/>
                        <a:t>String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dirty="0"/>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44899544"/>
                  </a:ext>
                </a:extLst>
              </a:tr>
              <a:tr h="227772">
                <a:tc>
                  <a:txBody>
                    <a:bodyPr/>
                    <a:lstStyle/>
                    <a:p>
                      <a:pPr algn="ctr"/>
                      <a:r>
                        <a:rPr lang="en-US" sz="1100" dirty="0"/>
                        <a:t>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sz="1100" dirty="0">
                          <a:solidFill>
                            <a:schemeClr val="tx1"/>
                          </a:solidFill>
                        </a:rPr>
                        <a:t>IAM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100" dirty="0"/>
                        <a:t>User Roles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dirty="0">
                          <a:solidFill>
                            <a:schemeClr val="tx1"/>
                          </a:solidFill>
                        </a:rPr>
                        <a:t>CompanyId</a:t>
                      </a:r>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dirty="0"/>
                        <a:t>users_ms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dirty="0">
                          <a:solidFill>
                            <a:schemeClr val="tx1"/>
                          </a:solidFill>
                        </a:rPr>
                        <a:t>CompanyId</a:t>
                      </a:r>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dirty="0"/>
                        <a:t>String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dirty="0"/>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76442510"/>
                  </a:ext>
                </a:extLst>
              </a:tr>
              <a:tr h="227772">
                <a:tc>
                  <a:txBody>
                    <a:bodyPr/>
                    <a:lstStyle/>
                    <a:p>
                      <a:pPr algn="ctr"/>
                      <a:r>
                        <a:rPr lang="en-US" sz="1100" dirty="0"/>
                        <a:t>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sz="1100" dirty="0">
                          <a:solidFill>
                            <a:schemeClr val="tx1"/>
                          </a:solidFill>
                        </a:rPr>
                        <a:t>IAM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User Roles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dirty="0">
                          <a:solidFill>
                            <a:schemeClr val="tx1"/>
                          </a:solidFill>
                        </a:rPr>
                        <a:t>ServiceRoleNameEn</a:t>
                      </a:r>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dirty="0"/>
                        <a:t>users_ms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dirty="0">
                          <a:solidFill>
                            <a:schemeClr val="tx1"/>
                          </a:solidFill>
                        </a:rPr>
                        <a:t>ServiceRoleNameEn</a:t>
                      </a:r>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dirty="0"/>
                        <a:t>String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dirty="0"/>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53483704"/>
                  </a:ext>
                </a:extLst>
              </a:tr>
              <a:tr h="227772">
                <a:tc>
                  <a:txBody>
                    <a:bodyPr/>
                    <a:lstStyle/>
                    <a:p>
                      <a:pPr algn="ctr"/>
                      <a:r>
                        <a:rPr lang="en-US" sz="1100" dirty="0"/>
                        <a:t>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sz="1100" dirty="0">
                          <a:solidFill>
                            <a:schemeClr val="tx1"/>
                          </a:solidFill>
                        </a:rPr>
                        <a:t>IAM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User Roles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u="none" strike="noStrike" dirty="0">
                          <a:solidFill>
                            <a:schemeClr val="tx1"/>
                          </a:solidFill>
                          <a:effectLst/>
                          <a:latin typeface="+mn-lt"/>
                        </a:rPr>
                        <a:t>ServiceGroupId</a:t>
                      </a:r>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dirty="0"/>
                        <a:t>users_ms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u="none" strike="noStrike" dirty="0">
                          <a:solidFill>
                            <a:schemeClr val="tx1"/>
                          </a:solidFill>
                          <a:effectLst/>
                          <a:latin typeface="+mn-lt"/>
                        </a:rPr>
                        <a:t>ServiceGroupId</a:t>
                      </a:r>
                      <a:endParaRPr lang="en-US" sz="1100" b="0" i="0" u="none" strike="noStrike" dirty="0">
                        <a:solidFill>
                          <a:schemeClr val="tx1"/>
                        </a:solidFill>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dirty="0"/>
                        <a:t>String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dirty="0"/>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25887055"/>
                  </a:ext>
                </a:extLst>
              </a:tr>
              <a:tr h="227772">
                <a:tc>
                  <a:txBody>
                    <a:bodyPr/>
                    <a:lstStyle/>
                    <a:p>
                      <a:pPr algn="ctr"/>
                      <a:r>
                        <a:rPr lang="en-US" sz="1100" dirty="0"/>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sz="1100" dirty="0">
                          <a:solidFill>
                            <a:schemeClr val="tx1"/>
                          </a:solidFill>
                        </a:rPr>
                        <a:t>IAM</a:t>
                      </a:r>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User Roles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u="none" strike="noStrike" dirty="0">
                          <a:solidFill>
                            <a:schemeClr val="tx1"/>
                          </a:solidFill>
                          <a:effectLst/>
                          <a:latin typeface="+mn-lt"/>
                        </a:rPr>
                        <a:t>ServiceGroupName</a:t>
                      </a:r>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dirty="0"/>
                        <a:t>users_ms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u="none" strike="noStrike" dirty="0">
                          <a:solidFill>
                            <a:schemeClr val="tx1"/>
                          </a:solidFill>
                          <a:effectLst/>
                          <a:latin typeface="+mn-lt"/>
                        </a:rPr>
                        <a:t>ServiceGroupName</a:t>
                      </a:r>
                      <a:endParaRPr lang="en-US" sz="1100" b="0" i="0" u="none" strike="noStrike" dirty="0">
                        <a:solidFill>
                          <a:schemeClr val="tx1"/>
                        </a:solidFill>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dirty="0"/>
                        <a:t>String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dirty="0"/>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37102664"/>
                  </a:ext>
                </a:extLst>
              </a:tr>
              <a:tr h="227772">
                <a:tc>
                  <a:txBody>
                    <a:bodyPr/>
                    <a:lstStyle/>
                    <a:p>
                      <a:pPr algn="ctr"/>
                      <a:r>
                        <a:rPr lang="en-US" sz="1100" dirty="0"/>
                        <a:t>11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a:solidFill>
                            <a:schemeClr val="tx1"/>
                          </a:solidFill>
                        </a:rPr>
                        <a:t>IAM</a:t>
                      </a:r>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100" dirty="0"/>
                        <a:t>User Roles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dirty="0">
                          <a:solidFill>
                            <a:schemeClr val="tx1"/>
                          </a:solidFill>
                        </a:rPr>
                        <a:t>l_LastLoginDate</a:t>
                      </a:r>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dirty="0"/>
                        <a:t>users_ms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dirty="0">
                          <a:solidFill>
                            <a:schemeClr val="tx1"/>
                          </a:solidFill>
                        </a:rPr>
                        <a:t>l_LastLoginDate</a:t>
                      </a:r>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dirty="0"/>
                        <a:t>String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dirty="0"/>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72381870"/>
                  </a:ext>
                </a:extLst>
              </a:tr>
              <a:tr h="227772">
                <a:tc>
                  <a:txBody>
                    <a:bodyPr/>
                    <a:lstStyle/>
                    <a:p>
                      <a:pPr algn="ctr"/>
                      <a:r>
                        <a:rPr lang="en-US" sz="1100" dirty="0"/>
                        <a:t>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sz="1100" dirty="0">
                          <a:solidFill>
                            <a:schemeClr val="tx1"/>
                          </a:solidFill>
                        </a:rPr>
                        <a:t>IAM</a:t>
                      </a:r>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User Roles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dirty="0">
                          <a:solidFill>
                            <a:schemeClr val="tx1"/>
                          </a:solidFill>
                        </a:rPr>
                        <a:t>l_TotalLogins</a:t>
                      </a:r>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dirty="0"/>
                        <a:t>users_ms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dirty="0">
                          <a:solidFill>
                            <a:schemeClr val="tx1"/>
                          </a:solidFill>
                        </a:rPr>
                        <a:t>l_TotalLogins</a:t>
                      </a:r>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dirty="0"/>
                        <a:t>String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dirty="0"/>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66879040"/>
                  </a:ext>
                </a:extLst>
              </a:tr>
              <a:tr h="227772">
                <a:tc>
                  <a:txBody>
                    <a:bodyPr/>
                    <a:lstStyle/>
                    <a:p>
                      <a:pPr algn="ctr"/>
                      <a:r>
                        <a:rPr lang="en-US" sz="1100" dirty="0"/>
                        <a:t>13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a:solidFill>
                            <a:schemeClr val="tx1"/>
                          </a:solidFill>
                        </a:rPr>
                        <a:t>IAM</a:t>
                      </a:r>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100" dirty="0">
                          <a:solidFill>
                            <a:schemeClr val="tx1"/>
                          </a:solidFill>
                        </a:rPr>
                        <a:t>Company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dirty="0">
                          <a:solidFill>
                            <a:schemeClr val="tx1"/>
                          </a:solidFill>
                        </a:rPr>
                        <a:t>CompanyId</a:t>
                      </a:r>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dirty="0"/>
                        <a:t>compnaies_ms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dirty="0">
                          <a:solidFill>
                            <a:schemeClr val="tx1"/>
                          </a:solidFill>
                        </a:rPr>
                        <a:t>CompanyId</a:t>
                      </a:r>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dirty="0"/>
                        <a:t>String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28817852"/>
                  </a:ext>
                </a:extLst>
              </a:tr>
              <a:tr h="227772">
                <a:tc>
                  <a:txBody>
                    <a:bodyPr/>
                    <a:lstStyle/>
                    <a:p>
                      <a:pPr algn="ctr"/>
                      <a:r>
                        <a:rPr lang="en-US" sz="1100" dirty="0"/>
                        <a:t>14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a:solidFill>
                            <a:schemeClr val="tx1"/>
                          </a:solidFill>
                        </a:rPr>
                        <a:t>IAM</a:t>
                      </a:r>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100" dirty="0">
                          <a:solidFill>
                            <a:schemeClr val="tx1"/>
                          </a:solidFill>
                        </a:rPr>
                        <a:t>Company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dirty="0">
                          <a:solidFill>
                            <a:schemeClr val="tx1"/>
                          </a:solidFill>
                        </a:rPr>
                        <a:t>Name</a:t>
                      </a:r>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dirty="0"/>
                        <a:t>companies_ms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dirty="0">
                          <a:solidFill>
                            <a:schemeClr val="tx1"/>
                          </a:solidFill>
                        </a:rPr>
                        <a:t>CompanyName</a:t>
                      </a:r>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dirty="0"/>
                        <a:t>String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97848769"/>
                  </a:ext>
                </a:extLst>
              </a:tr>
              <a:tr h="227772">
                <a:tc>
                  <a:txBody>
                    <a:bodyPr/>
                    <a:lstStyle/>
                    <a:p>
                      <a:pPr algn="ctr"/>
                      <a:r>
                        <a:rPr lang="en-US" sz="1100" dirty="0"/>
                        <a:t>15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a:solidFill>
                            <a:schemeClr val="tx1"/>
                          </a:solidFill>
                        </a:rPr>
                        <a:t>IAM</a:t>
                      </a:r>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100" dirty="0">
                          <a:solidFill>
                            <a:schemeClr val="tx1"/>
                          </a:solidFill>
                        </a:rPr>
                        <a:t>Company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dirty="0"/>
                        <a:t>SubscriberId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dirty="0"/>
                        <a:t>SubscriberId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dirty="0"/>
                        <a:t>String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05761292"/>
                  </a:ext>
                </a:extLst>
              </a:tr>
              <a:tr h="227772">
                <a:tc>
                  <a:txBody>
                    <a:bodyPr/>
                    <a:lstStyle/>
                    <a:p>
                      <a:pPr algn="ctr"/>
                      <a:r>
                        <a:rPr lang="en-US" sz="1100" dirty="0"/>
                        <a:t>16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a:solidFill>
                            <a:schemeClr val="tx1"/>
                          </a:solidFill>
                        </a:rPr>
                        <a:t>IAM</a:t>
                      </a:r>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100" dirty="0">
                          <a:solidFill>
                            <a:schemeClr val="tx1"/>
                          </a:solidFill>
                        </a:rPr>
                        <a:t>Company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dirty="0"/>
                        <a:t>GLN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dirty="0"/>
                        <a:t>GLN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dirty="0"/>
                        <a:t>String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32954255"/>
                  </a:ext>
                </a:extLst>
              </a:tr>
              <a:tr h="227772">
                <a:tc>
                  <a:txBody>
                    <a:bodyPr/>
                    <a:lstStyle/>
                    <a:p>
                      <a:pPr algn="ctr"/>
                      <a:r>
                        <a:rPr lang="en-US" sz="1100" dirty="0"/>
                        <a:t>17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sz="1100" dirty="0">
                          <a:solidFill>
                            <a:schemeClr val="tx1"/>
                          </a:solidFill>
                        </a:rPr>
                        <a:t>IAM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100" dirty="0">
                          <a:solidFill>
                            <a:schemeClr val="tx1"/>
                          </a:solidFill>
                        </a:rPr>
                        <a:t>Company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dirty="0">
                          <a:solidFill>
                            <a:schemeClr val="tx1"/>
                          </a:solidFill>
                        </a:rPr>
                        <a:t>Type</a:t>
                      </a:r>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companies_ms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dirty="0">
                          <a:solidFill>
                            <a:schemeClr val="tx1"/>
                          </a:solidFill>
                        </a:rPr>
                        <a:t>Ctype_en</a:t>
                      </a:r>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dirty="0"/>
                        <a:t>String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4302249"/>
                  </a:ext>
                </a:extLst>
              </a:tr>
            </a:tbl>
          </a:graphicData>
        </a:graphic>
      </p:graphicFrame>
      <p:pic>
        <p:nvPicPr>
          <p:cNvPr id="7" name="LogoHeaderFirstPage">
            <a:extLst>
              <a:ext uri="{FF2B5EF4-FFF2-40B4-BE49-F238E27FC236}">
                <a16:creationId xmlns:a16="http://schemas.microsoft.com/office/drawing/2014/main" id="{B2C265B3-6FAF-46F6-AFD2-0D3E8043A265}"/>
              </a:ext>
            </a:extLst>
          </p:cNvPr>
          <p:cNvPicPr/>
          <p:nvPr/>
        </p:nvPicPr>
        <p:blipFill>
          <a:blip r:embed="rId2"/>
          <a:stretch>
            <a:fillRect/>
          </a:stretch>
        </p:blipFill>
        <p:spPr>
          <a:xfrm>
            <a:off x="247851" y="102578"/>
            <a:ext cx="1864158" cy="547558"/>
          </a:xfrm>
          <a:prstGeom prst="rect">
            <a:avLst/>
          </a:prstGeom>
          <a:extLst>
            <a:ext uri="{FAA26D3D-D897-4be2-8F04-BA451C77F1D7}">
              <ma14:placeholderFlag xmlns:lc="http://schemas.openxmlformats.org/drawingml/2006/lockedCanvas" xmlns="" xmlns:wpc="http://schemas.microsoft.com/office/word/2010/wordprocessingCanvas" xmlns:mo="http://schemas.microsoft.com/office/mac/office/2008/main" xmlns:mc="http://schemas.openxmlformats.org/markup-compatibility/2006" xmlns:mv="urn:schemas-microsoft-com:mac:vml"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ps="http://schemas.microsoft.com/office/word/2010/wordprocessingShape" xmlns:ma14="http://schemas.microsoft.com/office/mac/drawingml/2011/main" xmlns:pic="http://schemas.openxmlformats.org/drawingml/2006/picture" xmlns:wne="http://schemas.microsoft.com/office/word/2006/wordml" xmlns:wp="http://schemas.openxmlformats.org/drawingml/2006/wordprocessingDrawing" xmlns:m="http://schemas.openxmlformats.org/officeDocument/2006/math" xmlns:ve="http://schemas.openxmlformats.org/markup-compatibility/2006"/>
            </a:ext>
          </a:extLst>
        </p:spPr>
      </p:pic>
      <p:pic>
        <p:nvPicPr>
          <p:cNvPr id="9" name="Picture 8">
            <a:extLst>
              <a:ext uri="{FF2B5EF4-FFF2-40B4-BE49-F238E27FC236}">
                <a16:creationId xmlns:a16="http://schemas.microsoft.com/office/drawing/2014/main" id="{C2F029DD-89A2-460D-A118-D3D494A0F831}"/>
              </a:ext>
            </a:extLst>
          </p:cNvPr>
          <p:cNvPicPr/>
          <p:nvPr/>
        </p:nvPicPr>
        <p:blipFill>
          <a:blip r:embed="rId3">
            <a:extLst>
              <a:ext uri="{28A0092B-C50C-407E-A947-70E740481C1C}">
                <a14:useLocalDpi xmlns:a14="http://schemas.microsoft.com/office/drawing/2010/main" val="0"/>
              </a:ext>
            </a:extLst>
          </a:blip>
          <a:stretch>
            <a:fillRect/>
          </a:stretch>
        </p:blipFill>
        <p:spPr>
          <a:xfrm>
            <a:off x="9794413" y="498173"/>
            <a:ext cx="1967230" cy="106045"/>
          </a:xfrm>
          <a:prstGeom prst="rect">
            <a:avLst/>
          </a:prstGeom>
        </p:spPr>
      </p:pic>
      <p:sp>
        <p:nvSpPr>
          <p:cNvPr id="10" name="Rectangle 9">
            <a:extLst>
              <a:ext uri="{FF2B5EF4-FFF2-40B4-BE49-F238E27FC236}">
                <a16:creationId xmlns:a16="http://schemas.microsoft.com/office/drawing/2014/main" id="{34BAE525-87DF-4D24-811D-2DA67B4AEC73}"/>
              </a:ext>
            </a:extLst>
          </p:cNvPr>
          <p:cNvSpPr/>
          <p:nvPr/>
        </p:nvSpPr>
        <p:spPr>
          <a:xfrm flipV="1">
            <a:off x="137160" y="683213"/>
            <a:ext cx="11807190" cy="7200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6B87A84-1E76-4651-AD86-25AB214E6562}"/>
              </a:ext>
            </a:extLst>
          </p:cNvPr>
          <p:cNvSpPr/>
          <p:nvPr/>
        </p:nvSpPr>
        <p:spPr>
          <a:xfrm>
            <a:off x="4739698" y="364170"/>
            <a:ext cx="3428445" cy="307777"/>
          </a:xfrm>
          <a:prstGeom prst="rect">
            <a:avLst/>
          </a:prstGeom>
        </p:spPr>
        <p:txBody>
          <a:bodyPr wrap="square">
            <a:spAutoFit/>
          </a:bodyPr>
          <a:lstStyle/>
          <a:p>
            <a:pPr>
              <a:spcAft>
                <a:spcPts val="1200"/>
              </a:spcAft>
            </a:pPr>
            <a:r>
              <a:rPr lang="en-GB" sz="1400" dirty="0">
                <a:solidFill>
                  <a:srgbClr val="002C6C"/>
                </a:solidFill>
                <a:effectLst/>
                <a:ea typeface="Times New Roman" panose="02020603050405020304" pitchFamily="18" charset="0"/>
                <a:cs typeface="Times New Roman" panose="02020603050405020304" pitchFamily="18" charset="0"/>
              </a:rPr>
              <a:t>GS1 Canada D/W Prototype</a:t>
            </a:r>
            <a:r>
              <a:rPr lang="en-GB" sz="1400" dirty="0">
                <a:solidFill>
                  <a:srgbClr val="002C6C"/>
                </a:solidFill>
                <a:ea typeface="Times New Roman" panose="02020603050405020304" pitchFamily="18" charset="0"/>
                <a:cs typeface="Times New Roman" panose="02020603050405020304" pitchFamily="18" charset="0"/>
              </a:rPr>
              <a:t> Demo</a:t>
            </a:r>
            <a:endParaRPr lang="en-US" sz="1400" dirty="0">
              <a:ea typeface="Times New Roman" panose="02020603050405020304" pitchFamily="18" charset="0"/>
              <a:cs typeface="Times New Roman" panose="02020603050405020304" pitchFamily="18" charset="0"/>
            </a:endParaRPr>
          </a:p>
        </p:txBody>
      </p:sp>
      <p:cxnSp>
        <p:nvCxnSpPr>
          <p:cNvPr id="8" name="Straight Connector 7">
            <a:extLst>
              <a:ext uri="{FF2B5EF4-FFF2-40B4-BE49-F238E27FC236}">
                <a16:creationId xmlns:a16="http://schemas.microsoft.com/office/drawing/2014/main" id="{82868E7E-F249-4542-B726-ABEFD7ED7630}"/>
              </a:ext>
            </a:extLst>
          </p:cNvPr>
          <p:cNvCxnSpPr/>
          <p:nvPr/>
        </p:nvCxnSpPr>
        <p:spPr>
          <a:xfrm>
            <a:off x="893135" y="1000673"/>
            <a:ext cx="10749516"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2" name="Rectangle: Rounded Corners 11">
            <a:extLst>
              <a:ext uri="{FF2B5EF4-FFF2-40B4-BE49-F238E27FC236}">
                <a16:creationId xmlns:a16="http://schemas.microsoft.com/office/drawing/2014/main" id="{DF175C35-1CF6-482F-A087-6B5C5CDBC1CC}"/>
              </a:ext>
            </a:extLst>
          </p:cNvPr>
          <p:cNvSpPr/>
          <p:nvPr/>
        </p:nvSpPr>
        <p:spPr>
          <a:xfrm>
            <a:off x="1850521" y="885959"/>
            <a:ext cx="786810" cy="206866"/>
          </a:xfrm>
          <a:prstGeom prst="round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Define</a:t>
            </a:r>
          </a:p>
        </p:txBody>
      </p:sp>
      <p:sp>
        <p:nvSpPr>
          <p:cNvPr id="13" name="Rectangle: Rounded Corners 12">
            <a:extLst>
              <a:ext uri="{FF2B5EF4-FFF2-40B4-BE49-F238E27FC236}">
                <a16:creationId xmlns:a16="http://schemas.microsoft.com/office/drawing/2014/main" id="{26F36066-E34D-4EDD-AE49-6AC758AF1221}"/>
              </a:ext>
            </a:extLst>
          </p:cNvPr>
          <p:cNvSpPr/>
          <p:nvPr/>
        </p:nvSpPr>
        <p:spPr>
          <a:xfrm>
            <a:off x="4779863" y="868238"/>
            <a:ext cx="786810" cy="206866"/>
          </a:xfrm>
          <a:prstGeom prst="roundRect">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Gather</a:t>
            </a:r>
          </a:p>
        </p:txBody>
      </p:sp>
      <p:sp>
        <p:nvSpPr>
          <p:cNvPr id="14" name="Rectangle: Rounded Corners 13">
            <a:extLst>
              <a:ext uri="{FF2B5EF4-FFF2-40B4-BE49-F238E27FC236}">
                <a16:creationId xmlns:a16="http://schemas.microsoft.com/office/drawing/2014/main" id="{3B6B1D9F-D934-4CA6-9461-2A46E1AD8F16}"/>
              </a:ext>
            </a:extLst>
          </p:cNvPr>
          <p:cNvSpPr/>
          <p:nvPr/>
        </p:nvSpPr>
        <p:spPr>
          <a:xfrm>
            <a:off x="8437054" y="879739"/>
            <a:ext cx="786810" cy="189338"/>
          </a:xfrm>
          <a:prstGeom prst="round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Share</a:t>
            </a:r>
          </a:p>
        </p:txBody>
      </p:sp>
      <p:sp>
        <p:nvSpPr>
          <p:cNvPr id="15" name="Rectangle: Rounded Corners 14">
            <a:extLst>
              <a:ext uri="{FF2B5EF4-FFF2-40B4-BE49-F238E27FC236}">
                <a16:creationId xmlns:a16="http://schemas.microsoft.com/office/drawing/2014/main" id="{33CA7CFF-9789-47E0-BB2C-A1B0FDDC137C}"/>
              </a:ext>
            </a:extLst>
          </p:cNvPr>
          <p:cNvSpPr/>
          <p:nvPr/>
        </p:nvSpPr>
        <p:spPr>
          <a:xfrm>
            <a:off x="10272643" y="901005"/>
            <a:ext cx="786810" cy="189338"/>
          </a:xfrm>
          <a:prstGeom prst="round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Utilize</a:t>
            </a:r>
          </a:p>
        </p:txBody>
      </p:sp>
      <p:sp>
        <p:nvSpPr>
          <p:cNvPr id="16" name="Flowchart: Connector 15">
            <a:extLst>
              <a:ext uri="{FF2B5EF4-FFF2-40B4-BE49-F238E27FC236}">
                <a16:creationId xmlns:a16="http://schemas.microsoft.com/office/drawing/2014/main" id="{247E993C-C8B4-4C86-8859-D62A6A8DE04D}"/>
              </a:ext>
            </a:extLst>
          </p:cNvPr>
          <p:cNvSpPr/>
          <p:nvPr/>
        </p:nvSpPr>
        <p:spPr>
          <a:xfrm>
            <a:off x="893135" y="957493"/>
            <a:ext cx="83890" cy="83890"/>
          </a:xfrm>
          <a:prstGeom prst="flowChartConnector">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Circle: Hollow 17">
            <a:extLst>
              <a:ext uri="{FF2B5EF4-FFF2-40B4-BE49-F238E27FC236}">
                <a16:creationId xmlns:a16="http://schemas.microsoft.com/office/drawing/2014/main" id="{42B34219-70B2-4BE7-ADF0-2F41F11929EB}"/>
              </a:ext>
            </a:extLst>
          </p:cNvPr>
          <p:cNvSpPr/>
          <p:nvPr/>
        </p:nvSpPr>
        <p:spPr>
          <a:xfrm>
            <a:off x="11599050" y="920546"/>
            <a:ext cx="151000" cy="151000"/>
          </a:xfrm>
          <a:prstGeom prst="donu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5581401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AB561D09-FE9A-4787-9E75-640014AA5380}"/>
              </a:ext>
            </a:extLst>
          </p:cNvPr>
          <p:cNvSpPr/>
          <p:nvPr/>
        </p:nvSpPr>
        <p:spPr>
          <a:xfrm>
            <a:off x="1153389" y="1189676"/>
            <a:ext cx="5508668" cy="523220"/>
          </a:xfrm>
          <a:prstGeom prst="rect">
            <a:avLst/>
          </a:prstGeom>
        </p:spPr>
        <p:txBody>
          <a:bodyPr wrap="square">
            <a:spAutoFit/>
          </a:bodyPr>
          <a:lstStyle/>
          <a:p>
            <a:pPr>
              <a:spcAft>
                <a:spcPts val="1200"/>
              </a:spcAft>
            </a:pPr>
            <a:r>
              <a:rPr lang="en-GB" sz="2800" dirty="0">
                <a:solidFill>
                  <a:schemeClr val="bg1">
                    <a:lumMod val="50000"/>
                  </a:schemeClr>
                </a:solidFill>
                <a:ea typeface="Times New Roman" panose="02020603050405020304" pitchFamily="18" charset="0"/>
                <a:cs typeface="Times New Roman" panose="02020603050405020304" pitchFamily="18" charset="0"/>
              </a:rPr>
              <a:t>2. Data Gathering - </a:t>
            </a:r>
            <a:r>
              <a:rPr lang="en-GB" sz="2800" dirty="0">
                <a:solidFill>
                  <a:srgbClr val="002C6C"/>
                </a:solidFill>
                <a:ea typeface="Times New Roman" panose="02020603050405020304" pitchFamily="18" charset="0"/>
                <a:cs typeface="Times New Roman" panose="02020603050405020304" pitchFamily="18" charset="0"/>
              </a:rPr>
              <a:t>Activity Diagram</a:t>
            </a:r>
            <a:endParaRPr lang="en-US" sz="2800" dirty="0">
              <a:ea typeface="Times New Roman" panose="02020603050405020304" pitchFamily="18" charset="0"/>
              <a:cs typeface="Times New Roman" panose="02020603050405020304" pitchFamily="18" charset="0"/>
            </a:endParaRPr>
          </a:p>
        </p:txBody>
      </p:sp>
      <p:sp>
        <p:nvSpPr>
          <p:cNvPr id="32" name="Oval 31">
            <a:extLst>
              <a:ext uri="{FF2B5EF4-FFF2-40B4-BE49-F238E27FC236}">
                <a16:creationId xmlns:a16="http://schemas.microsoft.com/office/drawing/2014/main" id="{1E6F5422-88F1-4D72-A34A-3498A15AFBC8}"/>
              </a:ext>
            </a:extLst>
          </p:cNvPr>
          <p:cNvSpPr/>
          <p:nvPr/>
        </p:nvSpPr>
        <p:spPr>
          <a:xfrm>
            <a:off x="2077358" y="2180725"/>
            <a:ext cx="162427" cy="1624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34" name="TextBox 33">
            <a:extLst>
              <a:ext uri="{FF2B5EF4-FFF2-40B4-BE49-F238E27FC236}">
                <a16:creationId xmlns:a16="http://schemas.microsoft.com/office/drawing/2014/main" id="{381C5547-21AA-43BA-8585-055BFCEDE938}"/>
              </a:ext>
            </a:extLst>
          </p:cNvPr>
          <p:cNvSpPr txBox="1"/>
          <p:nvPr/>
        </p:nvSpPr>
        <p:spPr>
          <a:xfrm>
            <a:off x="1928969" y="1907055"/>
            <a:ext cx="621632" cy="26161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t>Start</a:t>
            </a:r>
          </a:p>
        </p:txBody>
      </p:sp>
      <p:sp>
        <p:nvSpPr>
          <p:cNvPr id="58" name="Rectangle: Rounded Corners 57">
            <a:extLst>
              <a:ext uri="{FF2B5EF4-FFF2-40B4-BE49-F238E27FC236}">
                <a16:creationId xmlns:a16="http://schemas.microsoft.com/office/drawing/2014/main" id="{9520142A-3B81-43D0-AF8D-B070878CF61D}"/>
              </a:ext>
            </a:extLst>
          </p:cNvPr>
          <p:cNvSpPr/>
          <p:nvPr/>
        </p:nvSpPr>
        <p:spPr>
          <a:xfrm>
            <a:off x="3431639" y="2570675"/>
            <a:ext cx="1791968" cy="29276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cs typeface="Calibri"/>
              </a:rPr>
              <a:t>Extract Data</a:t>
            </a:r>
          </a:p>
        </p:txBody>
      </p:sp>
      <p:sp>
        <p:nvSpPr>
          <p:cNvPr id="59" name="Rectangle: Rounded Corners 58">
            <a:extLst>
              <a:ext uri="{FF2B5EF4-FFF2-40B4-BE49-F238E27FC236}">
                <a16:creationId xmlns:a16="http://schemas.microsoft.com/office/drawing/2014/main" id="{09BF2699-9FBB-4B65-AD9F-EF85FF6EDCFE}"/>
              </a:ext>
            </a:extLst>
          </p:cNvPr>
          <p:cNvSpPr/>
          <p:nvPr/>
        </p:nvSpPr>
        <p:spPr>
          <a:xfrm>
            <a:off x="3411323" y="3093589"/>
            <a:ext cx="1812284" cy="29276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cs typeface="Calibri"/>
              </a:rPr>
              <a:t>Transform Data</a:t>
            </a:r>
          </a:p>
        </p:txBody>
      </p:sp>
      <p:sp>
        <p:nvSpPr>
          <p:cNvPr id="60" name="Rectangle: Rounded Corners 59">
            <a:extLst>
              <a:ext uri="{FF2B5EF4-FFF2-40B4-BE49-F238E27FC236}">
                <a16:creationId xmlns:a16="http://schemas.microsoft.com/office/drawing/2014/main" id="{6C6CB5EF-432C-453E-85D3-29E589D39895}"/>
              </a:ext>
            </a:extLst>
          </p:cNvPr>
          <p:cNvSpPr/>
          <p:nvPr/>
        </p:nvSpPr>
        <p:spPr>
          <a:xfrm>
            <a:off x="3429118" y="3621590"/>
            <a:ext cx="1804733" cy="30726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cs typeface="Calibri"/>
              </a:rPr>
              <a:t>Backup Data</a:t>
            </a:r>
          </a:p>
        </p:txBody>
      </p:sp>
      <p:sp>
        <p:nvSpPr>
          <p:cNvPr id="61" name="Rectangle: Rounded Corners 60">
            <a:extLst>
              <a:ext uri="{FF2B5EF4-FFF2-40B4-BE49-F238E27FC236}">
                <a16:creationId xmlns:a16="http://schemas.microsoft.com/office/drawing/2014/main" id="{3E8DC39C-C5FF-4ECC-B3AA-28DAD79D1B1A}"/>
              </a:ext>
            </a:extLst>
          </p:cNvPr>
          <p:cNvSpPr/>
          <p:nvPr/>
        </p:nvSpPr>
        <p:spPr>
          <a:xfrm>
            <a:off x="3411323" y="4147118"/>
            <a:ext cx="1838046" cy="29276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cs typeface="Calibri"/>
              </a:rPr>
              <a:t>Load Data</a:t>
            </a:r>
          </a:p>
        </p:txBody>
      </p:sp>
      <p:cxnSp>
        <p:nvCxnSpPr>
          <p:cNvPr id="62" name="Straight Arrow Connector 61">
            <a:extLst>
              <a:ext uri="{FF2B5EF4-FFF2-40B4-BE49-F238E27FC236}">
                <a16:creationId xmlns:a16="http://schemas.microsoft.com/office/drawing/2014/main" id="{DC576652-7FB8-4B4F-BEF2-6484A564B84C}"/>
              </a:ext>
            </a:extLst>
          </p:cNvPr>
          <p:cNvCxnSpPr>
            <a:cxnSpLocks/>
          </p:cNvCxnSpPr>
          <p:nvPr/>
        </p:nvCxnSpPr>
        <p:spPr>
          <a:xfrm>
            <a:off x="4327623" y="2871156"/>
            <a:ext cx="2005" cy="2125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A2085E32-E1DD-4593-A4FC-79C263D673EF}"/>
              </a:ext>
            </a:extLst>
          </p:cNvPr>
          <p:cNvCxnSpPr>
            <a:cxnSpLocks/>
          </p:cNvCxnSpPr>
          <p:nvPr/>
        </p:nvCxnSpPr>
        <p:spPr>
          <a:xfrm>
            <a:off x="4353928" y="3384799"/>
            <a:ext cx="2005" cy="2125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5E8EFE19-657E-436C-852D-31E6F56F44AF}"/>
              </a:ext>
            </a:extLst>
          </p:cNvPr>
          <p:cNvCxnSpPr>
            <a:cxnSpLocks/>
          </p:cNvCxnSpPr>
          <p:nvPr/>
        </p:nvCxnSpPr>
        <p:spPr>
          <a:xfrm>
            <a:off x="4368965" y="3918425"/>
            <a:ext cx="2005" cy="2125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A4C1B7C2-32CE-4601-8060-04C2A403A53D}"/>
              </a:ext>
            </a:extLst>
          </p:cNvPr>
          <p:cNvCxnSpPr>
            <a:cxnSpLocks/>
          </p:cNvCxnSpPr>
          <p:nvPr/>
        </p:nvCxnSpPr>
        <p:spPr>
          <a:xfrm>
            <a:off x="2148780" y="2343001"/>
            <a:ext cx="2005" cy="2125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Rectangle 68">
            <a:extLst>
              <a:ext uri="{FF2B5EF4-FFF2-40B4-BE49-F238E27FC236}">
                <a16:creationId xmlns:a16="http://schemas.microsoft.com/office/drawing/2014/main" id="{E9EA74A5-DCE2-40B5-AFF5-F4C13590E96A}"/>
              </a:ext>
            </a:extLst>
          </p:cNvPr>
          <p:cNvSpPr/>
          <p:nvPr/>
        </p:nvSpPr>
        <p:spPr>
          <a:xfrm>
            <a:off x="3341990" y="2440643"/>
            <a:ext cx="1984489" cy="2128199"/>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70" name="TextBox 69">
            <a:extLst>
              <a:ext uri="{FF2B5EF4-FFF2-40B4-BE49-F238E27FC236}">
                <a16:creationId xmlns:a16="http://schemas.microsoft.com/office/drawing/2014/main" id="{2882605A-853C-4603-AF98-EF72B3A0ABE7}"/>
              </a:ext>
            </a:extLst>
          </p:cNvPr>
          <p:cNvSpPr txBox="1"/>
          <p:nvPr/>
        </p:nvSpPr>
        <p:spPr>
          <a:xfrm>
            <a:off x="3607672" y="4598442"/>
            <a:ext cx="1492511" cy="26161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t>1. Migrate Users Info</a:t>
            </a:r>
          </a:p>
        </p:txBody>
      </p:sp>
      <p:sp>
        <p:nvSpPr>
          <p:cNvPr id="74" name="Rectangle: Rounded Corners 73">
            <a:extLst>
              <a:ext uri="{FF2B5EF4-FFF2-40B4-BE49-F238E27FC236}">
                <a16:creationId xmlns:a16="http://schemas.microsoft.com/office/drawing/2014/main" id="{018EFC4C-2D27-4814-A16A-ACA6CFFA5A25}"/>
              </a:ext>
            </a:extLst>
          </p:cNvPr>
          <p:cNvSpPr/>
          <p:nvPr/>
        </p:nvSpPr>
        <p:spPr>
          <a:xfrm>
            <a:off x="6225151" y="2557011"/>
            <a:ext cx="1791968" cy="29276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cs typeface="Calibri"/>
              </a:rPr>
              <a:t>Extract Data</a:t>
            </a:r>
          </a:p>
        </p:txBody>
      </p:sp>
      <p:sp>
        <p:nvSpPr>
          <p:cNvPr id="75" name="Rectangle: Rounded Corners 74">
            <a:extLst>
              <a:ext uri="{FF2B5EF4-FFF2-40B4-BE49-F238E27FC236}">
                <a16:creationId xmlns:a16="http://schemas.microsoft.com/office/drawing/2014/main" id="{093F8211-8F62-4CA5-864A-8CC25D934B00}"/>
              </a:ext>
            </a:extLst>
          </p:cNvPr>
          <p:cNvSpPr/>
          <p:nvPr/>
        </p:nvSpPr>
        <p:spPr>
          <a:xfrm>
            <a:off x="6204835" y="3079925"/>
            <a:ext cx="1812284" cy="29276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cs typeface="Calibri"/>
              </a:rPr>
              <a:t>Transform Data</a:t>
            </a:r>
          </a:p>
        </p:txBody>
      </p:sp>
      <p:sp>
        <p:nvSpPr>
          <p:cNvPr id="76" name="Rectangle: Rounded Corners 75">
            <a:extLst>
              <a:ext uri="{FF2B5EF4-FFF2-40B4-BE49-F238E27FC236}">
                <a16:creationId xmlns:a16="http://schemas.microsoft.com/office/drawing/2014/main" id="{AB026A47-2FDF-4F86-B63E-006A5AB57833}"/>
              </a:ext>
            </a:extLst>
          </p:cNvPr>
          <p:cNvSpPr/>
          <p:nvPr/>
        </p:nvSpPr>
        <p:spPr>
          <a:xfrm>
            <a:off x="6222630" y="3607926"/>
            <a:ext cx="1804733" cy="30726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cs typeface="Calibri"/>
              </a:rPr>
              <a:t>Backup Data</a:t>
            </a:r>
          </a:p>
        </p:txBody>
      </p:sp>
      <p:sp>
        <p:nvSpPr>
          <p:cNvPr id="77" name="Rectangle: Rounded Corners 76">
            <a:extLst>
              <a:ext uri="{FF2B5EF4-FFF2-40B4-BE49-F238E27FC236}">
                <a16:creationId xmlns:a16="http://schemas.microsoft.com/office/drawing/2014/main" id="{47D45E0C-95EE-4F51-B575-7B23CA8A1818}"/>
              </a:ext>
            </a:extLst>
          </p:cNvPr>
          <p:cNvSpPr/>
          <p:nvPr/>
        </p:nvSpPr>
        <p:spPr>
          <a:xfrm>
            <a:off x="6204835" y="4133454"/>
            <a:ext cx="1838046" cy="29276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cs typeface="Calibri"/>
              </a:rPr>
              <a:t>Load Data</a:t>
            </a:r>
          </a:p>
        </p:txBody>
      </p:sp>
      <p:cxnSp>
        <p:nvCxnSpPr>
          <p:cNvPr id="78" name="Straight Arrow Connector 77">
            <a:extLst>
              <a:ext uri="{FF2B5EF4-FFF2-40B4-BE49-F238E27FC236}">
                <a16:creationId xmlns:a16="http://schemas.microsoft.com/office/drawing/2014/main" id="{218F240A-A991-470B-B1B6-D55BE6C33C8D}"/>
              </a:ext>
            </a:extLst>
          </p:cNvPr>
          <p:cNvCxnSpPr>
            <a:cxnSpLocks/>
          </p:cNvCxnSpPr>
          <p:nvPr/>
        </p:nvCxnSpPr>
        <p:spPr>
          <a:xfrm>
            <a:off x="7121135" y="2857492"/>
            <a:ext cx="2005" cy="2125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0468EC06-AB17-4655-90E2-9ED855A95334}"/>
              </a:ext>
            </a:extLst>
          </p:cNvPr>
          <p:cNvCxnSpPr>
            <a:cxnSpLocks/>
          </p:cNvCxnSpPr>
          <p:nvPr/>
        </p:nvCxnSpPr>
        <p:spPr>
          <a:xfrm>
            <a:off x="7147440" y="3371135"/>
            <a:ext cx="2005" cy="2125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4EB3F413-3788-4A8C-B29C-44C11C182268}"/>
              </a:ext>
            </a:extLst>
          </p:cNvPr>
          <p:cNvCxnSpPr>
            <a:cxnSpLocks/>
          </p:cNvCxnSpPr>
          <p:nvPr/>
        </p:nvCxnSpPr>
        <p:spPr>
          <a:xfrm>
            <a:off x="7162477" y="3904761"/>
            <a:ext cx="2005" cy="2125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2" name="Rectangle 81">
            <a:extLst>
              <a:ext uri="{FF2B5EF4-FFF2-40B4-BE49-F238E27FC236}">
                <a16:creationId xmlns:a16="http://schemas.microsoft.com/office/drawing/2014/main" id="{78B23AE8-C129-48AD-AA81-0AF1867A03B8}"/>
              </a:ext>
            </a:extLst>
          </p:cNvPr>
          <p:cNvSpPr/>
          <p:nvPr/>
        </p:nvSpPr>
        <p:spPr>
          <a:xfrm>
            <a:off x="6135502" y="2426979"/>
            <a:ext cx="1984489" cy="2128199"/>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84" name="Diamond 83">
            <a:extLst>
              <a:ext uri="{FF2B5EF4-FFF2-40B4-BE49-F238E27FC236}">
                <a16:creationId xmlns:a16="http://schemas.microsoft.com/office/drawing/2014/main" id="{20F7A5DD-7124-49FD-8A2A-21B9B5FEF243}"/>
              </a:ext>
            </a:extLst>
          </p:cNvPr>
          <p:cNvSpPr/>
          <p:nvPr/>
        </p:nvSpPr>
        <p:spPr>
          <a:xfrm>
            <a:off x="5480623" y="4191548"/>
            <a:ext cx="348045" cy="224483"/>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rgbClr val="000000"/>
              </a:solidFill>
            </a:endParaRPr>
          </a:p>
        </p:txBody>
      </p:sp>
      <p:cxnSp>
        <p:nvCxnSpPr>
          <p:cNvPr id="85" name="Straight Arrow Connector 84">
            <a:extLst>
              <a:ext uri="{FF2B5EF4-FFF2-40B4-BE49-F238E27FC236}">
                <a16:creationId xmlns:a16="http://schemas.microsoft.com/office/drawing/2014/main" id="{92B69C90-9D4A-4B6C-A511-2309065243CB}"/>
              </a:ext>
            </a:extLst>
          </p:cNvPr>
          <p:cNvCxnSpPr>
            <a:cxnSpLocks/>
            <a:endCxn id="84" idx="1"/>
          </p:cNvCxnSpPr>
          <p:nvPr/>
        </p:nvCxnSpPr>
        <p:spPr>
          <a:xfrm>
            <a:off x="5257386" y="4303790"/>
            <a:ext cx="2232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5217EC5F-69B2-4138-8362-4E82F918F519}"/>
              </a:ext>
            </a:extLst>
          </p:cNvPr>
          <p:cNvCxnSpPr>
            <a:cxnSpLocks/>
            <a:endCxn id="74" idx="1"/>
          </p:cNvCxnSpPr>
          <p:nvPr/>
        </p:nvCxnSpPr>
        <p:spPr>
          <a:xfrm flipV="1">
            <a:off x="5811740" y="2703394"/>
            <a:ext cx="413411" cy="15822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7" name="TextBox 86">
            <a:extLst>
              <a:ext uri="{FF2B5EF4-FFF2-40B4-BE49-F238E27FC236}">
                <a16:creationId xmlns:a16="http://schemas.microsoft.com/office/drawing/2014/main" id="{1143ECE9-F265-4C84-9938-DCB37FF62D9F}"/>
              </a:ext>
            </a:extLst>
          </p:cNvPr>
          <p:cNvSpPr txBox="1"/>
          <p:nvPr/>
        </p:nvSpPr>
        <p:spPr>
          <a:xfrm>
            <a:off x="5340028" y="3749175"/>
            <a:ext cx="621632" cy="26161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cs typeface="Calibri"/>
              </a:rPr>
              <a:t>Success</a:t>
            </a:r>
          </a:p>
        </p:txBody>
      </p:sp>
      <p:sp>
        <p:nvSpPr>
          <p:cNvPr id="89" name="TextBox 88">
            <a:extLst>
              <a:ext uri="{FF2B5EF4-FFF2-40B4-BE49-F238E27FC236}">
                <a16:creationId xmlns:a16="http://schemas.microsoft.com/office/drawing/2014/main" id="{50B30E6B-593E-4116-8559-D1CBCABF0F1C}"/>
              </a:ext>
            </a:extLst>
          </p:cNvPr>
          <p:cNvSpPr txBox="1"/>
          <p:nvPr/>
        </p:nvSpPr>
        <p:spPr>
          <a:xfrm>
            <a:off x="6301682" y="4598442"/>
            <a:ext cx="1715438" cy="26161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t>2. Migrate Company Info</a:t>
            </a:r>
          </a:p>
        </p:txBody>
      </p:sp>
      <p:sp>
        <p:nvSpPr>
          <p:cNvPr id="90" name="Rectangle: Rounded Corners 89">
            <a:extLst>
              <a:ext uri="{FF2B5EF4-FFF2-40B4-BE49-F238E27FC236}">
                <a16:creationId xmlns:a16="http://schemas.microsoft.com/office/drawing/2014/main" id="{63591936-268F-4E7A-883B-773ECBDAED35}"/>
              </a:ext>
            </a:extLst>
          </p:cNvPr>
          <p:cNvSpPr/>
          <p:nvPr/>
        </p:nvSpPr>
        <p:spPr>
          <a:xfrm>
            <a:off x="9005114" y="2534004"/>
            <a:ext cx="1791968" cy="29276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cs typeface="Calibri"/>
              </a:rPr>
              <a:t>Extract Data</a:t>
            </a:r>
          </a:p>
        </p:txBody>
      </p:sp>
      <p:sp>
        <p:nvSpPr>
          <p:cNvPr id="91" name="Rectangle: Rounded Corners 90">
            <a:extLst>
              <a:ext uri="{FF2B5EF4-FFF2-40B4-BE49-F238E27FC236}">
                <a16:creationId xmlns:a16="http://schemas.microsoft.com/office/drawing/2014/main" id="{0CFB1118-EB76-4A69-938A-C4EC909B9C47}"/>
              </a:ext>
            </a:extLst>
          </p:cNvPr>
          <p:cNvSpPr/>
          <p:nvPr/>
        </p:nvSpPr>
        <p:spPr>
          <a:xfrm>
            <a:off x="8984798" y="3056918"/>
            <a:ext cx="1812284" cy="29276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cs typeface="Calibri"/>
              </a:rPr>
              <a:t>Transform Data</a:t>
            </a:r>
          </a:p>
        </p:txBody>
      </p:sp>
      <p:sp>
        <p:nvSpPr>
          <p:cNvPr id="92" name="Rectangle: Rounded Corners 91">
            <a:extLst>
              <a:ext uri="{FF2B5EF4-FFF2-40B4-BE49-F238E27FC236}">
                <a16:creationId xmlns:a16="http://schemas.microsoft.com/office/drawing/2014/main" id="{AACFC01F-8851-4A5D-ACCC-C3FC3F1C2E4E}"/>
              </a:ext>
            </a:extLst>
          </p:cNvPr>
          <p:cNvSpPr/>
          <p:nvPr/>
        </p:nvSpPr>
        <p:spPr>
          <a:xfrm>
            <a:off x="9002593" y="3584919"/>
            <a:ext cx="1804733" cy="30726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cs typeface="Calibri"/>
              </a:rPr>
              <a:t>Backup Data</a:t>
            </a:r>
          </a:p>
        </p:txBody>
      </p:sp>
      <p:sp>
        <p:nvSpPr>
          <p:cNvPr id="93" name="Rectangle: Rounded Corners 92">
            <a:extLst>
              <a:ext uri="{FF2B5EF4-FFF2-40B4-BE49-F238E27FC236}">
                <a16:creationId xmlns:a16="http://schemas.microsoft.com/office/drawing/2014/main" id="{765A6C2D-B22D-45F7-A99A-6F5459372B1B}"/>
              </a:ext>
            </a:extLst>
          </p:cNvPr>
          <p:cNvSpPr/>
          <p:nvPr/>
        </p:nvSpPr>
        <p:spPr>
          <a:xfrm>
            <a:off x="8984798" y="4110447"/>
            <a:ext cx="1838046" cy="29276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cs typeface="Calibri"/>
              </a:rPr>
              <a:t>Load Data</a:t>
            </a:r>
          </a:p>
        </p:txBody>
      </p:sp>
      <p:cxnSp>
        <p:nvCxnSpPr>
          <p:cNvPr id="94" name="Straight Arrow Connector 93">
            <a:extLst>
              <a:ext uri="{FF2B5EF4-FFF2-40B4-BE49-F238E27FC236}">
                <a16:creationId xmlns:a16="http://schemas.microsoft.com/office/drawing/2014/main" id="{8E194FD8-779A-4554-883C-7FF44B0CFA4E}"/>
              </a:ext>
            </a:extLst>
          </p:cNvPr>
          <p:cNvCxnSpPr>
            <a:cxnSpLocks/>
          </p:cNvCxnSpPr>
          <p:nvPr/>
        </p:nvCxnSpPr>
        <p:spPr>
          <a:xfrm>
            <a:off x="9901098" y="2834485"/>
            <a:ext cx="2005" cy="2125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5D0E5DE5-E381-47C1-8830-FA1744E59FD5}"/>
              </a:ext>
            </a:extLst>
          </p:cNvPr>
          <p:cNvCxnSpPr>
            <a:cxnSpLocks/>
          </p:cNvCxnSpPr>
          <p:nvPr/>
        </p:nvCxnSpPr>
        <p:spPr>
          <a:xfrm>
            <a:off x="9927403" y="3348128"/>
            <a:ext cx="2005" cy="2125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2A3E7A70-7622-47B7-AEEE-D24CDAFE464B}"/>
              </a:ext>
            </a:extLst>
          </p:cNvPr>
          <p:cNvCxnSpPr>
            <a:cxnSpLocks/>
          </p:cNvCxnSpPr>
          <p:nvPr/>
        </p:nvCxnSpPr>
        <p:spPr>
          <a:xfrm>
            <a:off x="9942440" y="3881754"/>
            <a:ext cx="2005" cy="2125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7" name="Rectangle 96">
            <a:extLst>
              <a:ext uri="{FF2B5EF4-FFF2-40B4-BE49-F238E27FC236}">
                <a16:creationId xmlns:a16="http://schemas.microsoft.com/office/drawing/2014/main" id="{6743C6C6-5B97-422B-AE17-3F069075A807}"/>
              </a:ext>
            </a:extLst>
          </p:cNvPr>
          <p:cNvSpPr/>
          <p:nvPr/>
        </p:nvSpPr>
        <p:spPr>
          <a:xfrm>
            <a:off x="8915465" y="2403972"/>
            <a:ext cx="1984489" cy="2128199"/>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98" name="Diamond 97">
            <a:extLst>
              <a:ext uri="{FF2B5EF4-FFF2-40B4-BE49-F238E27FC236}">
                <a16:creationId xmlns:a16="http://schemas.microsoft.com/office/drawing/2014/main" id="{E2F9158E-DF8D-4BF5-B7F6-FFB8496310DB}"/>
              </a:ext>
            </a:extLst>
          </p:cNvPr>
          <p:cNvSpPr/>
          <p:nvPr/>
        </p:nvSpPr>
        <p:spPr>
          <a:xfrm>
            <a:off x="8260586" y="4168541"/>
            <a:ext cx="348045" cy="224483"/>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rgbClr val="000000"/>
              </a:solidFill>
            </a:endParaRPr>
          </a:p>
        </p:txBody>
      </p:sp>
      <p:cxnSp>
        <p:nvCxnSpPr>
          <p:cNvPr id="99" name="Straight Arrow Connector 98">
            <a:extLst>
              <a:ext uri="{FF2B5EF4-FFF2-40B4-BE49-F238E27FC236}">
                <a16:creationId xmlns:a16="http://schemas.microsoft.com/office/drawing/2014/main" id="{C9A90D62-03D2-46A4-9E79-ABCEC68FD8FE}"/>
              </a:ext>
            </a:extLst>
          </p:cNvPr>
          <p:cNvCxnSpPr>
            <a:cxnSpLocks/>
            <a:endCxn id="98" idx="1"/>
          </p:cNvCxnSpPr>
          <p:nvPr/>
        </p:nvCxnSpPr>
        <p:spPr>
          <a:xfrm>
            <a:off x="8037349" y="4280783"/>
            <a:ext cx="2232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DC27893A-D6C0-4AC0-AF6C-1DD23A5AD64D}"/>
              </a:ext>
            </a:extLst>
          </p:cNvPr>
          <p:cNvCxnSpPr>
            <a:cxnSpLocks/>
            <a:endCxn id="90" idx="1"/>
          </p:cNvCxnSpPr>
          <p:nvPr/>
        </p:nvCxnSpPr>
        <p:spPr>
          <a:xfrm flipV="1">
            <a:off x="8591703" y="2680387"/>
            <a:ext cx="413411" cy="15822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1" name="TextBox 100">
            <a:extLst>
              <a:ext uri="{FF2B5EF4-FFF2-40B4-BE49-F238E27FC236}">
                <a16:creationId xmlns:a16="http://schemas.microsoft.com/office/drawing/2014/main" id="{43E172BC-BD58-420B-89EA-0AFC02B6B660}"/>
              </a:ext>
            </a:extLst>
          </p:cNvPr>
          <p:cNvSpPr txBox="1"/>
          <p:nvPr/>
        </p:nvSpPr>
        <p:spPr>
          <a:xfrm>
            <a:off x="8119991" y="3726168"/>
            <a:ext cx="621632" cy="26161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cs typeface="Calibri"/>
              </a:rPr>
              <a:t>Success</a:t>
            </a:r>
          </a:p>
        </p:txBody>
      </p:sp>
      <p:sp>
        <p:nvSpPr>
          <p:cNvPr id="103" name="TextBox 102">
            <a:extLst>
              <a:ext uri="{FF2B5EF4-FFF2-40B4-BE49-F238E27FC236}">
                <a16:creationId xmlns:a16="http://schemas.microsoft.com/office/drawing/2014/main" id="{39FFAAEA-72B9-45F5-8DAA-4751D71D8074}"/>
              </a:ext>
            </a:extLst>
          </p:cNvPr>
          <p:cNvSpPr txBox="1"/>
          <p:nvPr/>
        </p:nvSpPr>
        <p:spPr>
          <a:xfrm>
            <a:off x="9025487" y="2103546"/>
            <a:ext cx="2317689" cy="26161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t>3. Migrate Users Role Info</a:t>
            </a:r>
          </a:p>
        </p:txBody>
      </p:sp>
      <p:sp>
        <p:nvSpPr>
          <p:cNvPr id="104" name="Oval 103">
            <a:extLst>
              <a:ext uri="{FF2B5EF4-FFF2-40B4-BE49-F238E27FC236}">
                <a16:creationId xmlns:a16="http://schemas.microsoft.com/office/drawing/2014/main" id="{55C534F2-B876-4AE7-836F-2ED517D3E2A4}"/>
              </a:ext>
            </a:extLst>
          </p:cNvPr>
          <p:cNvSpPr/>
          <p:nvPr/>
        </p:nvSpPr>
        <p:spPr>
          <a:xfrm>
            <a:off x="9862600" y="5588078"/>
            <a:ext cx="162427" cy="1624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05" name="Oval 104">
            <a:extLst>
              <a:ext uri="{FF2B5EF4-FFF2-40B4-BE49-F238E27FC236}">
                <a16:creationId xmlns:a16="http://schemas.microsoft.com/office/drawing/2014/main" id="{611CC1C3-D810-4EE9-B5FE-DFE606AE9315}"/>
              </a:ext>
            </a:extLst>
          </p:cNvPr>
          <p:cNvSpPr/>
          <p:nvPr/>
        </p:nvSpPr>
        <p:spPr>
          <a:xfrm>
            <a:off x="9822496" y="5558000"/>
            <a:ext cx="242637" cy="22258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06" name="TextBox 105">
            <a:extLst>
              <a:ext uri="{FF2B5EF4-FFF2-40B4-BE49-F238E27FC236}">
                <a16:creationId xmlns:a16="http://schemas.microsoft.com/office/drawing/2014/main" id="{C96BE394-1ADA-475D-B371-4C50E24CDBBC}"/>
              </a:ext>
            </a:extLst>
          </p:cNvPr>
          <p:cNvSpPr txBox="1"/>
          <p:nvPr/>
        </p:nvSpPr>
        <p:spPr>
          <a:xfrm>
            <a:off x="9758722" y="5751180"/>
            <a:ext cx="511343" cy="26161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t>End</a:t>
            </a:r>
          </a:p>
        </p:txBody>
      </p:sp>
      <p:cxnSp>
        <p:nvCxnSpPr>
          <p:cNvPr id="107" name="Straight Arrow Connector 106">
            <a:extLst>
              <a:ext uri="{FF2B5EF4-FFF2-40B4-BE49-F238E27FC236}">
                <a16:creationId xmlns:a16="http://schemas.microsoft.com/office/drawing/2014/main" id="{3F93BA1B-CFA2-48C8-B34E-BD919F217261}"/>
              </a:ext>
            </a:extLst>
          </p:cNvPr>
          <p:cNvCxnSpPr>
            <a:cxnSpLocks/>
          </p:cNvCxnSpPr>
          <p:nvPr/>
        </p:nvCxnSpPr>
        <p:spPr>
          <a:xfrm>
            <a:off x="9932784" y="5347441"/>
            <a:ext cx="2005" cy="2125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8" name="Rectangle 107">
            <a:extLst>
              <a:ext uri="{FF2B5EF4-FFF2-40B4-BE49-F238E27FC236}">
                <a16:creationId xmlns:a16="http://schemas.microsoft.com/office/drawing/2014/main" id="{61E33BB3-0F11-4DF3-90BE-3721BF75BEF6}"/>
              </a:ext>
            </a:extLst>
          </p:cNvPr>
          <p:cNvSpPr/>
          <p:nvPr/>
        </p:nvSpPr>
        <p:spPr>
          <a:xfrm>
            <a:off x="8915465" y="4979845"/>
            <a:ext cx="2049437" cy="466939"/>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09" name="Rectangle: Rounded Corners 108">
            <a:extLst>
              <a:ext uri="{FF2B5EF4-FFF2-40B4-BE49-F238E27FC236}">
                <a16:creationId xmlns:a16="http://schemas.microsoft.com/office/drawing/2014/main" id="{1C8E9EAE-C916-49F0-AEDA-00FAC39C220B}"/>
              </a:ext>
            </a:extLst>
          </p:cNvPr>
          <p:cNvSpPr/>
          <p:nvPr/>
        </p:nvSpPr>
        <p:spPr>
          <a:xfrm>
            <a:off x="9054792" y="5062880"/>
            <a:ext cx="1838046" cy="29276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cs typeface="Calibri"/>
              </a:rPr>
              <a:t>Combine Data</a:t>
            </a:r>
          </a:p>
        </p:txBody>
      </p:sp>
      <p:sp>
        <p:nvSpPr>
          <p:cNvPr id="110" name="TextBox 109">
            <a:extLst>
              <a:ext uri="{FF2B5EF4-FFF2-40B4-BE49-F238E27FC236}">
                <a16:creationId xmlns:a16="http://schemas.microsoft.com/office/drawing/2014/main" id="{2DEA32BE-FE09-4532-8E24-B0AD0D72D628}"/>
              </a:ext>
            </a:extLst>
          </p:cNvPr>
          <p:cNvSpPr txBox="1"/>
          <p:nvPr/>
        </p:nvSpPr>
        <p:spPr>
          <a:xfrm>
            <a:off x="7403038" y="5490675"/>
            <a:ext cx="2388003" cy="26161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t>4. Combine Users and User’s Role Info</a:t>
            </a:r>
          </a:p>
        </p:txBody>
      </p:sp>
      <p:sp>
        <p:nvSpPr>
          <p:cNvPr id="111" name="Diamond 110">
            <a:extLst>
              <a:ext uri="{FF2B5EF4-FFF2-40B4-BE49-F238E27FC236}">
                <a16:creationId xmlns:a16="http://schemas.microsoft.com/office/drawing/2014/main" id="{67CAAE60-5EA5-4502-A14D-F5263D5A0563}"/>
              </a:ext>
            </a:extLst>
          </p:cNvPr>
          <p:cNvSpPr/>
          <p:nvPr/>
        </p:nvSpPr>
        <p:spPr>
          <a:xfrm>
            <a:off x="9791041" y="4629393"/>
            <a:ext cx="348045" cy="224483"/>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rgbClr val="000000"/>
              </a:solidFill>
            </a:endParaRPr>
          </a:p>
        </p:txBody>
      </p:sp>
      <p:cxnSp>
        <p:nvCxnSpPr>
          <p:cNvPr id="112" name="Straight Arrow Connector 111">
            <a:extLst>
              <a:ext uri="{FF2B5EF4-FFF2-40B4-BE49-F238E27FC236}">
                <a16:creationId xmlns:a16="http://schemas.microsoft.com/office/drawing/2014/main" id="{3DA78C57-4C5F-48A9-A2F6-36A45570CB7A}"/>
              </a:ext>
            </a:extLst>
          </p:cNvPr>
          <p:cNvCxnSpPr>
            <a:cxnSpLocks/>
          </p:cNvCxnSpPr>
          <p:nvPr/>
        </p:nvCxnSpPr>
        <p:spPr>
          <a:xfrm>
            <a:off x="9953468" y="4394318"/>
            <a:ext cx="2005" cy="2125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43C7A14E-7C84-46C6-9B4E-D1E575FE62D5}"/>
              </a:ext>
            </a:extLst>
          </p:cNvPr>
          <p:cNvCxnSpPr>
            <a:cxnSpLocks/>
          </p:cNvCxnSpPr>
          <p:nvPr/>
        </p:nvCxnSpPr>
        <p:spPr>
          <a:xfrm>
            <a:off x="9956390" y="4838772"/>
            <a:ext cx="2005" cy="2125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6" name="Rectangle: Rounded Corners 115">
            <a:extLst>
              <a:ext uri="{FF2B5EF4-FFF2-40B4-BE49-F238E27FC236}">
                <a16:creationId xmlns:a16="http://schemas.microsoft.com/office/drawing/2014/main" id="{9F6EF7B4-8B85-49CC-8407-1357D1BD2751}"/>
              </a:ext>
            </a:extLst>
          </p:cNvPr>
          <p:cNvSpPr/>
          <p:nvPr/>
        </p:nvSpPr>
        <p:spPr>
          <a:xfrm>
            <a:off x="1241934" y="5792005"/>
            <a:ext cx="6005402" cy="632109"/>
          </a:xfrm>
          <a:prstGeom prst="round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bg1">
                    <a:lumMod val="50000"/>
                  </a:schemeClr>
                </a:solidFill>
              </a:rPr>
              <a:t>     This diagram will be used to implement Processor Group on Apache NiFi. </a:t>
            </a:r>
          </a:p>
        </p:txBody>
      </p:sp>
      <p:pic>
        <p:nvPicPr>
          <p:cNvPr id="3074" name="Picture 2" descr="Image result for information icon">
            <a:extLst>
              <a:ext uri="{FF2B5EF4-FFF2-40B4-BE49-F238E27FC236}">
                <a16:creationId xmlns:a16="http://schemas.microsoft.com/office/drawing/2014/main" id="{AA81D7F2-6FDF-4D8D-8BA7-EF2D6E454D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7396" y="6004305"/>
            <a:ext cx="199574" cy="199574"/>
          </a:xfrm>
          <a:prstGeom prst="rect">
            <a:avLst/>
          </a:prstGeom>
          <a:noFill/>
          <a:extLst>
            <a:ext uri="{909E8E84-426E-40DD-AFC4-6F175D3DCCD1}">
              <a14:hiddenFill xmlns:a14="http://schemas.microsoft.com/office/drawing/2010/main">
                <a:solidFill>
                  <a:srgbClr val="FFFFFF"/>
                </a:solidFill>
              </a14:hiddenFill>
            </a:ext>
          </a:extLst>
        </p:spPr>
      </p:pic>
      <p:pic>
        <p:nvPicPr>
          <p:cNvPr id="56" name="LogoHeaderFirstPage">
            <a:extLst>
              <a:ext uri="{FF2B5EF4-FFF2-40B4-BE49-F238E27FC236}">
                <a16:creationId xmlns:a16="http://schemas.microsoft.com/office/drawing/2014/main" id="{9C519B75-88D4-42AD-B18E-8DC7BFB3F98B}"/>
              </a:ext>
            </a:extLst>
          </p:cNvPr>
          <p:cNvPicPr/>
          <p:nvPr/>
        </p:nvPicPr>
        <p:blipFill>
          <a:blip r:embed="rId3"/>
          <a:stretch>
            <a:fillRect/>
          </a:stretch>
        </p:blipFill>
        <p:spPr>
          <a:xfrm>
            <a:off x="247851" y="102578"/>
            <a:ext cx="1864158" cy="547558"/>
          </a:xfrm>
          <a:prstGeom prst="rect">
            <a:avLst/>
          </a:prstGeom>
          <a:extLst>
            <a:ext uri="{FAA26D3D-D897-4be2-8F04-BA451C77F1D7}">
              <ma14:placeholderFlag xmlns:lc="http://schemas.openxmlformats.org/drawingml/2006/lockedCanvas" xmlns="" xmlns:wpc="http://schemas.microsoft.com/office/word/2010/wordprocessingCanvas" xmlns:mo="http://schemas.microsoft.com/office/mac/office/2008/main" xmlns:mc="http://schemas.openxmlformats.org/markup-compatibility/2006" xmlns:mv="urn:schemas-microsoft-com:mac:vml"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ps="http://schemas.microsoft.com/office/word/2010/wordprocessingShape" xmlns:ma14="http://schemas.microsoft.com/office/mac/drawingml/2011/main" xmlns:pic="http://schemas.openxmlformats.org/drawingml/2006/picture" xmlns:wne="http://schemas.microsoft.com/office/word/2006/wordml" xmlns:wp="http://schemas.openxmlformats.org/drawingml/2006/wordprocessingDrawing" xmlns:m="http://schemas.openxmlformats.org/officeDocument/2006/math" xmlns:ve="http://schemas.openxmlformats.org/markup-compatibility/2006"/>
            </a:ext>
          </a:extLst>
        </p:spPr>
      </p:pic>
      <p:pic>
        <p:nvPicPr>
          <p:cNvPr id="57" name="Picture 56">
            <a:extLst>
              <a:ext uri="{FF2B5EF4-FFF2-40B4-BE49-F238E27FC236}">
                <a16:creationId xmlns:a16="http://schemas.microsoft.com/office/drawing/2014/main" id="{671E84FC-A9CC-4526-BE96-8BB308FD7FEF}"/>
              </a:ext>
            </a:extLst>
          </p:cNvPr>
          <p:cNvPicPr/>
          <p:nvPr/>
        </p:nvPicPr>
        <p:blipFill>
          <a:blip r:embed="rId4">
            <a:extLst>
              <a:ext uri="{28A0092B-C50C-407E-A947-70E740481C1C}">
                <a14:useLocalDpi xmlns:a14="http://schemas.microsoft.com/office/drawing/2010/main" val="0"/>
              </a:ext>
            </a:extLst>
          </a:blip>
          <a:stretch>
            <a:fillRect/>
          </a:stretch>
        </p:blipFill>
        <p:spPr>
          <a:xfrm>
            <a:off x="9794413" y="498173"/>
            <a:ext cx="1967230" cy="106045"/>
          </a:xfrm>
          <a:prstGeom prst="rect">
            <a:avLst/>
          </a:prstGeom>
        </p:spPr>
      </p:pic>
      <p:sp>
        <p:nvSpPr>
          <p:cNvPr id="66" name="Rectangle 65">
            <a:extLst>
              <a:ext uri="{FF2B5EF4-FFF2-40B4-BE49-F238E27FC236}">
                <a16:creationId xmlns:a16="http://schemas.microsoft.com/office/drawing/2014/main" id="{CC32147A-7B32-43D3-81B4-1074FAD56081}"/>
              </a:ext>
            </a:extLst>
          </p:cNvPr>
          <p:cNvSpPr/>
          <p:nvPr/>
        </p:nvSpPr>
        <p:spPr>
          <a:xfrm flipV="1">
            <a:off x="137160" y="683213"/>
            <a:ext cx="11807190" cy="7200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68760819-05C0-44B5-84CA-EFB1B196CFC9}"/>
              </a:ext>
            </a:extLst>
          </p:cNvPr>
          <p:cNvSpPr/>
          <p:nvPr/>
        </p:nvSpPr>
        <p:spPr>
          <a:xfrm>
            <a:off x="4739698" y="364170"/>
            <a:ext cx="3428445" cy="307777"/>
          </a:xfrm>
          <a:prstGeom prst="rect">
            <a:avLst/>
          </a:prstGeom>
        </p:spPr>
        <p:txBody>
          <a:bodyPr wrap="square">
            <a:spAutoFit/>
          </a:bodyPr>
          <a:lstStyle/>
          <a:p>
            <a:pPr>
              <a:spcAft>
                <a:spcPts val="1200"/>
              </a:spcAft>
            </a:pPr>
            <a:r>
              <a:rPr lang="en-GB" sz="1400" dirty="0">
                <a:solidFill>
                  <a:srgbClr val="002C6C"/>
                </a:solidFill>
                <a:effectLst/>
                <a:ea typeface="Times New Roman" panose="02020603050405020304" pitchFamily="18" charset="0"/>
                <a:cs typeface="Times New Roman" panose="02020603050405020304" pitchFamily="18" charset="0"/>
              </a:rPr>
              <a:t>GS1 Canada D/W Prototype</a:t>
            </a:r>
            <a:r>
              <a:rPr lang="en-GB" sz="1400" dirty="0">
                <a:solidFill>
                  <a:srgbClr val="002C6C"/>
                </a:solidFill>
                <a:ea typeface="Times New Roman" panose="02020603050405020304" pitchFamily="18" charset="0"/>
                <a:cs typeface="Times New Roman" panose="02020603050405020304" pitchFamily="18" charset="0"/>
              </a:rPr>
              <a:t> Demo</a:t>
            </a:r>
            <a:endParaRPr lang="en-US" sz="1400" dirty="0">
              <a:ea typeface="Times New Roman" panose="02020603050405020304" pitchFamily="18" charset="0"/>
              <a:cs typeface="Times New Roman" panose="02020603050405020304" pitchFamily="18" charset="0"/>
            </a:endParaRPr>
          </a:p>
        </p:txBody>
      </p:sp>
      <p:sp>
        <p:nvSpPr>
          <p:cNvPr id="68" name="Rectangle: Rounded Corners 67">
            <a:extLst>
              <a:ext uri="{FF2B5EF4-FFF2-40B4-BE49-F238E27FC236}">
                <a16:creationId xmlns:a16="http://schemas.microsoft.com/office/drawing/2014/main" id="{ADFFED7B-7494-456C-9C5D-EB83CC205631}"/>
              </a:ext>
            </a:extLst>
          </p:cNvPr>
          <p:cNvSpPr/>
          <p:nvPr/>
        </p:nvSpPr>
        <p:spPr>
          <a:xfrm>
            <a:off x="1241934" y="2546386"/>
            <a:ext cx="1791968" cy="29276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cs typeface="Calibri"/>
              </a:rPr>
              <a:t>Delete Data</a:t>
            </a:r>
          </a:p>
        </p:txBody>
      </p:sp>
      <p:cxnSp>
        <p:nvCxnSpPr>
          <p:cNvPr id="72" name="Straight Arrow Connector 71">
            <a:extLst>
              <a:ext uri="{FF2B5EF4-FFF2-40B4-BE49-F238E27FC236}">
                <a16:creationId xmlns:a16="http://schemas.microsoft.com/office/drawing/2014/main" id="{28AE0C33-6098-4279-9177-483850550685}"/>
              </a:ext>
            </a:extLst>
          </p:cNvPr>
          <p:cNvCxnSpPr>
            <a:cxnSpLocks/>
          </p:cNvCxnSpPr>
          <p:nvPr/>
        </p:nvCxnSpPr>
        <p:spPr>
          <a:xfrm>
            <a:off x="2137918" y="2846867"/>
            <a:ext cx="2005" cy="2125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3" name="Diamond 72">
            <a:extLst>
              <a:ext uri="{FF2B5EF4-FFF2-40B4-BE49-F238E27FC236}">
                <a16:creationId xmlns:a16="http://schemas.microsoft.com/office/drawing/2014/main" id="{B5872E45-E208-4D24-8ABC-F0EE36238812}"/>
              </a:ext>
            </a:extLst>
          </p:cNvPr>
          <p:cNvSpPr/>
          <p:nvPr/>
        </p:nvSpPr>
        <p:spPr>
          <a:xfrm>
            <a:off x="1963895" y="3067142"/>
            <a:ext cx="348045" cy="224483"/>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rgbClr val="000000"/>
              </a:solidFill>
            </a:endParaRPr>
          </a:p>
        </p:txBody>
      </p:sp>
      <p:cxnSp>
        <p:nvCxnSpPr>
          <p:cNvPr id="81" name="Straight Arrow Connector 80">
            <a:extLst>
              <a:ext uri="{FF2B5EF4-FFF2-40B4-BE49-F238E27FC236}">
                <a16:creationId xmlns:a16="http://schemas.microsoft.com/office/drawing/2014/main" id="{DAEDCC65-A350-4477-876B-ACB954CE2C6F}"/>
              </a:ext>
            </a:extLst>
          </p:cNvPr>
          <p:cNvCxnSpPr>
            <a:cxnSpLocks/>
            <a:stCxn id="73" idx="3"/>
          </p:cNvCxnSpPr>
          <p:nvPr/>
        </p:nvCxnSpPr>
        <p:spPr>
          <a:xfrm flipV="1">
            <a:off x="2311940" y="2751044"/>
            <a:ext cx="1106150" cy="4283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6777D2B2-F8CC-4433-A68E-ADDED5D79B64}"/>
              </a:ext>
            </a:extLst>
          </p:cNvPr>
          <p:cNvCxnSpPr/>
          <p:nvPr/>
        </p:nvCxnSpPr>
        <p:spPr>
          <a:xfrm>
            <a:off x="893135" y="1000673"/>
            <a:ext cx="10749516"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83" name="Rectangle: Rounded Corners 82">
            <a:extLst>
              <a:ext uri="{FF2B5EF4-FFF2-40B4-BE49-F238E27FC236}">
                <a16:creationId xmlns:a16="http://schemas.microsoft.com/office/drawing/2014/main" id="{9A4B76CF-F1C3-45BD-AF51-4E524330C2DF}"/>
              </a:ext>
            </a:extLst>
          </p:cNvPr>
          <p:cNvSpPr/>
          <p:nvPr/>
        </p:nvSpPr>
        <p:spPr>
          <a:xfrm>
            <a:off x="1850521" y="885959"/>
            <a:ext cx="786810" cy="206866"/>
          </a:xfrm>
          <a:prstGeom prst="round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Define</a:t>
            </a:r>
          </a:p>
        </p:txBody>
      </p:sp>
      <p:sp>
        <p:nvSpPr>
          <p:cNvPr id="88" name="Rectangle: Rounded Corners 87">
            <a:extLst>
              <a:ext uri="{FF2B5EF4-FFF2-40B4-BE49-F238E27FC236}">
                <a16:creationId xmlns:a16="http://schemas.microsoft.com/office/drawing/2014/main" id="{4CDBAD41-E06E-4E33-86BA-BE5A212FBDF3}"/>
              </a:ext>
            </a:extLst>
          </p:cNvPr>
          <p:cNvSpPr/>
          <p:nvPr/>
        </p:nvSpPr>
        <p:spPr>
          <a:xfrm>
            <a:off x="4779863" y="868238"/>
            <a:ext cx="786810" cy="206866"/>
          </a:xfrm>
          <a:prstGeom prst="roundRect">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Gather</a:t>
            </a:r>
          </a:p>
        </p:txBody>
      </p:sp>
      <p:sp>
        <p:nvSpPr>
          <p:cNvPr id="102" name="Rectangle: Rounded Corners 101">
            <a:extLst>
              <a:ext uri="{FF2B5EF4-FFF2-40B4-BE49-F238E27FC236}">
                <a16:creationId xmlns:a16="http://schemas.microsoft.com/office/drawing/2014/main" id="{ED3614A8-2D80-429B-BFE1-1625747BE2EB}"/>
              </a:ext>
            </a:extLst>
          </p:cNvPr>
          <p:cNvSpPr/>
          <p:nvPr/>
        </p:nvSpPr>
        <p:spPr>
          <a:xfrm>
            <a:off x="8437054" y="879739"/>
            <a:ext cx="786810" cy="189338"/>
          </a:xfrm>
          <a:prstGeom prst="round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Share</a:t>
            </a:r>
          </a:p>
        </p:txBody>
      </p:sp>
      <p:sp>
        <p:nvSpPr>
          <p:cNvPr id="114" name="Rectangle: Rounded Corners 113">
            <a:extLst>
              <a:ext uri="{FF2B5EF4-FFF2-40B4-BE49-F238E27FC236}">
                <a16:creationId xmlns:a16="http://schemas.microsoft.com/office/drawing/2014/main" id="{BBB616F1-C3FC-4CA7-A330-BEDA1AA451B6}"/>
              </a:ext>
            </a:extLst>
          </p:cNvPr>
          <p:cNvSpPr/>
          <p:nvPr/>
        </p:nvSpPr>
        <p:spPr>
          <a:xfrm>
            <a:off x="10272643" y="901005"/>
            <a:ext cx="786810" cy="189338"/>
          </a:xfrm>
          <a:prstGeom prst="round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Utilize</a:t>
            </a:r>
          </a:p>
        </p:txBody>
      </p:sp>
      <p:sp>
        <p:nvSpPr>
          <p:cNvPr id="115" name="Flowchart: Connector 114">
            <a:extLst>
              <a:ext uri="{FF2B5EF4-FFF2-40B4-BE49-F238E27FC236}">
                <a16:creationId xmlns:a16="http://schemas.microsoft.com/office/drawing/2014/main" id="{7095AB2B-45E9-467B-BE82-BAA2391C1F25}"/>
              </a:ext>
            </a:extLst>
          </p:cNvPr>
          <p:cNvSpPr/>
          <p:nvPr/>
        </p:nvSpPr>
        <p:spPr>
          <a:xfrm>
            <a:off x="893135" y="957493"/>
            <a:ext cx="83890" cy="83890"/>
          </a:xfrm>
          <a:prstGeom prst="flowChartConnector">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Circle: Hollow 116">
            <a:extLst>
              <a:ext uri="{FF2B5EF4-FFF2-40B4-BE49-F238E27FC236}">
                <a16:creationId xmlns:a16="http://schemas.microsoft.com/office/drawing/2014/main" id="{B79C4CA7-95D5-44F8-A371-87D1F8B2CE78}"/>
              </a:ext>
            </a:extLst>
          </p:cNvPr>
          <p:cNvSpPr/>
          <p:nvPr/>
        </p:nvSpPr>
        <p:spPr>
          <a:xfrm>
            <a:off x="11599050" y="920546"/>
            <a:ext cx="151000" cy="151000"/>
          </a:xfrm>
          <a:prstGeom prst="donu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0671392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AB561D09-FE9A-4787-9E75-640014AA5380}"/>
              </a:ext>
            </a:extLst>
          </p:cNvPr>
          <p:cNvSpPr/>
          <p:nvPr/>
        </p:nvSpPr>
        <p:spPr>
          <a:xfrm>
            <a:off x="1153389" y="1189676"/>
            <a:ext cx="6725078" cy="523220"/>
          </a:xfrm>
          <a:prstGeom prst="rect">
            <a:avLst/>
          </a:prstGeom>
        </p:spPr>
        <p:txBody>
          <a:bodyPr wrap="square">
            <a:spAutoFit/>
          </a:bodyPr>
          <a:lstStyle/>
          <a:p>
            <a:pPr>
              <a:spcAft>
                <a:spcPts val="1200"/>
              </a:spcAft>
            </a:pPr>
            <a:r>
              <a:rPr lang="en-GB" sz="2800" dirty="0">
                <a:solidFill>
                  <a:srgbClr val="002C6C"/>
                </a:solidFill>
                <a:ea typeface="Times New Roman" panose="02020603050405020304" pitchFamily="18" charset="0"/>
                <a:cs typeface="Times New Roman" panose="02020603050405020304" pitchFamily="18" charset="0"/>
              </a:rPr>
              <a:t>3. Data Sharing </a:t>
            </a:r>
            <a:r>
              <a:rPr lang="en-GB" sz="2800" dirty="0">
                <a:solidFill>
                  <a:srgbClr val="002060"/>
                </a:solidFill>
                <a:ea typeface="Times New Roman" panose="02020603050405020304" pitchFamily="18" charset="0"/>
                <a:cs typeface="Times New Roman" panose="02020603050405020304" pitchFamily="18" charset="0"/>
              </a:rPr>
              <a:t>- </a:t>
            </a:r>
            <a:r>
              <a:rPr lang="en-US" sz="2800" dirty="0">
                <a:solidFill>
                  <a:srgbClr val="002060"/>
                </a:solidFill>
              </a:rPr>
              <a:t>Office 365 Power BI Cloud</a:t>
            </a:r>
            <a:endParaRPr lang="en-US" sz="2800" dirty="0">
              <a:solidFill>
                <a:srgbClr val="002060"/>
              </a:solidFill>
              <a:ea typeface="Times New Roman" panose="02020603050405020304" pitchFamily="18" charset="0"/>
              <a:cs typeface="Times New Roman" panose="02020603050405020304" pitchFamily="18" charset="0"/>
            </a:endParaRPr>
          </a:p>
        </p:txBody>
      </p:sp>
      <p:pic>
        <p:nvPicPr>
          <p:cNvPr id="56" name="LogoHeaderFirstPage">
            <a:extLst>
              <a:ext uri="{FF2B5EF4-FFF2-40B4-BE49-F238E27FC236}">
                <a16:creationId xmlns:a16="http://schemas.microsoft.com/office/drawing/2014/main" id="{9C519B75-88D4-42AD-B18E-8DC7BFB3F98B}"/>
              </a:ext>
            </a:extLst>
          </p:cNvPr>
          <p:cNvPicPr/>
          <p:nvPr/>
        </p:nvPicPr>
        <p:blipFill>
          <a:blip r:embed="rId2"/>
          <a:stretch>
            <a:fillRect/>
          </a:stretch>
        </p:blipFill>
        <p:spPr>
          <a:xfrm>
            <a:off x="247851" y="102578"/>
            <a:ext cx="1864158" cy="547558"/>
          </a:xfrm>
          <a:prstGeom prst="rect">
            <a:avLst/>
          </a:prstGeom>
          <a:extLst>
            <a:ext uri="{FAA26D3D-D897-4be2-8F04-BA451C77F1D7}">
              <ma14:placeholderFlag xmlns:lc="http://schemas.openxmlformats.org/drawingml/2006/lockedCanvas" xmlns="" xmlns:wpc="http://schemas.microsoft.com/office/word/2010/wordprocessingCanvas" xmlns:mo="http://schemas.microsoft.com/office/mac/office/2008/main" xmlns:mc="http://schemas.openxmlformats.org/markup-compatibility/2006" xmlns:mv="urn:schemas-microsoft-com:mac:vml"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ps="http://schemas.microsoft.com/office/word/2010/wordprocessingShape" xmlns:ma14="http://schemas.microsoft.com/office/mac/drawingml/2011/main" xmlns:pic="http://schemas.openxmlformats.org/drawingml/2006/picture" xmlns:wne="http://schemas.microsoft.com/office/word/2006/wordml" xmlns:wp="http://schemas.openxmlformats.org/drawingml/2006/wordprocessingDrawing" xmlns:m="http://schemas.openxmlformats.org/officeDocument/2006/math" xmlns:ve="http://schemas.openxmlformats.org/markup-compatibility/2006"/>
            </a:ext>
          </a:extLst>
        </p:spPr>
      </p:pic>
      <p:pic>
        <p:nvPicPr>
          <p:cNvPr id="57" name="Picture 56">
            <a:extLst>
              <a:ext uri="{FF2B5EF4-FFF2-40B4-BE49-F238E27FC236}">
                <a16:creationId xmlns:a16="http://schemas.microsoft.com/office/drawing/2014/main" id="{671E84FC-A9CC-4526-BE96-8BB308FD7FEF}"/>
              </a:ext>
            </a:extLst>
          </p:cNvPr>
          <p:cNvPicPr/>
          <p:nvPr/>
        </p:nvPicPr>
        <p:blipFill>
          <a:blip r:embed="rId3">
            <a:extLst>
              <a:ext uri="{28A0092B-C50C-407E-A947-70E740481C1C}">
                <a14:useLocalDpi xmlns:a14="http://schemas.microsoft.com/office/drawing/2010/main" val="0"/>
              </a:ext>
            </a:extLst>
          </a:blip>
          <a:stretch>
            <a:fillRect/>
          </a:stretch>
        </p:blipFill>
        <p:spPr>
          <a:xfrm>
            <a:off x="9794413" y="498173"/>
            <a:ext cx="1967230" cy="106045"/>
          </a:xfrm>
          <a:prstGeom prst="rect">
            <a:avLst/>
          </a:prstGeom>
        </p:spPr>
      </p:pic>
      <p:sp>
        <p:nvSpPr>
          <p:cNvPr id="66" name="Rectangle 65">
            <a:extLst>
              <a:ext uri="{FF2B5EF4-FFF2-40B4-BE49-F238E27FC236}">
                <a16:creationId xmlns:a16="http://schemas.microsoft.com/office/drawing/2014/main" id="{CC32147A-7B32-43D3-81B4-1074FAD56081}"/>
              </a:ext>
            </a:extLst>
          </p:cNvPr>
          <p:cNvSpPr/>
          <p:nvPr/>
        </p:nvSpPr>
        <p:spPr>
          <a:xfrm flipV="1">
            <a:off x="137160" y="683213"/>
            <a:ext cx="11807190" cy="7200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68760819-05C0-44B5-84CA-EFB1B196CFC9}"/>
              </a:ext>
            </a:extLst>
          </p:cNvPr>
          <p:cNvSpPr/>
          <p:nvPr/>
        </p:nvSpPr>
        <p:spPr>
          <a:xfrm>
            <a:off x="4739698" y="364170"/>
            <a:ext cx="3428445" cy="307777"/>
          </a:xfrm>
          <a:prstGeom prst="rect">
            <a:avLst/>
          </a:prstGeom>
        </p:spPr>
        <p:txBody>
          <a:bodyPr wrap="square">
            <a:spAutoFit/>
          </a:bodyPr>
          <a:lstStyle/>
          <a:p>
            <a:pPr>
              <a:spcAft>
                <a:spcPts val="1200"/>
              </a:spcAft>
            </a:pPr>
            <a:r>
              <a:rPr lang="en-GB" sz="1400" dirty="0">
                <a:solidFill>
                  <a:srgbClr val="002C6C"/>
                </a:solidFill>
                <a:effectLst/>
                <a:ea typeface="Times New Roman" panose="02020603050405020304" pitchFamily="18" charset="0"/>
                <a:cs typeface="Times New Roman" panose="02020603050405020304" pitchFamily="18" charset="0"/>
              </a:rPr>
              <a:t>GS1 Canada D/W Prototype</a:t>
            </a:r>
            <a:r>
              <a:rPr lang="en-GB" sz="1400" dirty="0">
                <a:solidFill>
                  <a:srgbClr val="002C6C"/>
                </a:solidFill>
                <a:ea typeface="Times New Roman" panose="02020603050405020304" pitchFamily="18" charset="0"/>
                <a:cs typeface="Times New Roman" panose="02020603050405020304" pitchFamily="18" charset="0"/>
              </a:rPr>
              <a:t> Demo</a:t>
            </a:r>
            <a:endParaRPr lang="en-US" sz="1400" dirty="0">
              <a:ea typeface="Times New Roman" panose="02020603050405020304" pitchFamily="18" charset="0"/>
              <a:cs typeface="Times New Roman" panose="02020603050405020304" pitchFamily="18" charset="0"/>
            </a:endParaRPr>
          </a:p>
        </p:txBody>
      </p:sp>
      <p:cxnSp>
        <p:nvCxnSpPr>
          <p:cNvPr id="71" name="Straight Connector 70">
            <a:extLst>
              <a:ext uri="{FF2B5EF4-FFF2-40B4-BE49-F238E27FC236}">
                <a16:creationId xmlns:a16="http://schemas.microsoft.com/office/drawing/2014/main" id="{6777D2B2-F8CC-4433-A68E-ADDED5D79B64}"/>
              </a:ext>
            </a:extLst>
          </p:cNvPr>
          <p:cNvCxnSpPr/>
          <p:nvPr/>
        </p:nvCxnSpPr>
        <p:spPr>
          <a:xfrm>
            <a:off x="893135" y="1000673"/>
            <a:ext cx="10749516"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83" name="Rectangle: Rounded Corners 82">
            <a:extLst>
              <a:ext uri="{FF2B5EF4-FFF2-40B4-BE49-F238E27FC236}">
                <a16:creationId xmlns:a16="http://schemas.microsoft.com/office/drawing/2014/main" id="{9A4B76CF-F1C3-45BD-AF51-4E524330C2DF}"/>
              </a:ext>
            </a:extLst>
          </p:cNvPr>
          <p:cNvSpPr/>
          <p:nvPr/>
        </p:nvSpPr>
        <p:spPr>
          <a:xfrm>
            <a:off x="1850521" y="885959"/>
            <a:ext cx="786810" cy="206866"/>
          </a:xfrm>
          <a:prstGeom prst="round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Define</a:t>
            </a:r>
          </a:p>
        </p:txBody>
      </p:sp>
      <p:sp>
        <p:nvSpPr>
          <p:cNvPr id="88" name="Rectangle: Rounded Corners 87">
            <a:extLst>
              <a:ext uri="{FF2B5EF4-FFF2-40B4-BE49-F238E27FC236}">
                <a16:creationId xmlns:a16="http://schemas.microsoft.com/office/drawing/2014/main" id="{4CDBAD41-E06E-4E33-86BA-BE5A212FBDF3}"/>
              </a:ext>
            </a:extLst>
          </p:cNvPr>
          <p:cNvSpPr/>
          <p:nvPr/>
        </p:nvSpPr>
        <p:spPr>
          <a:xfrm>
            <a:off x="4779863" y="868238"/>
            <a:ext cx="786810" cy="206866"/>
          </a:xfrm>
          <a:prstGeom prst="roundRect">
            <a:avLst/>
          </a:prstGeom>
          <a:solidFill>
            <a:schemeClr val="bg1">
              <a:lumMod val="5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Gather</a:t>
            </a:r>
          </a:p>
        </p:txBody>
      </p:sp>
      <p:sp>
        <p:nvSpPr>
          <p:cNvPr id="102" name="Rectangle: Rounded Corners 101">
            <a:extLst>
              <a:ext uri="{FF2B5EF4-FFF2-40B4-BE49-F238E27FC236}">
                <a16:creationId xmlns:a16="http://schemas.microsoft.com/office/drawing/2014/main" id="{ED3614A8-2D80-429B-BFE1-1625747BE2EB}"/>
              </a:ext>
            </a:extLst>
          </p:cNvPr>
          <p:cNvSpPr/>
          <p:nvPr/>
        </p:nvSpPr>
        <p:spPr>
          <a:xfrm>
            <a:off x="8437054" y="879739"/>
            <a:ext cx="786810" cy="189338"/>
          </a:xfrm>
          <a:prstGeom prst="round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Share</a:t>
            </a:r>
          </a:p>
        </p:txBody>
      </p:sp>
      <p:sp>
        <p:nvSpPr>
          <p:cNvPr id="114" name="Rectangle: Rounded Corners 113">
            <a:extLst>
              <a:ext uri="{FF2B5EF4-FFF2-40B4-BE49-F238E27FC236}">
                <a16:creationId xmlns:a16="http://schemas.microsoft.com/office/drawing/2014/main" id="{BBB616F1-C3FC-4CA7-A330-BEDA1AA451B6}"/>
              </a:ext>
            </a:extLst>
          </p:cNvPr>
          <p:cNvSpPr/>
          <p:nvPr/>
        </p:nvSpPr>
        <p:spPr>
          <a:xfrm>
            <a:off x="10272643" y="901005"/>
            <a:ext cx="786810" cy="189338"/>
          </a:xfrm>
          <a:prstGeom prst="round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Utilize</a:t>
            </a:r>
          </a:p>
        </p:txBody>
      </p:sp>
      <p:sp>
        <p:nvSpPr>
          <p:cNvPr id="115" name="Flowchart: Connector 114">
            <a:extLst>
              <a:ext uri="{FF2B5EF4-FFF2-40B4-BE49-F238E27FC236}">
                <a16:creationId xmlns:a16="http://schemas.microsoft.com/office/drawing/2014/main" id="{7095AB2B-45E9-467B-BE82-BAA2391C1F25}"/>
              </a:ext>
            </a:extLst>
          </p:cNvPr>
          <p:cNvSpPr/>
          <p:nvPr/>
        </p:nvSpPr>
        <p:spPr>
          <a:xfrm>
            <a:off x="893135" y="957493"/>
            <a:ext cx="83890" cy="83890"/>
          </a:xfrm>
          <a:prstGeom prst="flowChartConnector">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Circle: Hollow 116">
            <a:extLst>
              <a:ext uri="{FF2B5EF4-FFF2-40B4-BE49-F238E27FC236}">
                <a16:creationId xmlns:a16="http://schemas.microsoft.com/office/drawing/2014/main" id="{B79C4CA7-95D5-44F8-A371-87D1F8B2CE78}"/>
              </a:ext>
            </a:extLst>
          </p:cNvPr>
          <p:cNvSpPr/>
          <p:nvPr/>
        </p:nvSpPr>
        <p:spPr>
          <a:xfrm>
            <a:off x="11599050" y="920546"/>
            <a:ext cx="151000" cy="151000"/>
          </a:xfrm>
          <a:prstGeom prst="donu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2" name="Picture 1">
            <a:extLst>
              <a:ext uri="{FF2B5EF4-FFF2-40B4-BE49-F238E27FC236}">
                <a16:creationId xmlns:a16="http://schemas.microsoft.com/office/drawing/2014/main" id="{428B6907-9FED-4F86-A7A2-CC218AA08C57}"/>
              </a:ext>
            </a:extLst>
          </p:cNvPr>
          <p:cNvPicPr>
            <a:picLocks noChangeAspect="1"/>
          </p:cNvPicPr>
          <p:nvPr/>
        </p:nvPicPr>
        <p:blipFill>
          <a:blip r:embed="rId4"/>
          <a:stretch>
            <a:fillRect/>
          </a:stretch>
        </p:blipFill>
        <p:spPr>
          <a:xfrm>
            <a:off x="1457722" y="2104090"/>
            <a:ext cx="6536748" cy="3202512"/>
          </a:xfrm>
          <a:prstGeom prst="rect">
            <a:avLst/>
          </a:prstGeom>
        </p:spPr>
      </p:pic>
      <p:sp>
        <p:nvSpPr>
          <p:cNvPr id="118" name="Rectangle 117">
            <a:extLst>
              <a:ext uri="{FF2B5EF4-FFF2-40B4-BE49-F238E27FC236}">
                <a16:creationId xmlns:a16="http://schemas.microsoft.com/office/drawing/2014/main" id="{32534C29-D362-4BED-B4EC-24AF7A6CA203}"/>
              </a:ext>
            </a:extLst>
          </p:cNvPr>
          <p:cNvSpPr/>
          <p:nvPr/>
        </p:nvSpPr>
        <p:spPr>
          <a:xfrm>
            <a:off x="1358823" y="1702773"/>
            <a:ext cx="7350006" cy="338554"/>
          </a:xfrm>
          <a:prstGeom prst="rect">
            <a:avLst/>
          </a:prstGeom>
        </p:spPr>
        <p:txBody>
          <a:bodyPr wrap="square">
            <a:spAutoFit/>
          </a:bodyPr>
          <a:lstStyle/>
          <a:p>
            <a:r>
              <a:rPr lang="en-US" sz="1600" dirty="0"/>
              <a:t>Publish Reports to Office 365 Power BI Cloud</a:t>
            </a:r>
            <a:endParaRPr lang="en-US" sz="1600" b="1" dirty="0"/>
          </a:p>
        </p:txBody>
      </p:sp>
      <p:sp>
        <p:nvSpPr>
          <p:cNvPr id="3" name="Rectangle 2">
            <a:extLst>
              <a:ext uri="{FF2B5EF4-FFF2-40B4-BE49-F238E27FC236}">
                <a16:creationId xmlns:a16="http://schemas.microsoft.com/office/drawing/2014/main" id="{A9B719AF-B406-47F4-B11F-715C288C1A8E}"/>
              </a:ext>
            </a:extLst>
          </p:cNvPr>
          <p:cNvSpPr/>
          <p:nvPr/>
        </p:nvSpPr>
        <p:spPr>
          <a:xfrm>
            <a:off x="7156062" y="2222482"/>
            <a:ext cx="722405" cy="29730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allout: Left Arrow 3">
            <a:extLst>
              <a:ext uri="{FF2B5EF4-FFF2-40B4-BE49-F238E27FC236}">
                <a16:creationId xmlns:a16="http://schemas.microsoft.com/office/drawing/2014/main" id="{CD399802-11CF-47A0-8347-52187390E19B}"/>
              </a:ext>
            </a:extLst>
          </p:cNvPr>
          <p:cNvSpPr/>
          <p:nvPr/>
        </p:nvSpPr>
        <p:spPr>
          <a:xfrm>
            <a:off x="7698203" y="1935198"/>
            <a:ext cx="2921900" cy="871870"/>
          </a:xfrm>
          <a:prstGeom prst="leftArrowCallou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 Share Report</a:t>
            </a:r>
          </a:p>
          <a:p>
            <a:r>
              <a:rPr lang="en-US" sz="1200" dirty="0">
                <a:solidFill>
                  <a:schemeClr val="tx1"/>
                </a:solidFill>
              </a:rPr>
              <a:t>  with Other users</a:t>
            </a:r>
          </a:p>
          <a:p>
            <a:r>
              <a:rPr lang="en-US" sz="1200" dirty="0">
                <a:solidFill>
                  <a:schemeClr val="tx1"/>
                </a:solidFill>
              </a:rPr>
              <a:t>- Power BI Pro license</a:t>
            </a:r>
          </a:p>
        </p:txBody>
      </p:sp>
      <p:sp>
        <p:nvSpPr>
          <p:cNvPr id="5" name="Rectangle 4">
            <a:extLst>
              <a:ext uri="{FF2B5EF4-FFF2-40B4-BE49-F238E27FC236}">
                <a16:creationId xmlns:a16="http://schemas.microsoft.com/office/drawing/2014/main" id="{0DE0EFE9-4237-40B7-AEF5-4C594A242AA8}"/>
              </a:ext>
            </a:extLst>
          </p:cNvPr>
          <p:cNvSpPr/>
          <p:nvPr/>
        </p:nvSpPr>
        <p:spPr>
          <a:xfrm>
            <a:off x="1358823" y="5395662"/>
            <a:ext cx="10283828" cy="646331"/>
          </a:xfrm>
          <a:prstGeom prst="rect">
            <a:avLst/>
          </a:prstGeom>
        </p:spPr>
        <p:txBody>
          <a:bodyPr wrap="square">
            <a:spAutoFit/>
          </a:bodyPr>
          <a:lstStyle/>
          <a:p>
            <a:r>
              <a:rPr lang="en-US" dirty="0">
                <a:hlinkClick r:id="rId5"/>
              </a:rPr>
              <a:t>https://app.powerbi.com/groups/me/reports/2eba49f4-c9e5-4de2-87a2-725ad2812458/ReportSection9fa765df56b35053006e</a:t>
            </a:r>
            <a:r>
              <a:rPr lang="en-US" dirty="0"/>
              <a:t> </a:t>
            </a:r>
          </a:p>
        </p:txBody>
      </p:sp>
    </p:spTree>
    <p:extLst>
      <p:ext uri="{BB962C8B-B14F-4D97-AF65-F5344CB8AC3E}">
        <p14:creationId xmlns:p14="http://schemas.microsoft.com/office/powerpoint/2010/main" val="2211563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 name="LogoHeaderFirstPage">
            <a:extLst>
              <a:ext uri="{FF2B5EF4-FFF2-40B4-BE49-F238E27FC236}">
                <a16:creationId xmlns:a16="http://schemas.microsoft.com/office/drawing/2014/main" id="{9C519B75-88D4-42AD-B18E-8DC7BFB3F98B}"/>
              </a:ext>
            </a:extLst>
          </p:cNvPr>
          <p:cNvPicPr/>
          <p:nvPr/>
        </p:nvPicPr>
        <p:blipFill>
          <a:blip r:embed="rId2"/>
          <a:stretch>
            <a:fillRect/>
          </a:stretch>
        </p:blipFill>
        <p:spPr>
          <a:xfrm>
            <a:off x="247851" y="102578"/>
            <a:ext cx="1864158" cy="547558"/>
          </a:xfrm>
          <a:prstGeom prst="rect">
            <a:avLst/>
          </a:prstGeom>
          <a:extLst>
            <a:ext uri="{FAA26D3D-D897-4be2-8F04-BA451C77F1D7}">
              <ma14:placeholderFlag xmlns:lc="http://schemas.openxmlformats.org/drawingml/2006/lockedCanvas" xmlns="" xmlns:wpc="http://schemas.microsoft.com/office/word/2010/wordprocessingCanvas" xmlns:mo="http://schemas.microsoft.com/office/mac/office/2008/main" xmlns:mc="http://schemas.openxmlformats.org/markup-compatibility/2006" xmlns:mv="urn:schemas-microsoft-com:mac:vml"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ps="http://schemas.microsoft.com/office/word/2010/wordprocessingShape" xmlns:ma14="http://schemas.microsoft.com/office/mac/drawingml/2011/main" xmlns:pic="http://schemas.openxmlformats.org/drawingml/2006/picture" xmlns:wne="http://schemas.microsoft.com/office/word/2006/wordml" xmlns:wp="http://schemas.openxmlformats.org/drawingml/2006/wordprocessingDrawing" xmlns:m="http://schemas.openxmlformats.org/officeDocument/2006/math" xmlns:ve="http://schemas.openxmlformats.org/markup-compatibility/2006"/>
            </a:ext>
          </a:extLst>
        </p:spPr>
      </p:pic>
      <p:pic>
        <p:nvPicPr>
          <p:cNvPr id="57" name="Picture 56">
            <a:extLst>
              <a:ext uri="{FF2B5EF4-FFF2-40B4-BE49-F238E27FC236}">
                <a16:creationId xmlns:a16="http://schemas.microsoft.com/office/drawing/2014/main" id="{671E84FC-A9CC-4526-BE96-8BB308FD7FEF}"/>
              </a:ext>
            </a:extLst>
          </p:cNvPr>
          <p:cNvPicPr/>
          <p:nvPr/>
        </p:nvPicPr>
        <p:blipFill>
          <a:blip r:embed="rId3">
            <a:extLst>
              <a:ext uri="{28A0092B-C50C-407E-A947-70E740481C1C}">
                <a14:useLocalDpi xmlns:a14="http://schemas.microsoft.com/office/drawing/2010/main" val="0"/>
              </a:ext>
            </a:extLst>
          </a:blip>
          <a:stretch>
            <a:fillRect/>
          </a:stretch>
        </p:blipFill>
        <p:spPr>
          <a:xfrm>
            <a:off x="9794413" y="498173"/>
            <a:ext cx="1967230" cy="106045"/>
          </a:xfrm>
          <a:prstGeom prst="rect">
            <a:avLst/>
          </a:prstGeom>
        </p:spPr>
      </p:pic>
      <p:sp>
        <p:nvSpPr>
          <p:cNvPr id="66" name="Rectangle 65">
            <a:extLst>
              <a:ext uri="{FF2B5EF4-FFF2-40B4-BE49-F238E27FC236}">
                <a16:creationId xmlns:a16="http://schemas.microsoft.com/office/drawing/2014/main" id="{CC32147A-7B32-43D3-81B4-1074FAD56081}"/>
              </a:ext>
            </a:extLst>
          </p:cNvPr>
          <p:cNvSpPr/>
          <p:nvPr/>
        </p:nvSpPr>
        <p:spPr>
          <a:xfrm flipV="1">
            <a:off x="137160" y="683213"/>
            <a:ext cx="11807190" cy="7200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68760819-05C0-44B5-84CA-EFB1B196CFC9}"/>
              </a:ext>
            </a:extLst>
          </p:cNvPr>
          <p:cNvSpPr/>
          <p:nvPr/>
        </p:nvSpPr>
        <p:spPr>
          <a:xfrm>
            <a:off x="4739698" y="364170"/>
            <a:ext cx="3428445" cy="307777"/>
          </a:xfrm>
          <a:prstGeom prst="rect">
            <a:avLst/>
          </a:prstGeom>
        </p:spPr>
        <p:txBody>
          <a:bodyPr wrap="square">
            <a:spAutoFit/>
          </a:bodyPr>
          <a:lstStyle/>
          <a:p>
            <a:pPr>
              <a:spcAft>
                <a:spcPts val="1200"/>
              </a:spcAft>
            </a:pPr>
            <a:r>
              <a:rPr lang="en-GB" sz="1400" dirty="0">
                <a:solidFill>
                  <a:srgbClr val="002C6C"/>
                </a:solidFill>
                <a:effectLst/>
                <a:ea typeface="Times New Roman" panose="02020603050405020304" pitchFamily="18" charset="0"/>
                <a:cs typeface="Times New Roman" panose="02020603050405020304" pitchFamily="18" charset="0"/>
              </a:rPr>
              <a:t>GS1 Canada D/W Prototype</a:t>
            </a:r>
            <a:r>
              <a:rPr lang="en-GB" sz="1400" dirty="0">
                <a:solidFill>
                  <a:srgbClr val="002C6C"/>
                </a:solidFill>
                <a:ea typeface="Times New Roman" panose="02020603050405020304" pitchFamily="18" charset="0"/>
                <a:cs typeface="Times New Roman" panose="02020603050405020304" pitchFamily="18" charset="0"/>
              </a:rPr>
              <a:t> Demo</a:t>
            </a:r>
            <a:endParaRPr lang="en-US" sz="1400" dirty="0">
              <a:ea typeface="Times New Roman" panose="02020603050405020304" pitchFamily="18" charset="0"/>
              <a:cs typeface="Times New Roman" panose="02020603050405020304" pitchFamily="18" charset="0"/>
            </a:endParaRPr>
          </a:p>
        </p:txBody>
      </p:sp>
      <p:cxnSp>
        <p:nvCxnSpPr>
          <p:cNvPr id="71" name="Straight Connector 70">
            <a:extLst>
              <a:ext uri="{FF2B5EF4-FFF2-40B4-BE49-F238E27FC236}">
                <a16:creationId xmlns:a16="http://schemas.microsoft.com/office/drawing/2014/main" id="{6777D2B2-F8CC-4433-A68E-ADDED5D79B64}"/>
              </a:ext>
            </a:extLst>
          </p:cNvPr>
          <p:cNvCxnSpPr/>
          <p:nvPr/>
        </p:nvCxnSpPr>
        <p:spPr>
          <a:xfrm>
            <a:off x="893135" y="1000673"/>
            <a:ext cx="10749516"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83" name="Rectangle: Rounded Corners 82">
            <a:extLst>
              <a:ext uri="{FF2B5EF4-FFF2-40B4-BE49-F238E27FC236}">
                <a16:creationId xmlns:a16="http://schemas.microsoft.com/office/drawing/2014/main" id="{9A4B76CF-F1C3-45BD-AF51-4E524330C2DF}"/>
              </a:ext>
            </a:extLst>
          </p:cNvPr>
          <p:cNvSpPr/>
          <p:nvPr/>
        </p:nvSpPr>
        <p:spPr>
          <a:xfrm>
            <a:off x="1850521" y="885959"/>
            <a:ext cx="786810" cy="206866"/>
          </a:xfrm>
          <a:prstGeom prst="round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Define</a:t>
            </a:r>
          </a:p>
        </p:txBody>
      </p:sp>
      <p:sp>
        <p:nvSpPr>
          <p:cNvPr id="88" name="Rectangle: Rounded Corners 87">
            <a:extLst>
              <a:ext uri="{FF2B5EF4-FFF2-40B4-BE49-F238E27FC236}">
                <a16:creationId xmlns:a16="http://schemas.microsoft.com/office/drawing/2014/main" id="{4CDBAD41-E06E-4E33-86BA-BE5A212FBDF3}"/>
              </a:ext>
            </a:extLst>
          </p:cNvPr>
          <p:cNvSpPr/>
          <p:nvPr/>
        </p:nvSpPr>
        <p:spPr>
          <a:xfrm>
            <a:off x="4779863" y="868238"/>
            <a:ext cx="786810" cy="206866"/>
          </a:xfrm>
          <a:prstGeom prst="roundRect">
            <a:avLst/>
          </a:prstGeom>
          <a:solidFill>
            <a:schemeClr val="bg1">
              <a:lumMod val="5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Gather</a:t>
            </a:r>
          </a:p>
        </p:txBody>
      </p:sp>
      <p:sp>
        <p:nvSpPr>
          <p:cNvPr id="102" name="Rectangle: Rounded Corners 101">
            <a:extLst>
              <a:ext uri="{FF2B5EF4-FFF2-40B4-BE49-F238E27FC236}">
                <a16:creationId xmlns:a16="http://schemas.microsoft.com/office/drawing/2014/main" id="{ED3614A8-2D80-429B-BFE1-1625747BE2EB}"/>
              </a:ext>
            </a:extLst>
          </p:cNvPr>
          <p:cNvSpPr/>
          <p:nvPr/>
        </p:nvSpPr>
        <p:spPr>
          <a:xfrm>
            <a:off x="8437054" y="879739"/>
            <a:ext cx="786810" cy="189338"/>
          </a:xfrm>
          <a:prstGeom prst="round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Share</a:t>
            </a:r>
          </a:p>
        </p:txBody>
      </p:sp>
      <p:sp>
        <p:nvSpPr>
          <p:cNvPr id="114" name="Rectangle: Rounded Corners 113">
            <a:extLst>
              <a:ext uri="{FF2B5EF4-FFF2-40B4-BE49-F238E27FC236}">
                <a16:creationId xmlns:a16="http://schemas.microsoft.com/office/drawing/2014/main" id="{BBB616F1-C3FC-4CA7-A330-BEDA1AA451B6}"/>
              </a:ext>
            </a:extLst>
          </p:cNvPr>
          <p:cNvSpPr/>
          <p:nvPr/>
        </p:nvSpPr>
        <p:spPr>
          <a:xfrm>
            <a:off x="10272643" y="901005"/>
            <a:ext cx="786810" cy="189338"/>
          </a:xfrm>
          <a:prstGeom prst="round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Utilize</a:t>
            </a:r>
          </a:p>
        </p:txBody>
      </p:sp>
      <p:sp>
        <p:nvSpPr>
          <p:cNvPr id="115" name="Flowchart: Connector 114">
            <a:extLst>
              <a:ext uri="{FF2B5EF4-FFF2-40B4-BE49-F238E27FC236}">
                <a16:creationId xmlns:a16="http://schemas.microsoft.com/office/drawing/2014/main" id="{7095AB2B-45E9-467B-BE82-BAA2391C1F25}"/>
              </a:ext>
            </a:extLst>
          </p:cNvPr>
          <p:cNvSpPr/>
          <p:nvPr/>
        </p:nvSpPr>
        <p:spPr>
          <a:xfrm>
            <a:off x="893135" y="957493"/>
            <a:ext cx="83890" cy="83890"/>
          </a:xfrm>
          <a:prstGeom prst="flowChartConnector">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Circle: Hollow 116">
            <a:extLst>
              <a:ext uri="{FF2B5EF4-FFF2-40B4-BE49-F238E27FC236}">
                <a16:creationId xmlns:a16="http://schemas.microsoft.com/office/drawing/2014/main" id="{B79C4CA7-95D5-44F8-A371-87D1F8B2CE78}"/>
              </a:ext>
            </a:extLst>
          </p:cNvPr>
          <p:cNvSpPr/>
          <p:nvPr/>
        </p:nvSpPr>
        <p:spPr>
          <a:xfrm>
            <a:off x="11599050" y="920546"/>
            <a:ext cx="151000" cy="151000"/>
          </a:xfrm>
          <a:prstGeom prst="donu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8" name="Rectangle 117">
            <a:extLst>
              <a:ext uri="{FF2B5EF4-FFF2-40B4-BE49-F238E27FC236}">
                <a16:creationId xmlns:a16="http://schemas.microsoft.com/office/drawing/2014/main" id="{32534C29-D362-4BED-B4EC-24AF7A6CA203}"/>
              </a:ext>
            </a:extLst>
          </p:cNvPr>
          <p:cNvSpPr/>
          <p:nvPr/>
        </p:nvSpPr>
        <p:spPr>
          <a:xfrm>
            <a:off x="1358823" y="1702773"/>
            <a:ext cx="7350006" cy="338554"/>
          </a:xfrm>
          <a:prstGeom prst="rect">
            <a:avLst/>
          </a:prstGeom>
        </p:spPr>
        <p:txBody>
          <a:bodyPr wrap="square">
            <a:spAutoFit/>
          </a:bodyPr>
          <a:lstStyle/>
          <a:p>
            <a:r>
              <a:rPr lang="en-US" sz="1600" dirty="0"/>
              <a:t>Share Reports to Office 365 SharePoint</a:t>
            </a:r>
            <a:endParaRPr lang="en-US" sz="1600" b="1" dirty="0"/>
          </a:p>
        </p:txBody>
      </p:sp>
      <p:pic>
        <p:nvPicPr>
          <p:cNvPr id="5" name="Picture 4">
            <a:extLst>
              <a:ext uri="{FF2B5EF4-FFF2-40B4-BE49-F238E27FC236}">
                <a16:creationId xmlns:a16="http://schemas.microsoft.com/office/drawing/2014/main" id="{AED93F3F-B7F1-4526-8935-0A83BD2477ED}"/>
              </a:ext>
            </a:extLst>
          </p:cNvPr>
          <p:cNvPicPr>
            <a:picLocks noChangeAspect="1"/>
          </p:cNvPicPr>
          <p:nvPr/>
        </p:nvPicPr>
        <p:blipFill>
          <a:blip r:embed="rId4"/>
          <a:stretch>
            <a:fillRect/>
          </a:stretch>
        </p:blipFill>
        <p:spPr>
          <a:xfrm>
            <a:off x="1467293" y="2069248"/>
            <a:ext cx="6969761" cy="3205041"/>
          </a:xfrm>
          <a:prstGeom prst="rect">
            <a:avLst/>
          </a:prstGeom>
        </p:spPr>
      </p:pic>
      <p:sp>
        <p:nvSpPr>
          <p:cNvPr id="19" name="Rectangle 18">
            <a:extLst>
              <a:ext uri="{FF2B5EF4-FFF2-40B4-BE49-F238E27FC236}">
                <a16:creationId xmlns:a16="http://schemas.microsoft.com/office/drawing/2014/main" id="{56DFBF0E-304C-42D7-A77E-49958A3CB7F4}"/>
              </a:ext>
            </a:extLst>
          </p:cNvPr>
          <p:cNvSpPr/>
          <p:nvPr/>
        </p:nvSpPr>
        <p:spPr>
          <a:xfrm>
            <a:off x="7653136" y="2006810"/>
            <a:ext cx="499730" cy="29730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Callout: Left Arrow 20">
            <a:extLst>
              <a:ext uri="{FF2B5EF4-FFF2-40B4-BE49-F238E27FC236}">
                <a16:creationId xmlns:a16="http://schemas.microsoft.com/office/drawing/2014/main" id="{337A2FC7-7E75-43D4-AA8F-7E1F07FC8BF9}"/>
              </a:ext>
            </a:extLst>
          </p:cNvPr>
          <p:cNvSpPr/>
          <p:nvPr/>
        </p:nvSpPr>
        <p:spPr>
          <a:xfrm>
            <a:off x="8195276" y="1719526"/>
            <a:ext cx="2021251" cy="871870"/>
          </a:xfrm>
          <a:prstGeom prst="leftArrowCallou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 Share Web page</a:t>
            </a:r>
          </a:p>
          <a:p>
            <a:r>
              <a:rPr lang="en-US" sz="1200" dirty="0">
                <a:solidFill>
                  <a:schemeClr val="tx1"/>
                </a:solidFill>
              </a:rPr>
              <a:t>  with Other users</a:t>
            </a:r>
          </a:p>
        </p:txBody>
      </p:sp>
      <p:sp>
        <p:nvSpPr>
          <p:cNvPr id="7" name="Rectangle 6">
            <a:extLst>
              <a:ext uri="{FF2B5EF4-FFF2-40B4-BE49-F238E27FC236}">
                <a16:creationId xmlns:a16="http://schemas.microsoft.com/office/drawing/2014/main" id="{F236FBC9-F0AF-4BBF-ADBB-FCA0B9313BBB}"/>
              </a:ext>
            </a:extLst>
          </p:cNvPr>
          <p:cNvSpPr/>
          <p:nvPr/>
        </p:nvSpPr>
        <p:spPr>
          <a:xfrm>
            <a:off x="1312006" y="5417861"/>
            <a:ext cx="8733332" cy="369332"/>
          </a:xfrm>
          <a:prstGeom prst="rect">
            <a:avLst/>
          </a:prstGeom>
        </p:spPr>
        <p:txBody>
          <a:bodyPr wrap="square">
            <a:spAutoFit/>
          </a:bodyPr>
          <a:lstStyle/>
          <a:p>
            <a:r>
              <a:rPr lang="en-US" dirty="0">
                <a:hlinkClick r:id="rId5"/>
              </a:rPr>
              <a:t>https://gs1ca.sharepoint.com/SitePages/BI-Prototype-Test-with-Power-BI-Cloud.aspx</a:t>
            </a:r>
            <a:r>
              <a:rPr lang="en-US" dirty="0"/>
              <a:t> </a:t>
            </a:r>
          </a:p>
        </p:txBody>
      </p:sp>
      <p:sp>
        <p:nvSpPr>
          <p:cNvPr id="23" name="Rectangle 22">
            <a:extLst>
              <a:ext uri="{FF2B5EF4-FFF2-40B4-BE49-F238E27FC236}">
                <a16:creationId xmlns:a16="http://schemas.microsoft.com/office/drawing/2014/main" id="{937611F3-282C-4802-AE29-0AECB85D844E}"/>
              </a:ext>
            </a:extLst>
          </p:cNvPr>
          <p:cNvSpPr/>
          <p:nvPr/>
        </p:nvSpPr>
        <p:spPr>
          <a:xfrm>
            <a:off x="1153389" y="1189676"/>
            <a:ext cx="6725078" cy="523220"/>
          </a:xfrm>
          <a:prstGeom prst="rect">
            <a:avLst/>
          </a:prstGeom>
        </p:spPr>
        <p:txBody>
          <a:bodyPr wrap="square">
            <a:spAutoFit/>
          </a:bodyPr>
          <a:lstStyle/>
          <a:p>
            <a:pPr>
              <a:spcAft>
                <a:spcPts val="1200"/>
              </a:spcAft>
            </a:pPr>
            <a:r>
              <a:rPr lang="en-GB" sz="2800" dirty="0">
                <a:solidFill>
                  <a:schemeClr val="bg1">
                    <a:lumMod val="50000"/>
                  </a:schemeClr>
                </a:solidFill>
                <a:ea typeface="Times New Roman" panose="02020603050405020304" pitchFamily="18" charset="0"/>
                <a:cs typeface="Times New Roman" panose="02020603050405020304" pitchFamily="18" charset="0"/>
              </a:rPr>
              <a:t>3. Data Sharing - </a:t>
            </a:r>
            <a:r>
              <a:rPr lang="en-US" sz="2800" dirty="0">
                <a:solidFill>
                  <a:srgbClr val="002060"/>
                </a:solidFill>
              </a:rPr>
              <a:t>Office 365 SharePoint</a:t>
            </a:r>
            <a:endParaRPr lang="en-US" sz="2800" dirty="0">
              <a:solidFill>
                <a:srgbClr val="002060"/>
              </a:solidFill>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24074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 name="LogoHeaderFirstPage">
            <a:extLst>
              <a:ext uri="{FF2B5EF4-FFF2-40B4-BE49-F238E27FC236}">
                <a16:creationId xmlns:a16="http://schemas.microsoft.com/office/drawing/2014/main" id="{9C519B75-88D4-42AD-B18E-8DC7BFB3F98B}"/>
              </a:ext>
            </a:extLst>
          </p:cNvPr>
          <p:cNvPicPr/>
          <p:nvPr/>
        </p:nvPicPr>
        <p:blipFill>
          <a:blip r:embed="rId2"/>
          <a:stretch>
            <a:fillRect/>
          </a:stretch>
        </p:blipFill>
        <p:spPr>
          <a:xfrm>
            <a:off x="247851" y="102578"/>
            <a:ext cx="1864158" cy="547558"/>
          </a:xfrm>
          <a:prstGeom prst="rect">
            <a:avLst/>
          </a:prstGeom>
          <a:extLst>
            <a:ext uri="{FAA26D3D-D897-4be2-8F04-BA451C77F1D7}">
              <ma14:placeholderFlag xmlns:lc="http://schemas.openxmlformats.org/drawingml/2006/lockedCanvas" xmlns="" xmlns:wpc="http://schemas.microsoft.com/office/word/2010/wordprocessingCanvas" xmlns:mo="http://schemas.microsoft.com/office/mac/office/2008/main" xmlns:mc="http://schemas.openxmlformats.org/markup-compatibility/2006" xmlns:mv="urn:schemas-microsoft-com:mac:vml"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ps="http://schemas.microsoft.com/office/word/2010/wordprocessingShape" xmlns:ma14="http://schemas.microsoft.com/office/mac/drawingml/2011/main" xmlns:pic="http://schemas.openxmlformats.org/drawingml/2006/picture" xmlns:wne="http://schemas.microsoft.com/office/word/2006/wordml" xmlns:wp="http://schemas.openxmlformats.org/drawingml/2006/wordprocessingDrawing" xmlns:m="http://schemas.openxmlformats.org/officeDocument/2006/math" xmlns:ve="http://schemas.openxmlformats.org/markup-compatibility/2006"/>
            </a:ext>
          </a:extLst>
        </p:spPr>
      </p:pic>
      <p:pic>
        <p:nvPicPr>
          <p:cNvPr id="57" name="Picture 56">
            <a:extLst>
              <a:ext uri="{FF2B5EF4-FFF2-40B4-BE49-F238E27FC236}">
                <a16:creationId xmlns:a16="http://schemas.microsoft.com/office/drawing/2014/main" id="{671E84FC-A9CC-4526-BE96-8BB308FD7FEF}"/>
              </a:ext>
            </a:extLst>
          </p:cNvPr>
          <p:cNvPicPr/>
          <p:nvPr/>
        </p:nvPicPr>
        <p:blipFill>
          <a:blip r:embed="rId3">
            <a:extLst>
              <a:ext uri="{28A0092B-C50C-407E-A947-70E740481C1C}">
                <a14:useLocalDpi xmlns:a14="http://schemas.microsoft.com/office/drawing/2010/main" val="0"/>
              </a:ext>
            </a:extLst>
          </a:blip>
          <a:stretch>
            <a:fillRect/>
          </a:stretch>
        </p:blipFill>
        <p:spPr>
          <a:xfrm>
            <a:off x="9794413" y="498173"/>
            <a:ext cx="1967230" cy="106045"/>
          </a:xfrm>
          <a:prstGeom prst="rect">
            <a:avLst/>
          </a:prstGeom>
        </p:spPr>
      </p:pic>
      <p:sp>
        <p:nvSpPr>
          <p:cNvPr id="66" name="Rectangle 65">
            <a:extLst>
              <a:ext uri="{FF2B5EF4-FFF2-40B4-BE49-F238E27FC236}">
                <a16:creationId xmlns:a16="http://schemas.microsoft.com/office/drawing/2014/main" id="{CC32147A-7B32-43D3-81B4-1074FAD56081}"/>
              </a:ext>
            </a:extLst>
          </p:cNvPr>
          <p:cNvSpPr/>
          <p:nvPr/>
        </p:nvSpPr>
        <p:spPr>
          <a:xfrm flipV="1">
            <a:off x="137160" y="683213"/>
            <a:ext cx="11807190" cy="7200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68760819-05C0-44B5-84CA-EFB1B196CFC9}"/>
              </a:ext>
            </a:extLst>
          </p:cNvPr>
          <p:cNvSpPr/>
          <p:nvPr/>
        </p:nvSpPr>
        <p:spPr>
          <a:xfrm>
            <a:off x="4739698" y="364170"/>
            <a:ext cx="3428445" cy="307777"/>
          </a:xfrm>
          <a:prstGeom prst="rect">
            <a:avLst/>
          </a:prstGeom>
        </p:spPr>
        <p:txBody>
          <a:bodyPr wrap="square">
            <a:spAutoFit/>
          </a:bodyPr>
          <a:lstStyle/>
          <a:p>
            <a:pPr>
              <a:spcAft>
                <a:spcPts val="1200"/>
              </a:spcAft>
            </a:pPr>
            <a:r>
              <a:rPr lang="en-GB" sz="1400" dirty="0">
                <a:solidFill>
                  <a:srgbClr val="002C6C"/>
                </a:solidFill>
                <a:effectLst/>
                <a:ea typeface="Times New Roman" panose="02020603050405020304" pitchFamily="18" charset="0"/>
                <a:cs typeface="Times New Roman" panose="02020603050405020304" pitchFamily="18" charset="0"/>
              </a:rPr>
              <a:t>GS1 Canada D/W Prototype</a:t>
            </a:r>
            <a:r>
              <a:rPr lang="en-GB" sz="1400" dirty="0">
                <a:solidFill>
                  <a:srgbClr val="002C6C"/>
                </a:solidFill>
                <a:ea typeface="Times New Roman" panose="02020603050405020304" pitchFamily="18" charset="0"/>
                <a:cs typeface="Times New Roman" panose="02020603050405020304" pitchFamily="18" charset="0"/>
              </a:rPr>
              <a:t> Demo</a:t>
            </a:r>
            <a:endParaRPr lang="en-US" sz="1400" dirty="0">
              <a:ea typeface="Times New Roman" panose="02020603050405020304" pitchFamily="18" charset="0"/>
              <a:cs typeface="Times New Roman" panose="02020603050405020304" pitchFamily="18" charset="0"/>
            </a:endParaRPr>
          </a:p>
        </p:txBody>
      </p:sp>
      <p:cxnSp>
        <p:nvCxnSpPr>
          <p:cNvPr id="71" name="Straight Connector 70">
            <a:extLst>
              <a:ext uri="{FF2B5EF4-FFF2-40B4-BE49-F238E27FC236}">
                <a16:creationId xmlns:a16="http://schemas.microsoft.com/office/drawing/2014/main" id="{6777D2B2-F8CC-4433-A68E-ADDED5D79B64}"/>
              </a:ext>
            </a:extLst>
          </p:cNvPr>
          <p:cNvCxnSpPr/>
          <p:nvPr/>
        </p:nvCxnSpPr>
        <p:spPr>
          <a:xfrm>
            <a:off x="893135" y="1000673"/>
            <a:ext cx="10749516"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83" name="Rectangle: Rounded Corners 82">
            <a:extLst>
              <a:ext uri="{FF2B5EF4-FFF2-40B4-BE49-F238E27FC236}">
                <a16:creationId xmlns:a16="http://schemas.microsoft.com/office/drawing/2014/main" id="{9A4B76CF-F1C3-45BD-AF51-4E524330C2DF}"/>
              </a:ext>
            </a:extLst>
          </p:cNvPr>
          <p:cNvSpPr/>
          <p:nvPr/>
        </p:nvSpPr>
        <p:spPr>
          <a:xfrm>
            <a:off x="1850521" y="885959"/>
            <a:ext cx="786810" cy="206866"/>
          </a:xfrm>
          <a:prstGeom prst="round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Define</a:t>
            </a:r>
          </a:p>
        </p:txBody>
      </p:sp>
      <p:sp>
        <p:nvSpPr>
          <p:cNvPr id="88" name="Rectangle: Rounded Corners 87">
            <a:extLst>
              <a:ext uri="{FF2B5EF4-FFF2-40B4-BE49-F238E27FC236}">
                <a16:creationId xmlns:a16="http://schemas.microsoft.com/office/drawing/2014/main" id="{4CDBAD41-E06E-4E33-86BA-BE5A212FBDF3}"/>
              </a:ext>
            </a:extLst>
          </p:cNvPr>
          <p:cNvSpPr/>
          <p:nvPr/>
        </p:nvSpPr>
        <p:spPr>
          <a:xfrm>
            <a:off x="4779863" y="868238"/>
            <a:ext cx="786810" cy="206866"/>
          </a:xfrm>
          <a:prstGeom prst="roundRect">
            <a:avLst/>
          </a:prstGeom>
          <a:solidFill>
            <a:schemeClr val="bg1">
              <a:lumMod val="5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Gather</a:t>
            </a:r>
          </a:p>
        </p:txBody>
      </p:sp>
      <p:sp>
        <p:nvSpPr>
          <p:cNvPr id="102" name="Rectangle: Rounded Corners 101">
            <a:extLst>
              <a:ext uri="{FF2B5EF4-FFF2-40B4-BE49-F238E27FC236}">
                <a16:creationId xmlns:a16="http://schemas.microsoft.com/office/drawing/2014/main" id="{ED3614A8-2D80-429B-BFE1-1625747BE2EB}"/>
              </a:ext>
            </a:extLst>
          </p:cNvPr>
          <p:cNvSpPr/>
          <p:nvPr/>
        </p:nvSpPr>
        <p:spPr>
          <a:xfrm>
            <a:off x="8437054" y="879739"/>
            <a:ext cx="786810" cy="189338"/>
          </a:xfrm>
          <a:prstGeom prst="round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Share</a:t>
            </a:r>
          </a:p>
        </p:txBody>
      </p:sp>
      <p:sp>
        <p:nvSpPr>
          <p:cNvPr id="114" name="Rectangle: Rounded Corners 113">
            <a:extLst>
              <a:ext uri="{FF2B5EF4-FFF2-40B4-BE49-F238E27FC236}">
                <a16:creationId xmlns:a16="http://schemas.microsoft.com/office/drawing/2014/main" id="{BBB616F1-C3FC-4CA7-A330-BEDA1AA451B6}"/>
              </a:ext>
            </a:extLst>
          </p:cNvPr>
          <p:cNvSpPr/>
          <p:nvPr/>
        </p:nvSpPr>
        <p:spPr>
          <a:xfrm>
            <a:off x="10272643" y="901005"/>
            <a:ext cx="786810" cy="189338"/>
          </a:xfrm>
          <a:prstGeom prst="round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Utilize</a:t>
            </a:r>
          </a:p>
        </p:txBody>
      </p:sp>
      <p:sp>
        <p:nvSpPr>
          <p:cNvPr id="115" name="Flowchart: Connector 114">
            <a:extLst>
              <a:ext uri="{FF2B5EF4-FFF2-40B4-BE49-F238E27FC236}">
                <a16:creationId xmlns:a16="http://schemas.microsoft.com/office/drawing/2014/main" id="{7095AB2B-45E9-467B-BE82-BAA2391C1F25}"/>
              </a:ext>
            </a:extLst>
          </p:cNvPr>
          <p:cNvSpPr/>
          <p:nvPr/>
        </p:nvSpPr>
        <p:spPr>
          <a:xfrm>
            <a:off x="893135" y="957493"/>
            <a:ext cx="83890" cy="83890"/>
          </a:xfrm>
          <a:prstGeom prst="flowChartConnector">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Circle: Hollow 116">
            <a:extLst>
              <a:ext uri="{FF2B5EF4-FFF2-40B4-BE49-F238E27FC236}">
                <a16:creationId xmlns:a16="http://schemas.microsoft.com/office/drawing/2014/main" id="{B79C4CA7-95D5-44F8-A371-87D1F8B2CE78}"/>
              </a:ext>
            </a:extLst>
          </p:cNvPr>
          <p:cNvSpPr/>
          <p:nvPr/>
        </p:nvSpPr>
        <p:spPr>
          <a:xfrm>
            <a:off x="11599050" y="920546"/>
            <a:ext cx="151000" cy="151000"/>
          </a:xfrm>
          <a:prstGeom prst="donu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8" name="Rectangle 117">
            <a:extLst>
              <a:ext uri="{FF2B5EF4-FFF2-40B4-BE49-F238E27FC236}">
                <a16:creationId xmlns:a16="http://schemas.microsoft.com/office/drawing/2014/main" id="{32534C29-D362-4BED-B4EC-24AF7A6CA203}"/>
              </a:ext>
            </a:extLst>
          </p:cNvPr>
          <p:cNvSpPr/>
          <p:nvPr/>
        </p:nvSpPr>
        <p:spPr>
          <a:xfrm>
            <a:off x="1358823" y="1702773"/>
            <a:ext cx="7350006" cy="338554"/>
          </a:xfrm>
          <a:prstGeom prst="rect">
            <a:avLst/>
          </a:prstGeom>
        </p:spPr>
        <p:txBody>
          <a:bodyPr wrap="square">
            <a:spAutoFit/>
          </a:bodyPr>
          <a:lstStyle/>
          <a:p>
            <a:r>
              <a:rPr lang="en-US" sz="1600" dirty="0"/>
              <a:t>Share Reports to Office 365 Yammer</a:t>
            </a:r>
            <a:endParaRPr lang="en-US" sz="1600" b="1" dirty="0"/>
          </a:p>
        </p:txBody>
      </p:sp>
      <p:sp>
        <p:nvSpPr>
          <p:cNvPr id="6" name="Rectangle 5">
            <a:extLst>
              <a:ext uri="{FF2B5EF4-FFF2-40B4-BE49-F238E27FC236}">
                <a16:creationId xmlns:a16="http://schemas.microsoft.com/office/drawing/2014/main" id="{B2349E1C-461A-4C44-B1B4-2600B193112E}"/>
              </a:ext>
            </a:extLst>
          </p:cNvPr>
          <p:cNvSpPr/>
          <p:nvPr/>
        </p:nvSpPr>
        <p:spPr>
          <a:xfrm>
            <a:off x="1302159" y="5568122"/>
            <a:ext cx="10283828" cy="369332"/>
          </a:xfrm>
          <a:prstGeom prst="rect">
            <a:avLst/>
          </a:prstGeom>
        </p:spPr>
        <p:txBody>
          <a:bodyPr wrap="square">
            <a:spAutoFit/>
          </a:bodyPr>
          <a:lstStyle/>
          <a:p>
            <a:r>
              <a:rPr lang="en-US" dirty="0">
                <a:hlinkClick r:id="rId4"/>
              </a:rPr>
              <a:t>https://www.yammer.com/gs1ca.org/#/threads/inGroup?type=in_group&amp;feedId=17459159&amp;view=all</a:t>
            </a:r>
            <a:r>
              <a:rPr lang="en-US" dirty="0"/>
              <a:t> </a:t>
            </a:r>
          </a:p>
        </p:txBody>
      </p:sp>
      <p:pic>
        <p:nvPicPr>
          <p:cNvPr id="2" name="Picture 1">
            <a:extLst>
              <a:ext uri="{FF2B5EF4-FFF2-40B4-BE49-F238E27FC236}">
                <a16:creationId xmlns:a16="http://schemas.microsoft.com/office/drawing/2014/main" id="{554EB46D-80AB-4B4E-BDB9-DCC7447DA87E}"/>
              </a:ext>
            </a:extLst>
          </p:cNvPr>
          <p:cNvPicPr>
            <a:picLocks noChangeAspect="1"/>
          </p:cNvPicPr>
          <p:nvPr/>
        </p:nvPicPr>
        <p:blipFill>
          <a:blip r:embed="rId5"/>
          <a:stretch>
            <a:fillRect/>
          </a:stretch>
        </p:blipFill>
        <p:spPr>
          <a:xfrm>
            <a:off x="1358824" y="2065979"/>
            <a:ext cx="6809320" cy="3310680"/>
          </a:xfrm>
          <a:prstGeom prst="rect">
            <a:avLst/>
          </a:prstGeom>
        </p:spPr>
      </p:pic>
      <p:sp>
        <p:nvSpPr>
          <p:cNvPr id="22" name="Rectangle 21">
            <a:extLst>
              <a:ext uri="{FF2B5EF4-FFF2-40B4-BE49-F238E27FC236}">
                <a16:creationId xmlns:a16="http://schemas.microsoft.com/office/drawing/2014/main" id="{539C2899-211F-43EC-BD32-65529609E08F}"/>
              </a:ext>
            </a:extLst>
          </p:cNvPr>
          <p:cNvSpPr/>
          <p:nvPr/>
        </p:nvSpPr>
        <p:spPr>
          <a:xfrm>
            <a:off x="1153389" y="1189676"/>
            <a:ext cx="6725078" cy="523220"/>
          </a:xfrm>
          <a:prstGeom prst="rect">
            <a:avLst/>
          </a:prstGeom>
        </p:spPr>
        <p:txBody>
          <a:bodyPr wrap="square">
            <a:spAutoFit/>
          </a:bodyPr>
          <a:lstStyle/>
          <a:p>
            <a:pPr>
              <a:spcAft>
                <a:spcPts val="1200"/>
              </a:spcAft>
            </a:pPr>
            <a:r>
              <a:rPr lang="en-GB" sz="2800" dirty="0">
                <a:solidFill>
                  <a:schemeClr val="bg1">
                    <a:lumMod val="50000"/>
                  </a:schemeClr>
                </a:solidFill>
                <a:ea typeface="Times New Roman" panose="02020603050405020304" pitchFamily="18" charset="0"/>
                <a:cs typeface="Times New Roman" panose="02020603050405020304" pitchFamily="18" charset="0"/>
              </a:rPr>
              <a:t>3. Data Sharing - </a:t>
            </a:r>
            <a:r>
              <a:rPr lang="en-US" sz="2800" dirty="0">
                <a:solidFill>
                  <a:srgbClr val="002060"/>
                </a:solidFill>
              </a:rPr>
              <a:t>Office 365 Yammer</a:t>
            </a:r>
            <a:endParaRPr lang="en-US" sz="2800" dirty="0">
              <a:solidFill>
                <a:srgbClr val="002060"/>
              </a:solidFill>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546225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AB561D09-FE9A-4787-9E75-640014AA5380}"/>
              </a:ext>
            </a:extLst>
          </p:cNvPr>
          <p:cNvSpPr/>
          <p:nvPr/>
        </p:nvSpPr>
        <p:spPr>
          <a:xfrm>
            <a:off x="1153389" y="1189676"/>
            <a:ext cx="4747235" cy="523220"/>
          </a:xfrm>
          <a:prstGeom prst="rect">
            <a:avLst/>
          </a:prstGeom>
        </p:spPr>
        <p:txBody>
          <a:bodyPr wrap="square">
            <a:spAutoFit/>
          </a:bodyPr>
          <a:lstStyle/>
          <a:p>
            <a:pPr>
              <a:spcAft>
                <a:spcPts val="1200"/>
              </a:spcAft>
            </a:pPr>
            <a:r>
              <a:rPr lang="en-GB" sz="2800" dirty="0">
                <a:solidFill>
                  <a:srgbClr val="002C6C"/>
                </a:solidFill>
                <a:effectLst/>
                <a:ea typeface="Times New Roman" panose="02020603050405020304" pitchFamily="18" charset="0"/>
                <a:cs typeface="Times New Roman" panose="02020603050405020304" pitchFamily="18" charset="0"/>
              </a:rPr>
              <a:t>4. Data </a:t>
            </a:r>
            <a:r>
              <a:rPr lang="en-GB" sz="2800" dirty="0">
                <a:solidFill>
                  <a:srgbClr val="002C6C"/>
                </a:solidFill>
                <a:ea typeface="Times New Roman" panose="02020603050405020304" pitchFamily="18" charset="0"/>
                <a:cs typeface="Times New Roman" panose="02020603050405020304" pitchFamily="18" charset="0"/>
              </a:rPr>
              <a:t>Utilizing</a:t>
            </a:r>
            <a:endParaRPr lang="en-US" sz="2800" dirty="0">
              <a:ea typeface="Times New Roman" panose="02020603050405020304" pitchFamily="18" charset="0"/>
              <a:cs typeface="Times New Roman" panose="02020603050405020304" pitchFamily="18" charset="0"/>
            </a:endParaRPr>
          </a:p>
        </p:txBody>
      </p:sp>
      <p:pic>
        <p:nvPicPr>
          <p:cNvPr id="56" name="LogoHeaderFirstPage">
            <a:extLst>
              <a:ext uri="{FF2B5EF4-FFF2-40B4-BE49-F238E27FC236}">
                <a16:creationId xmlns:a16="http://schemas.microsoft.com/office/drawing/2014/main" id="{9C519B75-88D4-42AD-B18E-8DC7BFB3F98B}"/>
              </a:ext>
            </a:extLst>
          </p:cNvPr>
          <p:cNvPicPr/>
          <p:nvPr/>
        </p:nvPicPr>
        <p:blipFill>
          <a:blip r:embed="rId2"/>
          <a:stretch>
            <a:fillRect/>
          </a:stretch>
        </p:blipFill>
        <p:spPr>
          <a:xfrm>
            <a:off x="247851" y="102578"/>
            <a:ext cx="1864158" cy="547558"/>
          </a:xfrm>
          <a:prstGeom prst="rect">
            <a:avLst/>
          </a:prstGeom>
          <a:extLst>
            <a:ext uri="{FAA26D3D-D897-4be2-8F04-BA451C77F1D7}">
              <ma14:placeholderFlag xmlns:lc="http://schemas.openxmlformats.org/drawingml/2006/lockedCanvas" xmlns="" xmlns:wpc="http://schemas.microsoft.com/office/word/2010/wordprocessingCanvas" xmlns:mo="http://schemas.microsoft.com/office/mac/office/2008/main" xmlns:mc="http://schemas.openxmlformats.org/markup-compatibility/2006" xmlns:mv="urn:schemas-microsoft-com:mac:vml"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ps="http://schemas.microsoft.com/office/word/2010/wordprocessingShape" xmlns:ma14="http://schemas.microsoft.com/office/mac/drawingml/2011/main" xmlns:pic="http://schemas.openxmlformats.org/drawingml/2006/picture" xmlns:wne="http://schemas.microsoft.com/office/word/2006/wordml" xmlns:wp="http://schemas.openxmlformats.org/drawingml/2006/wordprocessingDrawing" xmlns:m="http://schemas.openxmlformats.org/officeDocument/2006/math" xmlns:ve="http://schemas.openxmlformats.org/markup-compatibility/2006"/>
            </a:ext>
          </a:extLst>
        </p:spPr>
      </p:pic>
      <p:pic>
        <p:nvPicPr>
          <p:cNvPr id="57" name="Picture 56">
            <a:extLst>
              <a:ext uri="{FF2B5EF4-FFF2-40B4-BE49-F238E27FC236}">
                <a16:creationId xmlns:a16="http://schemas.microsoft.com/office/drawing/2014/main" id="{671E84FC-A9CC-4526-BE96-8BB308FD7FEF}"/>
              </a:ext>
            </a:extLst>
          </p:cNvPr>
          <p:cNvPicPr/>
          <p:nvPr/>
        </p:nvPicPr>
        <p:blipFill>
          <a:blip r:embed="rId3">
            <a:extLst>
              <a:ext uri="{28A0092B-C50C-407E-A947-70E740481C1C}">
                <a14:useLocalDpi xmlns:a14="http://schemas.microsoft.com/office/drawing/2010/main" val="0"/>
              </a:ext>
            </a:extLst>
          </a:blip>
          <a:stretch>
            <a:fillRect/>
          </a:stretch>
        </p:blipFill>
        <p:spPr>
          <a:xfrm>
            <a:off x="9794413" y="498173"/>
            <a:ext cx="1967230" cy="106045"/>
          </a:xfrm>
          <a:prstGeom prst="rect">
            <a:avLst/>
          </a:prstGeom>
        </p:spPr>
      </p:pic>
      <p:sp>
        <p:nvSpPr>
          <p:cNvPr id="66" name="Rectangle 65">
            <a:extLst>
              <a:ext uri="{FF2B5EF4-FFF2-40B4-BE49-F238E27FC236}">
                <a16:creationId xmlns:a16="http://schemas.microsoft.com/office/drawing/2014/main" id="{CC32147A-7B32-43D3-81B4-1074FAD56081}"/>
              </a:ext>
            </a:extLst>
          </p:cNvPr>
          <p:cNvSpPr/>
          <p:nvPr/>
        </p:nvSpPr>
        <p:spPr>
          <a:xfrm flipV="1">
            <a:off x="137160" y="683213"/>
            <a:ext cx="11807190" cy="7200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68760819-05C0-44B5-84CA-EFB1B196CFC9}"/>
              </a:ext>
            </a:extLst>
          </p:cNvPr>
          <p:cNvSpPr/>
          <p:nvPr/>
        </p:nvSpPr>
        <p:spPr>
          <a:xfrm>
            <a:off x="4739698" y="364170"/>
            <a:ext cx="3428445" cy="307777"/>
          </a:xfrm>
          <a:prstGeom prst="rect">
            <a:avLst/>
          </a:prstGeom>
        </p:spPr>
        <p:txBody>
          <a:bodyPr wrap="square">
            <a:spAutoFit/>
          </a:bodyPr>
          <a:lstStyle/>
          <a:p>
            <a:pPr>
              <a:spcAft>
                <a:spcPts val="1200"/>
              </a:spcAft>
            </a:pPr>
            <a:r>
              <a:rPr lang="en-GB" sz="1400" dirty="0">
                <a:solidFill>
                  <a:srgbClr val="002C6C"/>
                </a:solidFill>
                <a:effectLst/>
                <a:ea typeface="Times New Roman" panose="02020603050405020304" pitchFamily="18" charset="0"/>
                <a:cs typeface="Times New Roman" panose="02020603050405020304" pitchFamily="18" charset="0"/>
              </a:rPr>
              <a:t>GS1 Canada D/W Prototype</a:t>
            </a:r>
            <a:r>
              <a:rPr lang="en-GB" sz="1400" dirty="0">
                <a:solidFill>
                  <a:srgbClr val="002C6C"/>
                </a:solidFill>
                <a:ea typeface="Times New Roman" panose="02020603050405020304" pitchFamily="18" charset="0"/>
                <a:cs typeface="Times New Roman" panose="02020603050405020304" pitchFamily="18" charset="0"/>
              </a:rPr>
              <a:t> Demo</a:t>
            </a:r>
            <a:endParaRPr lang="en-US" sz="1400" dirty="0">
              <a:ea typeface="Times New Roman" panose="02020603050405020304" pitchFamily="18" charset="0"/>
              <a:cs typeface="Times New Roman" panose="02020603050405020304" pitchFamily="18" charset="0"/>
            </a:endParaRPr>
          </a:p>
        </p:txBody>
      </p:sp>
      <p:cxnSp>
        <p:nvCxnSpPr>
          <p:cNvPr id="71" name="Straight Connector 70">
            <a:extLst>
              <a:ext uri="{FF2B5EF4-FFF2-40B4-BE49-F238E27FC236}">
                <a16:creationId xmlns:a16="http://schemas.microsoft.com/office/drawing/2014/main" id="{6777D2B2-F8CC-4433-A68E-ADDED5D79B64}"/>
              </a:ext>
            </a:extLst>
          </p:cNvPr>
          <p:cNvCxnSpPr/>
          <p:nvPr/>
        </p:nvCxnSpPr>
        <p:spPr>
          <a:xfrm>
            <a:off x="893135" y="1000673"/>
            <a:ext cx="10749516"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83" name="Rectangle: Rounded Corners 82">
            <a:extLst>
              <a:ext uri="{FF2B5EF4-FFF2-40B4-BE49-F238E27FC236}">
                <a16:creationId xmlns:a16="http://schemas.microsoft.com/office/drawing/2014/main" id="{9A4B76CF-F1C3-45BD-AF51-4E524330C2DF}"/>
              </a:ext>
            </a:extLst>
          </p:cNvPr>
          <p:cNvSpPr/>
          <p:nvPr/>
        </p:nvSpPr>
        <p:spPr>
          <a:xfrm>
            <a:off x="1850521" y="885959"/>
            <a:ext cx="786810" cy="206866"/>
          </a:xfrm>
          <a:prstGeom prst="round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Define</a:t>
            </a:r>
          </a:p>
        </p:txBody>
      </p:sp>
      <p:sp>
        <p:nvSpPr>
          <p:cNvPr id="88" name="Rectangle: Rounded Corners 87">
            <a:extLst>
              <a:ext uri="{FF2B5EF4-FFF2-40B4-BE49-F238E27FC236}">
                <a16:creationId xmlns:a16="http://schemas.microsoft.com/office/drawing/2014/main" id="{4CDBAD41-E06E-4E33-86BA-BE5A212FBDF3}"/>
              </a:ext>
            </a:extLst>
          </p:cNvPr>
          <p:cNvSpPr/>
          <p:nvPr/>
        </p:nvSpPr>
        <p:spPr>
          <a:xfrm>
            <a:off x="4779863" y="868238"/>
            <a:ext cx="786810" cy="206866"/>
          </a:xfrm>
          <a:prstGeom prst="roundRect">
            <a:avLst/>
          </a:prstGeom>
          <a:solidFill>
            <a:schemeClr val="bg1">
              <a:lumMod val="5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Gather</a:t>
            </a:r>
          </a:p>
        </p:txBody>
      </p:sp>
      <p:sp>
        <p:nvSpPr>
          <p:cNvPr id="102" name="Rectangle: Rounded Corners 101">
            <a:extLst>
              <a:ext uri="{FF2B5EF4-FFF2-40B4-BE49-F238E27FC236}">
                <a16:creationId xmlns:a16="http://schemas.microsoft.com/office/drawing/2014/main" id="{ED3614A8-2D80-429B-BFE1-1625747BE2EB}"/>
              </a:ext>
            </a:extLst>
          </p:cNvPr>
          <p:cNvSpPr/>
          <p:nvPr/>
        </p:nvSpPr>
        <p:spPr>
          <a:xfrm>
            <a:off x="8437054" y="879739"/>
            <a:ext cx="786810" cy="189338"/>
          </a:xfrm>
          <a:prstGeom prst="round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Share</a:t>
            </a:r>
          </a:p>
        </p:txBody>
      </p:sp>
      <p:sp>
        <p:nvSpPr>
          <p:cNvPr id="114" name="Rectangle: Rounded Corners 113">
            <a:extLst>
              <a:ext uri="{FF2B5EF4-FFF2-40B4-BE49-F238E27FC236}">
                <a16:creationId xmlns:a16="http://schemas.microsoft.com/office/drawing/2014/main" id="{BBB616F1-C3FC-4CA7-A330-BEDA1AA451B6}"/>
              </a:ext>
            </a:extLst>
          </p:cNvPr>
          <p:cNvSpPr/>
          <p:nvPr/>
        </p:nvSpPr>
        <p:spPr>
          <a:xfrm>
            <a:off x="10272643" y="901005"/>
            <a:ext cx="786810" cy="189338"/>
          </a:xfrm>
          <a:prstGeom prst="round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Utilize</a:t>
            </a:r>
          </a:p>
        </p:txBody>
      </p:sp>
      <p:sp>
        <p:nvSpPr>
          <p:cNvPr id="115" name="Flowchart: Connector 114">
            <a:extLst>
              <a:ext uri="{FF2B5EF4-FFF2-40B4-BE49-F238E27FC236}">
                <a16:creationId xmlns:a16="http://schemas.microsoft.com/office/drawing/2014/main" id="{7095AB2B-45E9-467B-BE82-BAA2391C1F25}"/>
              </a:ext>
            </a:extLst>
          </p:cNvPr>
          <p:cNvSpPr/>
          <p:nvPr/>
        </p:nvSpPr>
        <p:spPr>
          <a:xfrm>
            <a:off x="893135" y="957493"/>
            <a:ext cx="83890" cy="83890"/>
          </a:xfrm>
          <a:prstGeom prst="flowChartConnector">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Circle: Hollow 116">
            <a:extLst>
              <a:ext uri="{FF2B5EF4-FFF2-40B4-BE49-F238E27FC236}">
                <a16:creationId xmlns:a16="http://schemas.microsoft.com/office/drawing/2014/main" id="{B79C4CA7-95D5-44F8-A371-87D1F8B2CE78}"/>
              </a:ext>
            </a:extLst>
          </p:cNvPr>
          <p:cNvSpPr/>
          <p:nvPr/>
        </p:nvSpPr>
        <p:spPr>
          <a:xfrm>
            <a:off x="11599050" y="920546"/>
            <a:ext cx="151000" cy="151000"/>
          </a:xfrm>
          <a:prstGeom prst="donu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Rectangle 33">
            <a:extLst>
              <a:ext uri="{FF2B5EF4-FFF2-40B4-BE49-F238E27FC236}">
                <a16:creationId xmlns:a16="http://schemas.microsoft.com/office/drawing/2014/main" id="{7C6A8AD6-75ED-438E-B8EA-D9DE955913F8}"/>
              </a:ext>
            </a:extLst>
          </p:cNvPr>
          <p:cNvSpPr/>
          <p:nvPr/>
        </p:nvSpPr>
        <p:spPr>
          <a:xfrm>
            <a:off x="3018750" y="2486409"/>
            <a:ext cx="623826" cy="235424"/>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lumMod val="65000"/>
                    <a:lumOff val="35000"/>
                  </a:schemeClr>
                </a:solidFill>
              </a:rPr>
              <a:t>Table 1</a:t>
            </a:r>
          </a:p>
        </p:txBody>
      </p:sp>
      <p:sp>
        <p:nvSpPr>
          <p:cNvPr id="35" name="Rectangle 34">
            <a:extLst>
              <a:ext uri="{FF2B5EF4-FFF2-40B4-BE49-F238E27FC236}">
                <a16:creationId xmlns:a16="http://schemas.microsoft.com/office/drawing/2014/main" id="{D2D0053A-14EC-4483-A03E-E9B53B176072}"/>
              </a:ext>
            </a:extLst>
          </p:cNvPr>
          <p:cNvSpPr/>
          <p:nvPr/>
        </p:nvSpPr>
        <p:spPr>
          <a:xfrm>
            <a:off x="3018750" y="2827791"/>
            <a:ext cx="623826" cy="235424"/>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lumMod val="65000"/>
                    <a:lumOff val="35000"/>
                  </a:schemeClr>
                </a:solidFill>
              </a:rPr>
              <a:t>Table 2</a:t>
            </a:r>
          </a:p>
        </p:txBody>
      </p:sp>
      <p:sp>
        <p:nvSpPr>
          <p:cNvPr id="36" name="Rectangle 35">
            <a:extLst>
              <a:ext uri="{FF2B5EF4-FFF2-40B4-BE49-F238E27FC236}">
                <a16:creationId xmlns:a16="http://schemas.microsoft.com/office/drawing/2014/main" id="{611A0AB6-6F2B-4AA4-A68E-6870ECDB8DD9}"/>
              </a:ext>
            </a:extLst>
          </p:cNvPr>
          <p:cNvSpPr/>
          <p:nvPr/>
        </p:nvSpPr>
        <p:spPr>
          <a:xfrm>
            <a:off x="3027022" y="3161303"/>
            <a:ext cx="626009" cy="235424"/>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lumMod val="65000"/>
                    <a:lumOff val="35000"/>
                  </a:schemeClr>
                </a:solidFill>
              </a:rPr>
              <a:t>Table N</a:t>
            </a:r>
          </a:p>
        </p:txBody>
      </p:sp>
      <p:sp>
        <p:nvSpPr>
          <p:cNvPr id="37" name="Rectangle 36">
            <a:extLst>
              <a:ext uri="{FF2B5EF4-FFF2-40B4-BE49-F238E27FC236}">
                <a16:creationId xmlns:a16="http://schemas.microsoft.com/office/drawing/2014/main" id="{6D0DE236-AA96-4703-AFC9-D3059DE8E397}"/>
              </a:ext>
            </a:extLst>
          </p:cNvPr>
          <p:cNvSpPr/>
          <p:nvPr/>
        </p:nvSpPr>
        <p:spPr>
          <a:xfrm>
            <a:off x="3705793" y="2486409"/>
            <a:ext cx="623826" cy="235424"/>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lumMod val="65000"/>
                    <a:lumOff val="35000"/>
                  </a:schemeClr>
                </a:solidFill>
              </a:rPr>
              <a:t>Chart 1</a:t>
            </a:r>
          </a:p>
        </p:txBody>
      </p:sp>
      <p:sp>
        <p:nvSpPr>
          <p:cNvPr id="38" name="Rectangle 37">
            <a:extLst>
              <a:ext uri="{FF2B5EF4-FFF2-40B4-BE49-F238E27FC236}">
                <a16:creationId xmlns:a16="http://schemas.microsoft.com/office/drawing/2014/main" id="{D131F5FD-ABCB-42C6-9055-749C40ADA642}"/>
              </a:ext>
            </a:extLst>
          </p:cNvPr>
          <p:cNvSpPr/>
          <p:nvPr/>
        </p:nvSpPr>
        <p:spPr>
          <a:xfrm>
            <a:off x="3705793" y="2827791"/>
            <a:ext cx="623826" cy="235424"/>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lumMod val="65000"/>
                    <a:lumOff val="35000"/>
                  </a:schemeClr>
                </a:solidFill>
              </a:rPr>
              <a:t>Chart 2</a:t>
            </a:r>
          </a:p>
        </p:txBody>
      </p:sp>
      <p:sp>
        <p:nvSpPr>
          <p:cNvPr id="39" name="Rectangle 38">
            <a:extLst>
              <a:ext uri="{FF2B5EF4-FFF2-40B4-BE49-F238E27FC236}">
                <a16:creationId xmlns:a16="http://schemas.microsoft.com/office/drawing/2014/main" id="{79E78A1E-75CC-4516-A3A0-1EF2D39E64C6}"/>
              </a:ext>
            </a:extLst>
          </p:cNvPr>
          <p:cNvSpPr/>
          <p:nvPr/>
        </p:nvSpPr>
        <p:spPr>
          <a:xfrm>
            <a:off x="3714065" y="3161303"/>
            <a:ext cx="626009" cy="235424"/>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lumMod val="65000"/>
                    <a:lumOff val="35000"/>
                  </a:schemeClr>
                </a:solidFill>
              </a:rPr>
              <a:t>Chart N</a:t>
            </a:r>
          </a:p>
        </p:txBody>
      </p:sp>
      <p:sp>
        <p:nvSpPr>
          <p:cNvPr id="40" name="Rectangle 39">
            <a:extLst>
              <a:ext uri="{FF2B5EF4-FFF2-40B4-BE49-F238E27FC236}">
                <a16:creationId xmlns:a16="http://schemas.microsoft.com/office/drawing/2014/main" id="{23D3D334-D6F9-4298-A2A9-8E454C4C4D3C}"/>
              </a:ext>
            </a:extLst>
          </p:cNvPr>
          <p:cNvSpPr/>
          <p:nvPr/>
        </p:nvSpPr>
        <p:spPr>
          <a:xfrm>
            <a:off x="4417825" y="2486409"/>
            <a:ext cx="623826" cy="235424"/>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lumMod val="65000"/>
                    <a:lumOff val="35000"/>
                  </a:schemeClr>
                </a:solidFill>
              </a:rPr>
              <a:t>Matrix 1</a:t>
            </a:r>
          </a:p>
        </p:txBody>
      </p:sp>
      <p:sp>
        <p:nvSpPr>
          <p:cNvPr id="41" name="Rectangle 40">
            <a:extLst>
              <a:ext uri="{FF2B5EF4-FFF2-40B4-BE49-F238E27FC236}">
                <a16:creationId xmlns:a16="http://schemas.microsoft.com/office/drawing/2014/main" id="{9BDE8974-297E-4CA5-B7D1-2F190DAAD132}"/>
              </a:ext>
            </a:extLst>
          </p:cNvPr>
          <p:cNvSpPr/>
          <p:nvPr/>
        </p:nvSpPr>
        <p:spPr>
          <a:xfrm>
            <a:off x="4417825" y="2827791"/>
            <a:ext cx="623826" cy="235424"/>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lumMod val="65000"/>
                    <a:lumOff val="35000"/>
                  </a:schemeClr>
                </a:solidFill>
              </a:rPr>
              <a:t>Matrix 2</a:t>
            </a:r>
          </a:p>
        </p:txBody>
      </p:sp>
      <p:sp>
        <p:nvSpPr>
          <p:cNvPr id="42" name="Rectangle 41">
            <a:extLst>
              <a:ext uri="{FF2B5EF4-FFF2-40B4-BE49-F238E27FC236}">
                <a16:creationId xmlns:a16="http://schemas.microsoft.com/office/drawing/2014/main" id="{BB63FD5B-3F49-499E-BBD9-85604EE840CB}"/>
              </a:ext>
            </a:extLst>
          </p:cNvPr>
          <p:cNvSpPr/>
          <p:nvPr/>
        </p:nvSpPr>
        <p:spPr>
          <a:xfrm>
            <a:off x="4426097" y="3161303"/>
            <a:ext cx="626009" cy="235424"/>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lumMod val="65000"/>
                    <a:lumOff val="35000"/>
                  </a:schemeClr>
                </a:solidFill>
              </a:rPr>
              <a:t>Matrix N</a:t>
            </a:r>
          </a:p>
        </p:txBody>
      </p:sp>
      <p:sp>
        <p:nvSpPr>
          <p:cNvPr id="43" name="Rectangle: Rounded Corners 42">
            <a:extLst>
              <a:ext uri="{FF2B5EF4-FFF2-40B4-BE49-F238E27FC236}">
                <a16:creationId xmlns:a16="http://schemas.microsoft.com/office/drawing/2014/main" id="{1A1C5ACD-3C77-49DE-94E3-C4161AE5EC13}"/>
              </a:ext>
            </a:extLst>
          </p:cNvPr>
          <p:cNvSpPr/>
          <p:nvPr/>
        </p:nvSpPr>
        <p:spPr>
          <a:xfrm>
            <a:off x="2828869" y="2386885"/>
            <a:ext cx="2442008" cy="1120586"/>
          </a:xfrm>
          <a:prstGeom prst="round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4" name="Picture 2" descr="Image result for stakeholder icon">
            <a:extLst>
              <a:ext uri="{FF2B5EF4-FFF2-40B4-BE49-F238E27FC236}">
                <a16:creationId xmlns:a16="http://schemas.microsoft.com/office/drawing/2014/main" id="{9FD5CD43-E532-4D7C-BCAF-ACB87DDDEEA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7071" y="2451776"/>
            <a:ext cx="289750" cy="289750"/>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2" descr="Image result for stakeholder icon">
            <a:extLst>
              <a:ext uri="{FF2B5EF4-FFF2-40B4-BE49-F238E27FC236}">
                <a16:creationId xmlns:a16="http://schemas.microsoft.com/office/drawing/2014/main" id="{59212B5A-6C99-42E2-B18F-68A95BF13F2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68353" y="3138104"/>
            <a:ext cx="289750" cy="289750"/>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2" descr="Image result for stakeholder icon">
            <a:extLst>
              <a:ext uri="{FF2B5EF4-FFF2-40B4-BE49-F238E27FC236}">
                <a16:creationId xmlns:a16="http://schemas.microsoft.com/office/drawing/2014/main" id="{07E454C7-DE4F-407F-B259-495ACFB82CB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91920" y="3159352"/>
            <a:ext cx="289750" cy="289750"/>
          </a:xfrm>
          <a:prstGeom prst="rect">
            <a:avLst/>
          </a:prstGeom>
          <a:noFill/>
          <a:extLst>
            <a:ext uri="{909E8E84-426E-40DD-AFC4-6F175D3DCCD1}">
              <a14:hiddenFill xmlns:a14="http://schemas.microsoft.com/office/drawing/2010/main">
                <a:solidFill>
                  <a:srgbClr val="FFFFFF"/>
                </a:solidFill>
              </a14:hiddenFill>
            </a:ext>
          </a:extLst>
        </p:spPr>
      </p:pic>
      <p:sp>
        <p:nvSpPr>
          <p:cNvPr id="47" name="Rectangle 46">
            <a:extLst>
              <a:ext uri="{FF2B5EF4-FFF2-40B4-BE49-F238E27FC236}">
                <a16:creationId xmlns:a16="http://schemas.microsoft.com/office/drawing/2014/main" id="{5B57F795-D810-422C-AD06-848A39D17A45}"/>
              </a:ext>
            </a:extLst>
          </p:cNvPr>
          <p:cNvSpPr/>
          <p:nvPr/>
        </p:nvSpPr>
        <p:spPr>
          <a:xfrm>
            <a:off x="6170006" y="2853931"/>
            <a:ext cx="623826" cy="235424"/>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lumMod val="65000"/>
                    <a:lumOff val="35000"/>
                  </a:schemeClr>
                </a:solidFill>
              </a:rPr>
              <a:t>Matrix 1</a:t>
            </a:r>
          </a:p>
        </p:txBody>
      </p:sp>
      <p:sp>
        <p:nvSpPr>
          <p:cNvPr id="48" name="Rectangle 47">
            <a:extLst>
              <a:ext uri="{FF2B5EF4-FFF2-40B4-BE49-F238E27FC236}">
                <a16:creationId xmlns:a16="http://schemas.microsoft.com/office/drawing/2014/main" id="{6E747700-2BFE-44F8-87D6-361C41F3C83A}"/>
              </a:ext>
            </a:extLst>
          </p:cNvPr>
          <p:cNvSpPr/>
          <p:nvPr/>
        </p:nvSpPr>
        <p:spPr>
          <a:xfrm>
            <a:off x="6176884" y="3128592"/>
            <a:ext cx="623826" cy="235424"/>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lumMod val="65000"/>
                    <a:lumOff val="35000"/>
                  </a:schemeClr>
                </a:solidFill>
              </a:rPr>
              <a:t>Table 2</a:t>
            </a:r>
          </a:p>
        </p:txBody>
      </p:sp>
      <p:sp>
        <p:nvSpPr>
          <p:cNvPr id="49" name="Rectangle 48">
            <a:extLst>
              <a:ext uri="{FF2B5EF4-FFF2-40B4-BE49-F238E27FC236}">
                <a16:creationId xmlns:a16="http://schemas.microsoft.com/office/drawing/2014/main" id="{07F74525-9C36-4A42-ADA9-B77FE9D6DD8B}"/>
              </a:ext>
            </a:extLst>
          </p:cNvPr>
          <p:cNvSpPr/>
          <p:nvPr/>
        </p:nvSpPr>
        <p:spPr>
          <a:xfrm>
            <a:off x="6170597" y="2586370"/>
            <a:ext cx="623826" cy="235424"/>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lumMod val="65000"/>
                    <a:lumOff val="35000"/>
                  </a:schemeClr>
                </a:solidFill>
              </a:rPr>
              <a:t>Chart 1</a:t>
            </a:r>
          </a:p>
        </p:txBody>
      </p:sp>
      <p:sp>
        <p:nvSpPr>
          <p:cNvPr id="50" name="Rectangle 49">
            <a:extLst>
              <a:ext uri="{FF2B5EF4-FFF2-40B4-BE49-F238E27FC236}">
                <a16:creationId xmlns:a16="http://schemas.microsoft.com/office/drawing/2014/main" id="{85B771E1-91B7-4471-9678-C232D406307F}"/>
              </a:ext>
            </a:extLst>
          </p:cNvPr>
          <p:cNvSpPr/>
          <p:nvPr/>
        </p:nvSpPr>
        <p:spPr>
          <a:xfrm>
            <a:off x="6096000" y="2518683"/>
            <a:ext cx="776474" cy="910317"/>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tx1">
                  <a:lumMod val="65000"/>
                  <a:lumOff val="35000"/>
                </a:schemeClr>
              </a:solidFill>
            </a:endParaRPr>
          </a:p>
        </p:txBody>
      </p:sp>
      <p:cxnSp>
        <p:nvCxnSpPr>
          <p:cNvPr id="51" name="Straight Arrow Connector 50">
            <a:extLst>
              <a:ext uri="{FF2B5EF4-FFF2-40B4-BE49-F238E27FC236}">
                <a16:creationId xmlns:a16="http://schemas.microsoft.com/office/drawing/2014/main" id="{FE63BB25-1BE7-4BCD-A67F-1F9EE8E42EC4}"/>
              </a:ext>
            </a:extLst>
          </p:cNvPr>
          <p:cNvCxnSpPr>
            <a:cxnSpLocks/>
            <a:stCxn id="40" idx="1"/>
          </p:cNvCxnSpPr>
          <p:nvPr/>
        </p:nvCxnSpPr>
        <p:spPr>
          <a:xfrm>
            <a:off x="4417825" y="2604121"/>
            <a:ext cx="1573682" cy="3697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03DEAC3C-EC92-4780-9A01-FDBC0EFD599C}"/>
              </a:ext>
            </a:extLst>
          </p:cNvPr>
          <p:cNvCxnSpPr>
            <a:cxnSpLocks/>
            <a:stCxn id="40" idx="3"/>
          </p:cNvCxnSpPr>
          <p:nvPr/>
        </p:nvCxnSpPr>
        <p:spPr>
          <a:xfrm>
            <a:off x="5041651" y="2604121"/>
            <a:ext cx="1023862" cy="3675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8908C2C0-11A2-43BB-B3CA-2E98062496A4}"/>
              </a:ext>
            </a:extLst>
          </p:cNvPr>
          <p:cNvCxnSpPr>
            <a:cxnSpLocks/>
            <a:stCxn id="35" idx="3"/>
          </p:cNvCxnSpPr>
          <p:nvPr/>
        </p:nvCxnSpPr>
        <p:spPr>
          <a:xfrm>
            <a:off x="3642576" y="2945503"/>
            <a:ext cx="2348931" cy="283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A849638E-FF9A-45F1-BE92-DD334004DC97}"/>
              </a:ext>
            </a:extLst>
          </p:cNvPr>
          <p:cNvCxnSpPr>
            <a:cxnSpLocks/>
          </p:cNvCxnSpPr>
          <p:nvPr/>
        </p:nvCxnSpPr>
        <p:spPr>
          <a:xfrm flipH="1">
            <a:off x="5194758" y="2973842"/>
            <a:ext cx="796749" cy="28975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0F198973-E23D-4E86-8E34-C7DFE340135A}"/>
              </a:ext>
            </a:extLst>
          </p:cNvPr>
          <p:cNvCxnSpPr>
            <a:cxnSpLocks/>
            <a:stCxn id="50" idx="3"/>
            <a:endCxn id="62" idx="1"/>
          </p:cNvCxnSpPr>
          <p:nvPr/>
        </p:nvCxnSpPr>
        <p:spPr>
          <a:xfrm flipV="1">
            <a:off x="6872474" y="2554823"/>
            <a:ext cx="1877976" cy="419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F8514549-3AB6-4D74-8660-BC2ADE11173F}"/>
              </a:ext>
            </a:extLst>
          </p:cNvPr>
          <p:cNvCxnSpPr>
            <a:cxnSpLocks/>
            <a:stCxn id="50" idx="3"/>
            <a:endCxn id="63" idx="1"/>
          </p:cNvCxnSpPr>
          <p:nvPr/>
        </p:nvCxnSpPr>
        <p:spPr>
          <a:xfrm>
            <a:off x="6872474" y="2973842"/>
            <a:ext cx="1944337" cy="209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D6EAA154-8E43-424F-95C2-3B5948004C3B}"/>
              </a:ext>
            </a:extLst>
          </p:cNvPr>
          <p:cNvCxnSpPr>
            <a:cxnSpLocks/>
            <a:stCxn id="50" idx="3"/>
            <a:endCxn id="64" idx="1"/>
          </p:cNvCxnSpPr>
          <p:nvPr/>
        </p:nvCxnSpPr>
        <p:spPr>
          <a:xfrm>
            <a:off x="6872474" y="2973842"/>
            <a:ext cx="1975669" cy="4206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4229536F-B14C-4310-B5CB-CA22DC0CAFA4}"/>
              </a:ext>
            </a:extLst>
          </p:cNvPr>
          <p:cNvCxnSpPr>
            <a:cxnSpLocks/>
            <a:stCxn id="44" idx="3"/>
          </p:cNvCxnSpPr>
          <p:nvPr/>
        </p:nvCxnSpPr>
        <p:spPr>
          <a:xfrm>
            <a:off x="2276821" y="2596651"/>
            <a:ext cx="5870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20A26DC4-BE97-4DC5-8D82-5295C46150E8}"/>
              </a:ext>
            </a:extLst>
          </p:cNvPr>
          <p:cNvCxnSpPr>
            <a:cxnSpLocks/>
            <a:stCxn id="46" idx="3"/>
          </p:cNvCxnSpPr>
          <p:nvPr/>
        </p:nvCxnSpPr>
        <p:spPr>
          <a:xfrm flipV="1">
            <a:off x="2281670" y="3300263"/>
            <a:ext cx="582171" cy="39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62" name="Picture 4" descr="Image result for company icon">
            <a:extLst>
              <a:ext uri="{FF2B5EF4-FFF2-40B4-BE49-F238E27FC236}">
                <a16:creationId xmlns:a16="http://schemas.microsoft.com/office/drawing/2014/main" id="{99EF316B-1F22-4799-BA0E-365B02F158F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750450" y="2331738"/>
            <a:ext cx="446169" cy="446169"/>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6" descr="Related image">
            <a:extLst>
              <a:ext uri="{FF2B5EF4-FFF2-40B4-BE49-F238E27FC236}">
                <a16:creationId xmlns:a16="http://schemas.microsoft.com/office/drawing/2014/main" id="{867DE185-3C40-4984-A748-827DCCC717D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816811" y="2821794"/>
            <a:ext cx="346034" cy="346034"/>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8" descr="Image result for company icon">
            <a:extLst>
              <a:ext uri="{FF2B5EF4-FFF2-40B4-BE49-F238E27FC236}">
                <a16:creationId xmlns:a16="http://schemas.microsoft.com/office/drawing/2014/main" id="{E91ED6E3-34EF-42A8-B0D6-4412AA908C6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848143" y="3219341"/>
            <a:ext cx="350374" cy="350374"/>
          </a:xfrm>
          <a:prstGeom prst="rect">
            <a:avLst/>
          </a:prstGeom>
          <a:noFill/>
          <a:extLst>
            <a:ext uri="{909E8E84-426E-40DD-AFC4-6F175D3DCCD1}">
              <a14:hiddenFill xmlns:a14="http://schemas.microsoft.com/office/drawing/2010/main">
                <a:solidFill>
                  <a:srgbClr val="FFFFFF"/>
                </a:solidFill>
              </a14:hiddenFill>
            </a:ext>
          </a:extLst>
        </p:spPr>
      </p:pic>
      <p:sp>
        <p:nvSpPr>
          <p:cNvPr id="65" name="Rectangle 64">
            <a:extLst>
              <a:ext uri="{FF2B5EF4-FFF2-40B4-BE49-F238E27FC236}">
                <a16:creationId xmlns:a16="http://schemas.microsoft.com/office/drawing/2014/main" id="{A5AE17A9-CF2D-4E13-869F-F2EBDEFE331D}"/>
              </a:ext>
            </a:extLst>
          </p:cNvPr>
          <p:cNvSpPr/>
          <p:nvPr/>
        </p:nvSpPr>
        <p:spPr>
          <a:xfrm>
            <a:off x="2140112" y="2850007"/>
            <a:ext cx="532518" cy="246221"/>
          </a:xfrm>
          <a:prstGeom prst="rect">
            <a:avLst/>
          </a:prstGeom>
        </p:spPr>
        <p:txBody>
          <a:bodyPr wrap="none">
            <a:spAutoFit/>
          </a:bodyPr>
          <a:lstStyle/>
          <a:p>
            <a:r>
              <a:rPr lang="en-US" sz="1000" dirty="0">
                <a:solidFill>
                  <a:schemeClr val="accent1"/>
                </a:solidFill>
              </a:rPr>
              <a:t>Supply</a:t>
            </a:r>
          </a:p>
        </p:txBody>
      </p:sp>
      <p:sp>
        <p:nvSpPr>
          <p:cNvPr id="68" name="Rectangle 67">
            <a:extLst>
              <a:ext uri="{FF2B5EF4-FFF2-40B4-BE49-F238E27FC236}">
                <a16:creationId xmlns:a16="http://schemas.microsoft.com/office/drawing/2014/main" id="{C49ECB5E-7C71-4EE9-B094-3BD69EEB7367}"/>
              </a:ext>
            </a:extLst>
          </p:cNvPr>
          <p:cNvSpPr/>
          <p:nvPr/>
        </p:nvSpPr>
        <p:spPr>
          <a:xfrm>
            <a:off x="1927104" y="2671679"/>
            <a:ext cx="587020" cy="246221"/>
          </a:xfrm>
          <a:prstGeom prst="rect">
            <a:avLst/>
          </a:prstGeom>
        </p:spPr>
        <p:txBody>
          <a:bodyPr wrap="none">
            <a:spAutoFit/>
          </a:bodyPr>
          <a:lstStyle/>
          <a:p>
            <a:r>
              <a:rPr lang="en-US" sz="1000" dirty="0"/>
              <a:t>Finance</a:t>
            </a:r>
          </a:p>
        </p:txBody>
      </p:sp>
      <p:sp>
        <p:nvSpPr>
          <p:cNvPr id="69" name="Rectangle 68">
            <a:extLst>
              <a:ext uri="{FF2B5EF4-FFF2-40B4-BE49-F238E27FC236}">
                <a16:creationId xmlns:a16="http://schemas.microsoft.com/office/drawing/2014/main" id="{CE75E52C-D791-4B11-9A7E-D235A37412E7}"/>
              </a:ext>
            </a:extLst>
          </p:cNvPr>
          <p:cNvSpPr/>
          <p:nvPr/>
        </p:nvSpPr>
        <p:spPr>
          <a:xfrm>
            <a:off x="1797166" y="3396916"/>
            <a:ext cx="721672" cy="246221"/>
          </a:xfrm>
          <a:prstGeom prst="rect">
            <a:avLst/>
          </a:prstGeom>
        </p:spPr>
        <p:txBody>
          <a:bodyPr wrap="none">
            <a:spAutoFit/>
          </a:bodyPr>
          <a:lstStyle/>
          <a:p>
            <a:r>
              <a:rPr lang="en-US" sz="1000" dirty="0"/>
              <a:t>Marketing</a:t>
            </a:r>
          </a:p>
        </p:txBody>
      </p:sp>
      <p:sp>
        <p:nvSpPr>
          <p:cNvPr id="70" name="Rectangle 69">
            <a:extLst>
              <a:ext uri="{FF2B5EF4-FFF2-40B4-BE49-F238E27FC236}">
                <a16:creationId xmlns:a16="http://schemas.microsoft.com/office/drawing/2014/main" id="{B40EB010-2CD1-4AB2-B925-0FACB873C4A4}"/>
              </a:ext>
            </a:extLst>
          </p:cNvPr>
          <p:cNvSpPr/>
          <p:nvPr/>
        </p:nvSpPr>
        <p:spPr>
          <a:xfrm>
            <a:off x="5511354" y="3384360"/>
            <a:ext cx="447558" cy="246221"/>
          </a:xfrm>
          <a:prstGeom prst="rect">
            <a:avLst/>
          </a:prstGeom>
        </p:spPr>
        <p:txBody>
          <a:bodyPr wrap="none">
            <a:spAutoFit/>
          </a:bodyPr>
          <a:lstStyle/>
          <a:p>
            <a:r>
              <a:rPr lang="en-US" sz="1000" dirty="0"/>
              <a:t>Sales</a:t>
            </a:r>
          </a:p>
        </p:txBody>
      </p:sp>
      <p:sp>
        <p:nvSpPr>
          <p:cNvPr id="72" name="Rectangle 71">
            <a:extLst>
              <a:ext uri="{FF2B5EF4-FFF2-40B4-BE49-F238E27FC236}">
                <a16:creationId xmlns:a16="http://schemas.microsoft.com/office/drawing/2014/main" id="{1EECBC36-0BDE-4520-BC9C-1BBB749DFC52}"/>
              </a:ext>
            </a:extLst>
          </p:cNvPr>
          <p:cNvSpPr/>
          <p:nvPr/>
        </p:nvSpPr>
        <p:spPr>
          <a:xfrm>
            <a:off x="5406573" y="2386537"/>
            <a:ext cx="744114" cy="400110"/>
          </a:xfrm>
          <a:prstGeom prst="rect">
            <a:avLst/>
          </a:prstGeom>
        </p:spPr>
        <p:txBody>
          <a:bodyPr wrap="none">
            <a:spAutoFit/>
          </a:bodyPr>
          <a:lstStyle/>
          <a:p>
            <a:r>
              <a:rPr lang="en-US" sz="1000" dirty="0">
                <a:solidFill>
                  <a:schemeClr val="accent1"/>
                </a:solidFill>
              </a:rPr>
              <a:t>Reuse</a:t>
            </a:r>
          </a:p>
          <a:p>
            <a:r>
              <a:rPr lang="en-US" sz="1000" dirty="0">
                <a:solidFill>
                  <a:schemeClr val="accent1"/>
                </a:solidFill>
              </a:rPr>
              <a:t>Composite</a:t>
            </a:r>
          </a:p>
        </p:txBody>
      </p:sp>
      <p:sp>
        <p:nvSpPr>
          <p:cNvPr id="73" name="Rectangle 72">
            <a:extLst>
              <a:ext uri="{FF2B5EF4-FFF2-40B4-BE49-F238E27FC236}">
                <a16:creationId xmlns:a16="http://schemas.microsoft.com/office/drawing/2014/main" id="{349BB16F-666B-424A-B202-03F8610F99FF}"/>
              </a:ext>
            </a:extLst>
          </p:cNvPr>
          <p:cNvSpPr/>
          <p:nvPr/>
        </p:nvSpPr>
        <p:spPr>
          <a:xfrm>
            <a:off x="4932602" y="2926757"/>
            <a:ext cx="872355" cy="246221"/>
          </a:xfrm>
          <a:prstGeom prst="rect">
            <a:avLst/>
          </a:prstGeom>
        </p:spPr>
        <p:txBody>
          <a:bodyPr wrap="none">
            <a:spAutoFit/>
          </a:bodyPr>
          <a:lstStyle/>
          <a:p>
            <a:r>
              <a:rPr lang="en-US" sz="1000" dirty="0">
                <a:solidFill>
                  <a:srgbClr val="FF0000"/>
                </a:solidFill>
              </a:rPr>
              <a:t>Re-Distribute</a:t>
            </a:r>
          </a:p>
        </p:txBody>
      </p:sp>
      <p:sp>
        <p:nvSpPr>
          <p:cNvPr id="74" name="Rectangle 73">
            <a:extLst>
              <a:ext uri="{FF2B5EF4-FFF2-40B4-BE49-F238E27FC236}">
                <a16:creationId xmlns:a16="http://schemas.microsoft.com/office/drawing/2014/main" id="{CB732FBC-2C07-4F15-9887-289F1A73C2FD}"/>
              </a:ext>
            </a:extLst>
          </p:cNvPr>
          <p:cNvSpPr/>
          <p:nvPr/>
        </p:nvSpPr>
        <p:spPr>
          <a:xfrm>
            <a:off x="8272448" y="2132604"/>
            <a:ext cx="1382110" cy="246221"/>
          </a:xfrm>
          <a:prstGeom prst="rect">
            <a:avLst/>
          </a:prstGeom>
        </p:spPr>
        <p:txBody>
          <a:bodyPr wrap="none">
            <a:spAutoFit/>
          </a:bodyPr>
          <a:lstStyle/>
          <a:p>
            <a:r>
              <a:rPr lang="en-US" sz="1000" dirty="0">
                <a:solidFill>
                  <a:srgbClr val="FF0000"/>
                </a:solidFill>
              </a:rPr>
              <a:t>Distribute to end-users</a:t>
            </a:r>
          </a:p>
        </p:txBody>
      </p:sp>
      <p:cxnSp>
        <p:nvCxnSpPr>
          <p:cNvPr id="75" name="Straight Arrow Connector 74">
            <a:extLst>
              <a:ext uri="{FF2B5EF4-FFF2-40B4-BE49-F238E27FC236}">
                <a16:creationId xmlns:a16="http://schemas.microsoft.com/office/drawing/2014/main" id="{92D60E32-6DC7-4506-BEC2-8997896D8FB5}"/>
              </a:ext>
            </a:extLst>
          </p:cNvPr>
          <p:cNvCxnSpPr>
            <a:cxnSpLocks/>
          </p:cNvCxnSpPr>
          <p:nvPr/>
        </p:nvCxnSpPr>
        <p:spPr>
          <a:xfrm>
            <a:off x="6966195" y="3878685"/>
            <a:ext cx="3644537" cy="7705"/>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C489FB85-9C49-449E-A707-A79A8AC490D5}"/>
              </a:ext>
            </a:extLst>
          </p:cNvPr>
          <p:cNvCxnSpPr>
            <a:cxnSpLocks/>
          </p:cNvCxnSpPr>
          <p:nvPr/>
        </p:nvCxnSpPr>
        <p:spPr>
          <a:xfrm flipV="1">
            <a:off x="1639721" y="3893521"/>
            <a:ext cx="5326474" cy="1"/>
          </a:xfrm>
          <a:prstGeom prst="straightConnector1">
            <a:avLst/>
          </a:prstGeom>
          <a:ln>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7" name="Rectangle 76">
            <a:extLst>
              <a:ext uri="{FF2B5EF4-FFF2-40B4-BE49-F238E27FC236}">
                <a16:creationId xmlns:a16="http://schemas.microsoft.com/office/drawing/2014/main" id="{B49C50E6-C70F-4686-90C3-442A9384789B}"/>
              </a:ext>
            </a:extLst>
          </p:cNvPr>
          <p:cNvSpPr/>
          <p:nvPr/>
        </p:nvSpPr>
        <p:spPr>
          <a:xfrm>
            <a:off x="1800941" y="5864490"/>
            <a:ext cx="4779770" cy="276999"/>
          </a:xfrm>
          <a:prstGeom prst="rect">
            <a:avLst/>
          </a:prstGeom>
        </p:spPr>
        <p:txBody>
          <a:bodyPr wrap="none">
            <a:spAutoFit/>
          </a:bodyPr>
          <a:lstStyle/>
          <a:p>
            <a:r>
              <a:rPr lang="en-US" sz="1200" dirty="0"/>
              <a:t>With Internal Users (Office 365 SharePoint/PowerApps/Yammer/Outlook)</a:t>
            </a:r>
          </a:p>
        </p:txBody>
      </p:sp>
      <p:sp>
        <p:nvSpPr>
          <p:cNvPr id="78" name="Rectangle 77">
            <a:extLst>
              <a:ext uri="{FF2B5EF4-FFF2-40B4-BE49-F238E27FC236}">
                <a16:creationId xmlns:a16="http://schemas.microsoft.com/office/drawing/2014/main" id="{A993B306-36F9-43CB-8441-E14FC12ACE8E}"/>
              </a:ext>
            </a:extLst>
          </p:cNvPr>
          <p:cNvSpPr/>
          <p:nvPr/>
        </p:nvSpPr>
        <p:spPr>
          <a:xfrm>
            <a:off x="7787751" y="5907339"/>
            <a:ext cx="3751476" cy="276999"/>
          </a:xfrm>
          <a:prstGeom prst="rect">
            <a:avLst/>
          </a:prstGeom>
        </p:spPr>
        <p:txBody>
          <a:bodyPr wrap="none">
            <a:spAutoFit/>
          </a:bodyPr>
          <a:lstStyle/>
          <a:p>
            <a:r>
              <a:rPr lang="en-US" sz="1200" dirty="0"/>
              <a:t>With External Users (Social Media/Outlook/Web/Mobile)</a:t>
            </a:r>
          </a:p>
        </p:txBody>
      </p:sp>
      <p:sp>
        <p:nvSpPr>
          <p:cNvPr id="79" name="Rectangle 78">
            <a:extLst>
              <a:ext uri="{FF2B5EF4-FFF2-40B4-BE49-F238E27FC236}">
                <a16:creationId xmlns:a16="http://schemas.microsoft.com/office/drawing/2014/main" id="{179BAB30-31EF-484A-A456-FF9591B44FD7}"/>
              </a:ext>
            </a:extLst>
          </p:cNvPr>
          <p:cNvSpPr/>
          <p:nvPr/>
        </p:nvSpPr>
        <p:spPr>
          <a:xfrm>
            <a:off x="3096525" y="2072020"/>
            <a:ext cx="2098233" cy="276999"/>
          </a:xfrm>
          <a:prstGeom prst="rect">
            <a:avLst/>
          </a:prstGeom>
        </p:spPr>
        <p:txBody>
          <a:bodyPr wrap="square">
            <a:spAutoFit/>
          </a:bodyPr>
          <a:lstStyle/>
          <a:p>
            <a:pPr>
              <a:spcAft>
                <a:spcPts val="1200"/>
              </a:spcAft>
            </a:pPr>
            <a:r>
              <a:rPr lang="en-GB" sz="1200" b="1" dirty="0">
                <a:ea typeface="Times New Roman" panose="02020603050405020304" pitchFamily="18" charset="0"/>
                <a:cs typeface="Times New Roman" panose="02020603050405020304" pitchFamily="18" charset="0"/>
              </a:rPr>
              <a:t>GS1 Canada Data Marketplace</a:t>
            </a:r>
            <a:endParaRPr lang="en-US" sz="1200" b="1" dirty="0">
              <a:ea typeface="Times New Roman" panose="02020603050405020304" pitchFamily="18" charset="0"/>
              <a:cs typeface="Times New Roman" panose="02020603050405020304" pitchFamily="18" charset="0"/>
            </a:endParaRPr>
          </a:p>
        </p:txBody>
      </p:sp>
      <p:pic>
        <p:nvPicPr>
          <p:cNvPr id="80" name="Picture 79">
            <a:extLst>
              <a:ext uri="{FF2B5EF4-FFF2-40B4-BE49-F238E27FC236}">
                <a16:creationId xmlns:a16="http://schemas.microsoft.com/office/drawing/2014/main" id="{41025DEE-C312-4325-86DF-A065B4D16CC3}"/>
              </a:ext>
            </a:extLst>
          </p:cNvPr>
          <p:cNvPicPr>
            <a:picLocks noChangeAspect="1"/>
          </p:cNvPicPr>
          <p:nvPr/>
        </p:nvPicPr>
        <p:blipFill>
          <a:blip r:embed="rId8"/>
          <a:stretch>
            <a:fillRect/>
          </a:stretch>
        </p:blipFill>
        <p:spPr>
          <a:xfrm>
            <a:off x="3517371" y="4052831"/>
            <a:ext cx="1327723" cy="645537"/>
          </a:xfrm>
          <a:prstGeom prst="rect">
            <a:avLst/>
          </a:prstGeom>
        </p:spPr>
      </p:pic>
      <p:pic>
        <p:nvPicPr>
          <p:cNvPr id="81" name="Picture 80">
            <a:extLst>
              <a:ext uri="{FF2B5EF4-FFF2-40B4-BE49-F238E27FC236}">
                <a16:creationId xmlns:a16="http://schemas.microsoft.com/office/drawing/2014/main" id="{75D9E6CD-1702-4A67-B5C9-9006177CC625}"/>
              </a:ext>
            </a:extLst>
          </p:cNvPr>
          <p:cNvPicPr>
            <a:picLocks noChangeAspect="1"/>
          </p:cNvPicPr>
          <p:nvPr/>
        </p:nvPicPr>
        <p:blipFill>
          <a:blip r:embed="rId9"/>
          <a:stretch>
            <a:fillRect/>
          </a:stretch>
        </p:blipFill>
        <p:spPr>
          <a:xfrm>
            <a:off x="1933231" y="4087815"/>
            <a:ext cx="1327723" cy="610553"/>
          </a:xfrm>
          <a:prstGeom prst="rect">
            <a:avLst/>
          </a:prstGeom>
        </p:spPr>
      </p:pic>
      <p:pic>
        <p:nvPicPr>
          <p:cNvPr id="82" name="Picture 81">
            <a:extLst>
              <a:ext uri="{FF2B5EF4-FFF2-40B4-BE49-F238E27FC236}">
                <a16:creationId xmlns:a16="http://schemas.microsoft.com/office/drawing/2014/main" id="{89049C91-52A1-42B9-A9F7-BBBC6299DDDF}"/>
              </a:ext>
            </a:extLst>
          </p:cNvPr>
          <p:cNvPicPr>
            <a:picLocks noChangeAspect="1"/>
          </p:cNvPicPr>
          <p:nvPr/>
        </p:nvPicPr>
        <p:blipFill>
          <a:blip r:embed="rId10"/>
          <a:stretch>
            <a:fillRect/>
          </a:stretch>
        </p:blipFill>
        <p:spPr>
          <a:xfrm>
            <a:off x="5071271" y="4052481"/>
            <a:ext cx="1327723" cy="650484"/>
          </a:xfrm>
          <a:prstGeom prst="rect">
            <a:avLst/>
          </a:prstGeom>
        </p:spPr>
      </p:pic>
      <p:pic>
        <p:nvPicPr>
          <p:cNvPr id="86" name="Picture 28" descr="Image result for office 365 sharepoint icon">
            <a:extLst>
              <a:ext uri="{FF2B5EF4-FFF2-40B4-BE49-F238E27FC236}">
                <a16:creationId xmlns:a16="http://schemas.microsoft.com/office/drawing/2014/main" id="{DA9AD829-D002-4284-A740-63938F33A162}"/>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67674" y="4862073"/>
            <a:ext cx="658835" cy="658835"/>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32" descr="Image result for office 365 Yammer bi icon">
            <a:extLst>
              <a:ext uri="{FF2B5EF4-FFF2-40B4-BE49-F238E27FC236}">
                <a16:creationId xmlns:a16="http://schemas.microsoft.com/office/drawing/2014/main" id="{507786B7-CC35-40FC-8169-159AD55DEAC0}"/>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42161" y="4914563"/>
            <a:ext cx="553853" cy="553853"/>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4" descr="Related image">
            <a:extLst>
              <a:ext uri="{FF2B5EF4-FFF2-40B4-BE49-F238E27FC236}">
                <a16:creationId xmlns:a16="http://schemas.microsoft.com/office/drawing/2014/main" id="{C0911DD0-D776-41F6-B745-D5EA67034EDA}"/>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328961" y="4891229"/>
            <a:ext cx="948467" cy="569079"/>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Image result for social media icons">
            <a:extLst>
              <a:ext uri="{FF2B5EF4-FFF2-40B4-BE49-F238E27FC236}">
                <a16:creationId xmlns:a16="http://schemas.microsoft.com/office/drawing/2014/main" id="{90466F67-D0D2-4EDF-9CB3-28E5BA50674E}"/>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540361" y="3990537"/>
            <a:ext cx="1826167" cy="1770100"/>
          </a:xfrm>
          <a:prstGeom prst="rect">
            <a:avLst/>
          </a:prstGeom>
          <a:noFill/>
          <a:extLst>
            <a:ext uri="{909E8E84-426E-40DD-AFC4-6F175D3DCCD1}">
              <a14:hiddenFill xmlns:a14="http://schemas.microsoft.com/office/drawing/2010/main">
                <a:solidFill>
                  <a:srgbClr val="FFFFFF"/>
                </a:solidFill>
              </a14:hiddenFill>
            </a:ext>
          </a:extLst>
        </p:spPr>
      </p:pic>
      <p:cxnSp>
        <p:nvCxnSpPr>
          <p:cNvPr id="97" name="Straight Arrow Connector 96">
            <a:extLst>
              <a:ext uri="{FF2B5EF4-FFF2-40B4-BE49-F238E27FC236}">
                <a16:creationId xmlns:a16="http://schemas.microsoft.com/office/drawing/2014/main" id="{31EF08F5-A460-400F-A955-56D21D3C780D}"/>
              </a:ext>
            </a:extLst>
          </p:cNvPr>
          <p:cNvCxnSpPr>
            <a:cxnSpLocks/>
          </p:cNvCxnSpPr>
          <p:nvPr/>
        </p:nvCxnSpPr>
        <p:spPr>
          <a:xfrm>
            <a:off x="6966195" y="3507471"/>
            <a:ext cx="0" cy="2893329"/>
          </a:xfrm>
          <a:prstGeom prst="straightConnector1">
            <a:avLst/>
          </a:prstGeom>
          <a:ln>
            <a:solidFill>
              <a:schemeClr val="bg1">
                <a:lumMod val="50000"/>
              </a:schemeClr>
            </a:solidFill>
            <a:prstDash val="dash"/>
            <a:headEnd type="arrow" w="med" len="med"/>
            <a:tailEnd type="arrow" w="med" len="med"/>
          </a:ln>
        </p:spPr>
        <p:style>
          <a:lnRef idx="1">
            <a:schemeClr val="accent1"/>
          </a:lnRef>
          <a:fillRef idx="0">
            <a:schemeClr val="accent1"/>
          </a:fillRef>
          <a:effectRef idx="0">
            <a:schemeClr val="accent1"/>
          </a:effectRef>
          <a:fontRef idx="minor">
            <a:schemeClr val="tx1"/>
          </a:fontRef>
        </p:style>
      </p:cxnSp>
      <p:pic>
        <p:nvPicPr>
          <p:cNvPr id="100" name="Picture 34" descr="Image result for office 365 outlook bi icon">
            <a:extLst>
              <a:ext uri="{FF2B5EF4-FFF2-40B4-BE49-F238E27FC236}">
                <a16:creationId xmlns:a16="http://schemas.microsoft.com/office/drawing/2014/main" id="{F24AC543-E4E2-4FC7-B677-27F74970DADE}"/>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195227" y="4939716"/>
            <a:ext cx="1530633" cy="8150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76691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AB561D09-FE9A-4787-9E75-640014AA5380}"/>
              </a:ext>
            </a:extLst>
          </p:cNvPr>
          <p:cNvSpPr/>
          <p:nvPr/>
        </p:nvSpPr>
        <p:spPr>
          <a:xfrm>
            <a:off x="1153389" y="1189676"/>
            <a:ext cx="5119820" cy="523220"/>
          </a:xfrm>
          <a:prstGeom prst="rect">
            <a:avLst/>
          </a:prstGeom>
        </p:spPr>
        <p:txBody>
          <a:bodyPr wrap="square">
            <a:spAutoFit/>
          </a:bodyPr>
          <a:lstStyle/>
          <a:p>
            <a:pPr>
              <a:spcAft>
                <a:spcPts val="1200"/>
              </a:spcAft>
            </a:pPr>
            <a:r>
              <a:rPr lang="en-GB" sz="2800" dirty="0">
                <a:solidFill>
                  <a:srgbClr val="002C6C"/>
                </a:solidFill>
                <a:ea typeface="Times New Roman" panose="02020603050405020304" pitchFamily="18" charset="0"/>
                <a:cs typeface="Times New Roman" panose="02020603050405020304" pitchFamily="18" charset="0"/>
              </a:rPr>
              <a:t>Demo</a:t>
            </a:r>
            <a:endParaRPr lang="en-US" sz="2800" dirty="0">
              <a:ea typeface="Times New Roman" panose="02020603050405020304" pitchFamily="18" charset="0"/>
              <a:cs typeface="Times New Roman" panose="02020603050405020304" pitchFamily="18" charset="0"/>
            </a:endParaRPr>
          </a:p>
        </p:txBody>
      </p:sp>
      <p:pic>
        <p:nvPicPr>
          <p:cNvPr id="56" name="LogoHeaderFirstPage">
            <a:extLst>
              <a:ext uri="{FF2B5EF4-FFF2-40B4-BE49-F238E27FC236}">
                <a16:creationId xmlns:a16="http://schemas.microsoft.com/office/drawing/2014/main" id="{9C519B75-88D4-42AD-B18E-8DC7BFB3F98B}"/>
              </a:ext>
            </a:extLst>
          </p:cNvPr>
          <p:cNvPicPr/>
          <p:nvPr/>
        </p:nvPicPr>
        <p:blipFill>
          <a:blip r:embed="rId2"/>
          <a:stretch>
            <a:fillRect/>
          </a:stretch>
        </p:blipFill>
        <p:spPr>
          <a:xfrm>
            <a:off x="247851" y="102578"/>
            <a:ext cx="1864158" cy="547558"/>
          </a:xfrm>
          <a:prstGeom prst="rect">
            <a:avLst/>
          </a:prstGeom>
          <a:extLst>
            <a:ext uri="{FAA26D3D-D897-4be2-8F04-BA451C77F1D7}">
              <ma14:placeholderFlag xmlns:lc="http://schemas.openxmlformats.org/drawingml/2006/lockedCanvas" xmlns="" xmlns:wpc="http://schemas.microsoft.com/office/word/2010/wordprocessingCanvas" xmlns:mo="http://schemas.microsoft.com/office/mac/office/2008/main" xmlns:mc="http://schemas.openxmlformats.org/markup-compatibility/2006" xmlns:mv="urn:schemas-microsoft-com:mac:vml"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ps="http://schemas.microsoft.com/office/word/2010/wordprocessingShape" xmlns:ma14="http://schemas.microsoft.com/office/mac/drawingml/2011/main" xmlns:pic="http://schemas.openxmlformats.org/drawingml/2006/picture" xmlns:wne="http://schemas.microsoft.com/office/word/2006/wordml" xmlns:wp="http://schemas.openxmlformats.org/drawingml/2006/wordprocessingDrawing" xmlns:m="http://schemas.openxmlformats.org/officeDocument/2006/math" xmlns:ve="http://schemas.openxmlformats.org/markup-compatibility/2006"/>
            </a:ext>
          </a:extLst>
        </p:spPr>
      </p:pic>
      <p:pic>
        <p:nvPicPr>
          <p:cNvPr id="57" name="Picture 56">
            <a:extLst>
              <a:ext uri="{FF2B5EF4-FFF2-40B4-BE49-F238E27FC236}">
                <a16:creationId xmlns:a16="http://schemas.microsoft.com/office/drawing/2014/main" id="{671E84FC-A9CC-4526-BE96-8BB308FD7FEF}"/>
              </a:ext>
            </a:extLst>
          </p:cNvPr>
          <p:cNvPicPr/>
          <p:nvPr/>
        </p:nvPicPr>
        <p:blipFill>
          <a:blip r:embed="rId3">
            <a:extLst>
              <a:ext uri="{28A0092B-C50C-407E-A947-70E740481C1C}">
                <a14:useLocalDpi xmlns:a14="http://schemas.microsoft.com/office/drawing/2010/main" val="0"/>
              </a:ext>
            </a:extLst>
          </a:blip>
          <a:stretch>
            <a:fillRect/>
          </a:stretch>
        </p:blipFill>
        <p:spPr>
          <a:xfrm>
            <a:off x="9794413" y="498173"/>
            <a:ext cx="1967230" cy="106045"/>
          </a:xfrm>
          <a:prstGeom prst="rect">
            <a:avLst/>
          </a:prstGeom>
        </p:spPr>
      </p:pic>
      <p:sp>
        <p:nvSpPr>
          <p:cNvPr id="66" name="Rectangle 65">
            <a:extLst>
              <a:ext uri="{FF2B5EF4-FFF2-40B4-BE49-F238E27FC236}">
                <a16:creationId xmlns:a16="http://schemas.microsoft.com/office/drawing/2014/main" id="{CC32147A-7B32-43D3-81B4-1074FAD56081}"/>
              </a:ext>
            </a:extLst>
          </p:cNvPr>
          <p:cNvSpPr/>
          <p:nvPr/>
        </p:nvSpPr>
        <p:spPr>
          <a:xfrm flipV="1">
            <a:off x="137160" y="683213"/>
            <a:ext cx="11807190" cy="7200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68760819-05C0-44B5-84CA-EFB1B196CFC9}"/>
              </a:ext>
            </a:extLst>
          </p:cNvPr>
          <p:cNvSpPr/>
          <p:nvPr/>
        </p:nvSpPr>
        <p:spPr>
          <a:xfrm>
            <a:off x="4739698" y="364170"/>
            <a:ext cx="3428445" cy="307777"/>
          </a:xfrm>
          <a:prstGeom prst="rect">
            <a:avLst/>
          </a:prstGeom>
        </p:spPr>
        <p:txBody>
          <a:bodyPr wrap="square">
            <a:spAutoFit/>
          </a:bodyPr>
          <a:lstStyle/>
          <a:p>
            <a:pPr>
              <a:spcAft>
                <a:spcPts val="1200"/>
              </a:spcAft>
            </a:pPr>
            <a:r>
              <a:rPr lang="en-GB" sz="1400" dirty="0">
                <a:solidFill>
                  <a:srgbClr val="002C6C"/>
                </a:solidFill>
                <a:effectLst/>
                <a:ea typeface="Times New Roman" panose="02020603050405020304" pitchFamily="18" charset="0"/>
                <a:cs typeface="Times New Roman" panose="02020603050405020304" pitchFamily="18" charset="0"/>
              </a:rPr>
              <a:t>GS1 Canada D/W Prototype</a:t>
            </a:r>
            <a:r>
              <a:rPr lang="en-GB" sz="1400" dirty="0">
                <a:solidFill>
                  <a:srgbClr val="002C6C"/>
                </a:solidFill>
                <a:ea typeface="Times New Roman" panose="02020603050405020304" pitchFamily="18" charset="0"/>
                <a:cs typeface="Times New Roman" panose="02020603050405020304" pitchFamily="18" charset="0"/>
              </a:rPr>
              <a:t> Demo</a:t>
            </a:r>
            <a:endParaRPr lang="en-US" sz="1400" dirty="0">
              <a:ea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ADEC4534-73E3-4423-896B-7CCD03AFA611}"/>
              </a:ext>
            </a:extLst>
          </p:cNvPr>
          <p:cNvSpPr/>
          <p:nvPr/>
        </p:nvSpPr>
        <p:spPr>
          <a:xfrm>
            <a:off x="1258268" y="1771995"/>
            <a:ext cx="4814588" cy="369332"/>
          </a:xfrm>
          <a:prstGeom prst="rect">
            <a:avLst/>
          </a:prstGeom>
        </p:spPr>
        <p:txBody>
          <a:bodyPr wrap="none">
            <a:spAutoFit/>
          </a:bodyPr>
          <a:lstStyle/>
          <a:p>
            <a:pPr>
              <a:spcAft>
                <a:spcPts val="1200"/>
              </a:spcAft>
            </a:pPr>
            <a:r>
              <a:rPr lang="en-GB" dirty="0">
                <a:solidFill>
                  <a:srgbClr val="002C6C"/>
                </a:solidFill>
                <a:ea typeface="Times New Roman" panose="02020603050405020304" pitchFamily="18" charset="0"/>
                <a:cs typeface="Times New Roman" panose="02020603050405020304" pitchFamily="18" charset="0"/>
              </a:rPr>
              <a:t>1. Demo Scenario and Run Required Components</a:t>
            </a:r>
            <a:endParaRPr lang="en-US" dirty="0">
              <a:ea typeface="Times New Roman" panose="02020603050405020304" pitchFamily="18" charset="0"/>
              <a:cs typeface="Times New Roman" panose="02020603050405020304" pitchFamily="18" charset="0"/>
            </a:endParaRPr>
          </a:p>
        </p:txBody>
      </p:sp>
      <p:sp>
        <p:nvSpPr>
          <p:cNvPr id="71" name="Rectangle 70">
            <a:extLst>
              <a:ext uri="{FF2B5EF4-FFF2-40B4-BE49-F238E27FC236}">
                <a16:creationId xmlns:a16="http://schemas.microsoft.com/office/drawing/2014/main" id="{A5736406-6F5E-41DE-A5FA-1EB0E5A900D7}"/>
              </a:ext>
            </a:extLst>
          </p:cNvPr>
          <p:cNvSpPr/>
          <p:nvPr/>
        </p:nvSpPr>
        <p:spPr>
          <a:xfrm>
            <a:off x="1258268" y="2609508"/>
            <a:ext cx="4910062" cy="369332"/>
          </a:xfrm>
          <a:prstGeom prst="rect">
            <a:avLst/>
          </a:prstGeom>
        </p:spPr>
        <p:txBody>
          <a:bodyPr wrap="none">
            <a:spAutoFit/>
          </a:bodyPr>
          <a:lstStyle/>
          <a:p>
            <a:pPr>
              <a:spcAft>
                <a:spcPts val="1200"/>
              </a:spcAft>
            </a:pPr>
            <a:r>
              <a:rPr lang="en-GB" dirty="0">
                <a:solidFill>
                  <a:srgbClr val="002C6C"/>
                </a:solidFill>
                <a:ea typeface="Times New Roman" panose="02020603050405020304" pitchFamily="18" charset="0"/>
                <a:cs typeface="Times New Roman" panose="02020603050405020304" pitchFamily="18" charset="0"/>
              </a:rPr>
              <a:t>2. Migrate Data and Build/Publish Power BI Report</a:t>
            </a:r>
            <a:endParaRPr lang="en-US" dirty="0">
              <a:ea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0346D7FB-4D8C-4E76-88E0-3BEA0358E4F1}"/>
              </a:ext>
            </a:extLst>
          </p:cNvPr>
          <p:cNvSpPr/>
          <p:nvPr/>
        </p:nvSpPr>
        <p:spPr>
          <a:xfrm>
            <a:off x="1312006" y="3875754"/>
            <a:ext cx="10283828" cy="646331"/>
          </a:xfrm>
          <a:prstGeom prst="rect">
            <a:avLst/>
          </a:prstGeom>
        </p:spPr>
        <p:txBody>
          <a:bodyPr wrap="square">
            <a:spAutoFit/>
          </a:bodyPr>
          <a:lstStyle/>
          <a:p>
            <a:r>
              <a:rPr lang="en-US" dirty="0">
                <a:hlinkClick r:id="rId4"/>
              </a:rPr>
              <a:t>https://gs1ca.sharepoint.com/portals/hub/_layouts/15/PointPublishing.aspx?app=video&amp;p=p&amp;chid=1baba4ce-83a9-4d99-ad67-d8e582819c69&amp;vid=aafacd7b-20d1-41ec-9fba-c8846092e437</a:t>
            </a:r>
            <a:endParaRPr lang="en-US" dirty="0"/>
          </a:p>
        </p:txBody>
      </p:sp>
      <p:sp>
        <p:nvSpPr>
          <p:cNvPr id="13" name="Rectangle 12">
            <a:extLst>
              <a:ext uri="{FF2B5EF4-FFF2-40B4-BE49-F238E27FC236}">
                <a16:creationId xmlns:a16="http://schemas.microsoft.com/office/drawing/2014/main" id="{920F0636-E0B5-4FC3-AD1A-4B17393229A9}"/>
              </a:ext>
            </a:extLst>
          </p:cNvPr>
          <p:cNvSpPr/>
          <p:nvPr/>
        </p:nvSpPr>
        <p:spPr>
          <a:xfrm>
            <a:off x="1258268" y="3506422"/>
            <a:ext cx="3984681" cy="369332"/>
          </a:xfrm>
          <a:prstGeom prst="rect">
            <a:avLst/>
          </a:prstGeom>
        </p:spPr>
        <p:txBody>
          <a:bodyPr wrap="none">
            <a:spAutoFit/>
          </a:bodyPr>
          <a:lstStyle/>
          <a:p>
            <a:pPr>
              <a:spcAft>
                <a:spcPts val="1200"/>
              </a:spcAft>
            </a:pPr>
            <a:r>
              <a:rPr lang="en-GB" dirty="0">
                <a:solidFill>
                  <a:srgbClr val="002C6C"/>
                </a:solidFill>
                <a:ea typeface="Times New Roman" panose="02020603050405020304" pitchFamily="18" charset="0"/>
                <a:cs typeface="Times New Roman" panose="02020603050405020304" pitchFamily="18" charset="0"/>
              </a:rPr>
              <a:t>3. Share Data with Office 365 SharePoint</a:t>
            </a:r>
            <a:endParaRPr lang="en-US" dirty="0">
              <a:ea typeface="Times New Roman" panose="02020603050405020304" pitchFamily="18" charset="0"/>
              <a:cs typeface="Times New Roman" panose="02020603050405020304" pitchFamily="18" charset="0"/>
            </a:endParaRPr>
          </a:p>
        </p:txBody>
      </p:sp>
      <p:sp>
        <p:nvSpPr>
          <p:cNvPr id="14" name="Rectangle 13">
            <a:extLst>
              <a:ext uri="{FF2B5EF4-FFF2-40B4-BE49-F238E27FC236}">
                <a16:creationId xmlns:a16="http://schemas.microsoft.com/office/drawing/2014/main" id="{2E955426-A4B0-442D-B49F-68FC3DCB9FB8}"/>
              </a:ext>
            </a:extLst>
          </p:cNvPr>
          <p:cNvSpPr/>
          <p:nvPr/>
        </p:nvSpPr>
        <p:spPr>
          <a:xfrm>
            <a:off x="1312006" y="4942313"/>
            <a:ext cx="10283828" cy="646331"/>
          </a:xfrm>
          <a:prstGeom prst="rect">
            <a:avLst/>
          </a:prstGeom>
        </p:spPr>
        <p:txBody>
          <a:bodyPr wrap="square">
            <a:spAutoFit/>
          </a:bodyPr>
          <a:lstStyle/>
          <a:p>
            <a:r>
              <a:rPr lang="en-US" dirty="0">
                <a:hlinkClick r:id="rId5"/>
              </a:rPr>
              <a:t>https://gs1ca.sharepoint.com/portals/hub/_layouts/15/PointPublishing.aspx?app=video&amp;p=p&amp;chid=1baba4ce-83a9-4d99-ad67-d8e582819c69&amp;vid=86ad536b-968a-4ba2-a742-6d3170f00f28</a:t>
            </a:r>
            <a:r>
              <a:rPr lang="en-US" dirty="0"/>
              <a:t> </a:t>
            </a:r>
          </a:p>
        </p:txBody>
      </p:sp>
      <p:sp>
        <p:nvSpPr>
          <p:cNvPr id="15" name="Rectangle 14">
            <a:extLst>
              <a:ext uri="{FF2B5EF4-FFF2-40B4-BE49-F238E27FC236}">
                <a16:creationId xmlns:a16="http://schemas.microsoft.com/office/drawing/2014/main" id="{516A2A3C-13A3-4B86-989D-73A54D7E2DEA}"/>
              </a:ext>
            </a:extLst>
          </p:cNvPr>
          <p:cNvSpPr/>
          <p:nvPr/>
        </p:nvSpPr>
        <p:spPr>
          <a:xfrm>
            <a:off x="1258268" y="4572981"/>
            <a:ext cx="3740448" cy="369332"/>
          </a:xfrm>
          <a:prstGeom prst="rect">
            <a:avLst/>
          </a:prstGeom>
        </p:spPr>
        <p:txBody>
          <a:bodyPr wrap="none">
            <a:spAutoFit/>
          </a:bodyPr>
          <a:lstStyle/>
          <a:p>
            <a:pPr>
              <a:spcAft>
                <a:spcPts val="1200"/>
              </a:spcAft>
            </a:pPr>
            <a:r>
              <a:rPr lang="en-GB" dirty="0">
                <a:solidFill>
                  <a:srgbClr val="002C6C"/>
                </a:solidFill>
                <a:ea typeface="Times New Roman" panose="02020603050405020304" pitchFamily="18" charset="0"/>
                <a:cs typeface="Times New Roman" panose="02020603050405020304" pitchFamily="18" charset="0"/>
              </a:rPr>
              <a:t>4. Share Data with Office 365 Yammer</a:t>
            </a:r>
            <a:endParaRPr lang="en-US" dirty="0">
              <a:ea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CB3CCFF6-F1CA-4642-87B0-399E1D9C5EE7}"/>
              </a:ext>
            </a:extLst>
          </p:cNvPr>
          <p:cNvSpPr/>
          <p:nvPr/>
        </p:nvSpPr>
        <p:spPr>
          <a:xfrm>
            <a:off x="1297456" y="2022708"/>
            <a:ext cx="10283827" cy="646331"/>
          </a:xfrm>
          <a:prstGeom prst="rect">
            <a:avLst/>
          </a:prstGeom>
        </p:spPr>
        <p:txBody>
          <a:bodyPr wrap="square">
            <a:spAutoFit/>
          </a:bodyPr>
          <a:lstStyle/>
          <a:p>
            <a:r>
              <a:rPr lang="en-US" dirty="0">
                <a:hlinkClick r:id="rId6"/>
              </a:rPr>
              <a:t>https://gs1ca.sharepoint.com/portals/hub/_layouts/15/PointPublishing.aspx?app=video&amp;p=p&amp;chid=1baba4ce-83a9-4d99-ad67-d8e582819c69&amp;vid=200212db-0dbf-438c-bc88-9462bad43d0a</a:t>
            </a:r>
            <a:r>
              <a:rPr lang="en-US" dirty="0"/>
              <a:t> </a:t>
            </a:r>
          </a:p>
        </p:txBody>
      </p:sp>
      <p:sp>
        <p:nvSpPr>
          <p:cNvPr id="7" name="Rectangle 6">
            <a:extLst>
              <a:ext uri="{FF2B5EF4-FFF2-40B4-BE49-F238E27FC236}">
                <a16:creationId xmlns:a16="http://schemas.microsoft.com/office/drawing/2014/main" id="{0FADB09C-823E-411C-B04F-8CED0EB86AA2}"/>
              </a:ext>
            </a:extLst>
          </p:cNvPr>
          <p:cNvSpPr/>
          <p:nvPr/>
        </p:nvSpPr>
        <p:spPr>
          <a:xfrm>
            <a:off x="1258267" y="2868024"/>
            <a:ext cx="10283827" cy="646331"/>
          </a:xfrm>
          <a:prstGeom prst="rect">
            <a:avLst/>
          </a:prstGeom>
        </p:spPr>
        <p:txBody>
          <a:bodyPr wrap="square">
            <a:spAutoFit/>
          </a:bodyPr>
          <a:lstStyle/>
          <a:p>
            <a:r>
              <a:rPr lang="en-US" dirty="0">
                <a:hlinkClick r:id="rId7"/>
              </a:rPr>
              <a:t>https://gs1ca.sharepoint.com/portals/hub/_layouts/15/PointPublishing.aspx?app=video&amp;p=p&amp;chid=1baba4ce-83a9-4d99-ad67-d8e582819c69&amp;vid=4193ffbe-2125-48ec-8833-4be590eb410f</a:t>
            </a:r>
            <a:r>
              <a:rPr lang="en-US" dirty="0"/>
              <a:t> </a:t>
            </a:r>
          </a:p>
        </p:txBody>
      </p:sp>
    </p:spTree>
    <p:extLst>
      <p:ext uri="{BB962C8B-B14F-4D97-AF65-F5344CB8AC3E}">
        <p14:creationId xmlns:p14="http://schemas.microsoft.com/office/powerpoint/2010/main" val="21502241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 name="LogoHeaderFirstPage">
            <a:extLst>
              <a:ext uri="{FF2B5EF4-FFF2-40B4-BE49-F238E27FC236}">
                <a16:creationId xmlns:a16="http://schemas.microsoft.com/office/drawing/2014/main" id="{9C519B75-88D4-42AD-B18E-8DC7BFB3F98B}"/>
              </a:ext>
            </a:extLst>
          </p:cNvPr>
          <p:cNvPicPr/>
          <p:nvPr/>
        </p:nvPicPr>
        <p:blipFill>
          <a:blip r:embed="rId2"/>
          <a:stretch>
            <a:fillRect/>
          </a:stretch>
        </p:blipFill>
        <p:spPr>
          <a:xfrm>
            <a:off x="247851" y="102578"/>
            <a:ext cx="1864158" cy="547558"/>
          </a:xfrm>
          <a:prstGeom prst="rect">
            <a:avLst/>
          </a:prstGeom>
          <a:extLst>
            <a:ext uri="{FAA26D3D-D897-4be2-8F04-BA451C77F1D7}">
              <ma14:placeholderFlag xmlns:lc="http://schemas.openxmlformats.org/drawingml/2006/lockedCanvas" xmlns="" xmlns:wpc="http://schemas.microsoft.com/office/word/2010/wordprocessingCanvas" xmlns:mo="http://schemas.microsoft.com/office/mac/office/2008/main" xmlns:mc="http://schemas.openxmlformats.org/markup-compatibility/2006" xmlns:mv="urn:schemas-microsoft-com:mac:vml"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ps="http://schemas.microsoft.com/office/word/2010/wordprocessingShape" xmlns:ma14="http://schemas.microsoft.com/office/mac/drawingml/2011/main" xmlns:pic="http://schemas.openxmlformats.org/drawingml/2006/picture" xmlns:wne="http://schemas.microsoft.com/office/word/2006/wordml" xmlns:wp="http://schemas.openxmlformats.org/drawingml/2006/wordprocessingDrawing" xmlns:m="http://schemas.openxmlformats.org/officeDocument/2006/math" xmlns:ve="http://schemas.openxmlformats.org/markup-compatibility/2006"/>
            </a:ext>
          </a:extLst>
        </p:spPr>
      </p:pic>
      <p:pic>
        <p:nvPicPr>
          <p:cNvPr id="57" name="Picture 56">
            <a:extLst>
              <a:ext uri="{FF2B5EF4-FFF2-40B4-BE49-F238E27FC236}">
                <a16:creationId xmlns:a16="http://schemas.microsoft.com/office/drawing/2014/main" id="{671E84FC-A9CC-4526-BE96-8BB308FD7FEF}"/>
              </a:ext>
            </a:extLst>
          </p:cNvPr>
          <p:cNvPicPr/>
          <p:nvPr/>
        </p:nvPicPr>
        <p:blipFill>
          <a:blip r:embed="rId3">
            <a:extLst>
              <a:ext uri="{28A0092B-C50C-407E-A947-70E740481C1C}">
                <a14:useLocalDpi xmlns:a14="http://schemas.microsoft.com/office/drawing/2010/main" val="0"/>
              </a:ext>
            </a:extLst>
          </a:blip>
          <a:stretch>
            <a:fillRect/>
          </a:stretch>
        </p:blipFill>
        <p:spPr>
          <a:xfrm>
            <a:off x="9794413" y="498173"/>
            <a:ext cx="1967230" cy="106045"/>
          </a:xfrm>
          <a:prstGeom prst="rect">
            <a:avLst/>
          </a:prstGeom>
        </p:spPr>
      </p:pic>
      <p:sp>
        <p:nvSpPr>
          <p:cNvPr id="66" name="Rectangle 65">
            <a:extLst>
              <a:ext uri="{FF2B5EF4-FFF2-40B4-BE49-F238E27FC236}">
                <a16:creationId xmlns:a16="http://schemas.microsoft.com/office/drawing/2014/main" id="{CC32147A-7B32-43D3-81B4-1074FAD56081}"/>
              </a:ext>
            </a:extLst>
          </p:cNvPr>
          <p:cNvSpPr/>
          <p:nvPr/>
        </p:nvSpPr>
        <p:spPr>
          <a:xfrm flipV="1">
            <a:off x="137160" y="683213"/>
            <a:ext cx="11807190" cy="7200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68760819-05C0-44B5-84CA-EFB1B196CFC9}"/>
              </a:ext>
            </a:extLst>
          </p:cNvPr>
          <p:cNvSpPr/>
          <p:nvPr/>
        </p:nvSpPr>
        <p:spPr>
          <a:xfrm>
            <a:off x="4739698" y="364170"/>
            <a:ext cx="3428445" cy="307777"/>
          </a:xfrm>
          <a:prstGeom prst="rect">
            <a:avLst/>
          </a:prstGeom>
        </p:spPr>
        <p:txBody>
          <a:bodyPr wrap="square">
            <a:spAutoFit/>
          </a:bodyPr>
          <a:lstStyle/>
          <a:p>
            <a:pPr>
              <a:spcAft>
                <a:spcPts val="1200"/>
              </a:spcAft>
            </a:pPr>
            <a:r>
              <a:rPr lang="en-GB" sz="1400" dirty="0">
                <a:solidFill>
                  <a:srgbClr val="002C6C"/>
                </a:solidFill>
                <a:effectLst/>
                <a:ea typeface="Times New Roman" panose="02020603050405020304" pitchFamily="18" charset="0"/>
                <a:cs typeface="Times New Roman" panose="02020603050405020304" pitchFamily="18" charset="0"/>
              </a:rPr>
              <a:t>GS1 Canada D/W Prototype</a:t>
            </a:r>
            <a:r>
              <a:rPr lang="en-GB" sz="1400" dirty="0">
                <a:solidFill>
                  <a:srgbClr val="002C6C"/>
                </a:solidFill>
                <a:ea typeface="Times New Roman" panose="02020603050405020304" pitchFamily="18" charset="0"/>
                <a:cs typeface="Times New Roman" panose="02020603050405020304" pitchFamily="18" charset="0"/>
              </a:rPr>
              <a:t> Demo</a:t>
            </a:r>
            <a:endParaRPr lang="en-US" sz="1400" dirty="0">
              <a:ea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68305384-B5B8-456E-87B4-4EC74BC513E5}"/>
              </a:ext>
            </a:extLst>
          </p:cNvPr>
          <p:cNvSpPr/>
          <p:nvPr/>
        </p:nvSpPr>
        <p:spPr>
          <a:xfrm>
            <a:off x="247851" y="1420091"/>
            <a:ext cx="11841126" cy="4524315"/>
          </a:xfrm>
          <a:prstGeom prst="rect">
            <a:avLst/>
          </a:prstGeom>
        </p:spPr>
        <p:txBody>
          <a:bodyPr wrap="square">
            <a:spAutoFit/>
          </a:bodyPr>
          <a:lstStyle/>
          <a:p>
            <a:r>
              <a:rPr lang="en-US" dirty="0"/>
              <a:t>Apache NiFi can handle all data format including JSON, XML, CSV, Avro, images and video, and several other formats.</a:t>
            </a:r>
          </a:p>
          <a:p>
            <a:r>
              <a:rPr lang="en-US" dirty="0"/>
              <a:t>When we insert data to MongoDB with Apache NiFi, it registers the format to "Schema Registry" with Apache Avro format before migrating.</a:t>
            </a:r>
          </a:p>
          <a:p>
            <a:r>
              <a:rPr lang="en-US" dirty="0"/>
              <a:t>"Avro" is a remote procedure call and data serialization framework, provided by Apache project.</a:t>
            </a:r>
          </a:p>
          <a:p>
            <a:endParaRPr lang="en-US" dirty="0"/>
          </a:p>
          <a:p>
            <a:r>
              <a:rPr lang="en-US" dirty="0"/>
              <a:t>Work-process:</a:t>
            </a:r>
          </a:p>
          <a:p>
            <a:r>
              <a:rPr lang="en-US" dirty="0"/>
              <a:t>Schema Design --&gt; Mapping Fields --&gt; Register JSON format with "Avro format" --&gt; map/assign the received data to the registered "Avro format" inside “putMongoRecord” component (that is why we need a fixed schema)</a:t>
            </a:r>
          </a:p>
          <a:p>
            <a:endParaRPr lang="en-US" dirty="0"/>
          </a:p>
          <a:p>
            <a:r>
              <a:rPr lang="en-US" dirty="0"/>
              <a:t>To Solve: </a:t>
            </a:r>
          </a:p>
          <a:p>
            <a:r>
              <a:rPr lang="en-US" dirty="0"/>
              <a:t>1. Define the fixed schema structure for data being migrated</a:t>
            </a:r>
          </a:p>
          <a:p>
            <a:r>
              <a:rPr lang="en-US" dirty="0"/>
              <a:t>   Downside: must use only fixed data schema</a:t>
            </a:r>
          </a:p>
          <a:p>
            <a:r>
              <a:rPr lang="en-US" dirty="0"/>
              <a:t>2. Call "mongoimport" command with "executeProcessor" component in Apache NiFi</a:t>
            </a:r>
          </a:p>
          <a:p>
            <a:r>
              <a:rPr lang="en-US" dirty="0"/>
              <a:t>   Downside: calls system command</a:t>
            </a:r>
          </a:p>
          <a:p>
            <a:r>
              <a:rPr lang="en-US" dirty="0"/>
              <a:t>3. Create "Custom Component" with Java</a:t>
            </a:r>
          </a:p>
          <a:p>
            <a:r>
              <a:rPr lang="en-US" dirty="0"/>
              <a:t>   Downside: needs knowledge, time, and distributes it to other users.</a:t>
            </a:r>
          </a:p>
        </p:txBody>
      </p:sp>
    </p:spTree>
    <p:extLst>
      <p:ext uri="{BB962C8B-B14F-4D97-AF65-F5344CB8AC3E}">
        <p14:creationId xmlns:p14="http://schemas.microsoft.com/office/powerpoint/2010/main" val="42709260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LogoHeaderFirstPage">
            <a:extLst>
              <a:ext uri="{FF2B5EF4-FFF2-40B4-BE49-F238E27FC236}">
                <a16:creationId xmlns:a16="http://schemas.microsoft.com/office/drawing/2014/main" id="{5560DEBD-562F-44F5-958D-DB127638B38B}"/>
              </a:ext>
            </a:extLst>
          </p:cNvPr>
          <p:cNvPicPr/>
          <p:nvPr/>
        </p:nvPicPr>
        <p:blipFill>
          <a:blip r:embed="rId2"/>
          <a:stretch>
            <a:fillRect/>
          </a:stretch>
        </p:blipFill>
        <p:spPr>
          <a:xfrm>
            <a:off x="247851" y="102578"/>
            <a:ext cx="1864158" cy="547558"/>
          </a:xfrm>
          <a:prstGeom prst="rect">
            <a:avLst/>
          </a:prstGeom>
          <a:extLst>
            <a:ext uri="{FAA26D3D-D897-4be2-8F04-BA451C77F1D7}">
              <ma14:placeholderFlag xmlns:lc="http://schemas.openxmlformats.org/drawingml/2006/lockedCanvas" xmlns="" xmlns:wpc="http://schemas.microsoft.com/office/word/2010/wordprocessingCanvas" xmlns:mo="http://schemas.microsoft.com/office/mac/office/2008/main" xmlns:mc="http://schemas.openxmlformats.org/markup-compatibility/2006" xmlns:mv="urn:schemas-microsoft-com:mac:vml"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ps="http://schemas.microsoft.com/office/word/2010/wordprocessingShape" xmlns:ma14="http://schemas.microsoft.com/office/mac/drawingml/2011/main" xmlns:pic="http://schemas.openxmlformats.org/drawingml/2006/picture" xmlns:wne="http://schemas.microsoft.com/office/word/2006/wordml" xmlns:wp="http://schemas.openxmlformats.org/drawingml/2006/wordprocessingDrawing" xmlns:m="http://schemas.openxmlformats.org/officeDocument/2006/math" xmlns:ve="http://schemas.openxmlformats.org/markup-compatibility/2006"/>
            </a:ext>
          </a:extLst>
        </p:spPr>
      </p:pic>
      <p:pic>
        <p:nvPicPr>
          <p:cNvPr id="5" name="Picture 4">
            <a:extLst>
              <a:ext uri="{FF2B5EF4-FFF2-40B4-BE49-F238E27FC236}">
                <a16:creationId xmlns:a16="http://schemas.microsoft.com/office/drawing/2014/main" id="{751538EC-C41F-4053-B074-E1F583F5EE3D}"/>
              </a:ext>
            </a:extLst>
          </p:cNvPr>
          <p:cNvPicPr/>
          <p:nvPr/>
        </p:nvPicPr>
        <p:blipFill>
          <a:blip r:embed="rId3">
            <a:extLst>
              <a:ext uri="{28A0092B-C50C-407E-A947-70E740481C1C}">
                <a14:useLocalDpi xmlns:a14="http://schemas.microsoft.com/office/drawing/2010/main" val="0"/>
              </a:ext>
            </a:extLst>
          </a:blip>
          <a:stretch>
            <a:fillRect/>
          </a:stretch>
        </p:blipFill>
        <p:spPr>
          <a:xfrm>
            <a:off x="9794413" y="498173"/>
            <a:ext cx="1967230" cy="106045"/>
          </a:xfrm>
          <a:prstGeom prst="rect">
            <a:avLst/>
          </a:prstGeom>
        </p:spPr>
      </p:pic>
      <p:sp>
        <p:nvSpPr>
          <p:cNvPr id="6" name="Rectangle 5">
            <a:extLst>
              <a:ext uri="{FF2B5EF4-FFF2-40B4-BE49-F238E27FC236}">
                <a16:creationId xmlns:a16="http://schemas.microsoft.com/office/drawing/2014/main" id="{FEB8D368-19AF-4FB3-B42C-D7FDE4057B33}"/>
              </a:ext>
            </a:extLst>
          </p:cNvPr>
          <p:cNvSpPr/>
          <p:nvPr/>
        </p:nvSpPr>
        <p:spPr>
          <a:xfrm flipV="1">
            <a:off x="137160" y="683213"/>
            <a:ext cx="11807190" cy="7200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6244E0A4-43BF-4BD2-A6AD-DD4705B36B4E}"/>
              </a:ext>
            </a:extLst>
          </p:cNvPr>
          <p:cNvSpPr/>
          <p:nvPr/>
        </p:nvSpPr>
        <p:spPr>
          <a:xfrm>
            <a:off x="144779" y="819666"/>
            <a:ext cx="3214141" cy="307777"/>
          </a:xfrm>
          <a:prstGeom prst="rect">
            <a:avLst/>
          </a:prstGeom>
        </p:spPr>
        <p:txBody>
          <a:bodyPr wrap="square">
            <a:spAutoFit/>
          </a:bodyPr>
          <a:lstStyle/>
          <a:p>
            <a:pPr>
              <a:spcAft>
                <a:spcPts val="1200"/>
              </a:spcAft>
            </a:pPr>
            <a:r>
              <a:rPr lang="en-GB" sz="1400" dirty="0">
                <a:solidFill>
                  <a:srgbClr val="002C6C"/>
                </a:solidFill>
                <a:ea typeface="Times New Roman" panose="02020603050405020304" pitchFamily="18" charset="0"/>
                <a:cs typeface="Times New Roman" panose="02020603050405020304" pitchFamily="18" charset="0"/>
              </a:rPr>
              <a:t>System Diagram</a:t>
            </a:r>
            <a:endParaRPr lang="en-US" sz="1400" dirty="0">
              <a:ea typeface="Times New Roman" panose="02020603050405020304" pitchFamily="18" charset="0"/>
              <a:cs typeface="Times New Roman" panose="02020603050405020304" pitchFamily="18" charset="0"/>
            </a:endParaRPr>
          </a:p>
        </p:txBody>
      </p:sp>
      <p:sp>
        <p:nvSpPr>
          <p:cNvPr id="20" name="Rectangle 19">
            <a:extLst>
              <a:ext uri="{FF2B5EF4-FFF2-40B4-BE49-F238E27FC236}">
                <a16:creationId xmlns:a16="http://schemas.microsoft.com/office/drawing/2014/main" id="{5BB74382-0510-490D-BE4F-97B5F19DF7E9}"/>
              </a:ext>
            </a:extLst>
          </p:cNvPr>
          <p:cNvSpPr/>
          <p:nvPr/>
        </p:nvSpPr>
        <p:spPr>
          <a:xfrm>
            <a:off x="4739699" y="364170"/>
            <a:ext cx="2869551" cy="307777"/>
          </a:xfrm>
          <a:prstGeom prst="rect">
            <a:avLst/>
          </a:prstGeom>
        </p:spPr>
        <p:txBody>
          <a:bodyPr wrap="square">
            <a:spAutoFit/>
          </a:bodyPr>
          <a:lstStyle/>
          <a:p>
            <a:pPr>
              <a:spcAft>
                <a:spcPts val="1200"/>
              </a:spcAft>
            </a:pPr>
            <a:r>
              <a:rPr lang="en-GB" sz="1400" dirty="0">
                <a:solidFill>
                  <a:srgbClr val="002C6C"/>
                </a:solidFill>
                <a:effectLst/>
                <a:ea typeface="Times New Roman" panose="02020603050405020304" pitchFamily="18" charset="0"/>
                <a:cs typeface="Times New Roman" panose="02020603050405020304" pitchFamily="18" charset="0"/>
              </a:rPr>
              <a:t>GS1 Canada Data Ware</a:t>
            </a:r>
            <a:r>
              <a:rPr lang="en-GB" sz="1400" dirty="0">
                <a:solidFill>
                  <a:srgbClr val="002C6C"/>
                </a:solidFill>
                <a:ea typeface="Times New Roman" panose="02020603050405020304" pitchFamily="18" charset="0"/>
                <a:cs typeface="Times New Roman" panose="02020603050405020304" pitchFamily="18" charset="0"/>
              </a:rPr>
              <a:t>house Project</a:t>
            </a:r>
            <a:endParaRPr lang="en-US" sz="1400" dirty="0">
              <a:ea typeface="Times New Roman" panose="02020603050405020304" pitchFamily="18" charset="0"/>
              <a:cs typeface="Times New Roman" panose="02020603050405020304" pitchFamily="18" charset="0"/>
            </a:endParaRPr>
          </a:p>
        </p:txBody>
      </p:sp>
      <p:sp>
        <p:nvSpPr>
          <p:cNvPr id="23" name="Rectangle: Rounded Corners 22">
            <a:extLst>
              <a:ext uri="{FF2B5EF4-FFF2-40B4-BE49-F238E27FC236}">
                <a16:creationId xmlns:a16="http://schemas.microsoft.com/office/drawing/2014/main" id="{3F50B532-3812-47D7-835B-2C5C7FF34C77}"/>
              </a:ext>
            </a:extLst>
          </p:cNvPr>
          <p:cNvSpPr/>
          <p:nvPr/>
        </p:nvSpPr>
        <p:spPr>
          <a:xfrm>
            <a:off x="3403692" y="1967963"/>
            <a:ext cx="786810" cy="239627"/>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Power BI Cloud</a:t>
            </a:r>
          </a:p>
        </p:txBody>
      </p:sp>
      <p:sp>
        <p:nvSpPr>
          <p:cNvPr id="28" name="Rectangle: Rounded Corners 27">
            <a:extLst>
              <a:ext uri="{FF2B5EF4-FFF2-40B4-BE49-F238E27FC236}">
                <a16:creationId xmlns:a16="http://schemas.microsoft.com/office/drawing/2014/main" id="{91F662C5-0529-40B0-B30C-A88C075A5B2A}"/>
              </a:ext>
            </a:extLst>
          </p:cNvPr>
          <p:cNvSpPr/>
          <p:nvPr/>
        </p:nvSpPr>
        <p:spPr>
          <a:xfrm>
            <a:off x="2274985" y="1180426"/>
            <a:ext cx="1556352" cy="206866"/>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GS1 Canada Data Warehouse</a:t>
            </a:r>
          </a:p>
        </p:txBody>
      </p:sp>
      <p:sp>
        <p:nvSpPr>
          <p:cNvPr id="31" name="Rectangle: Rounded Corners 30">
            <a:extLst>
              <a:ext uri="{FF2B5EF4-FFF2-40B4-BE49-F238E27FC236}">
                <a16:creationId xmlns:a16="http://schemas.microsoft.com/office/drawing/2014/main" id="{8E6D804A-0F5A-4D65-AA16-AF9D06E507DB}"/>
              </a:ext>
            </a:extLst>
          </p:cNvPr>
          <p:cNvSpPr/>
          <p:nvPr/>
        </p:nvSpPr>
        <p:spPr>
          <a:xfrm>
            <a:off x="1898595" y="1979458"/>
            <a:ext cx="786810" cy="20686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MongoDB</a:t>
            </a:r>
          </a:p>
        </p:txBody>
      </p:sp>
      <p:sp>
        <p:nvSpPr>
          <p:cNvPr id="38" name="Rectangle: Rounded Corners 37">
            <a:extLst>
              <a:ext uri="{FF2B5EF4-FFF2-40B4-BE49-F238E27FC236}">
                <a16:creationId xmlns:a16="http://schemas.microsoft.com/office/drawing/2014/main" id="{8BBFC278-1D4A-4EEB-8BA8-33C8BBBE81C1}"/>
              </a:ext>
            </a:extLst>
          </p:cNvPr>
          <p:cNvSpPr/>
          <p:nvPr/>
        </p:nvSpPr>
        <p:spPr>
          <a:xfrm>
            <a:off x="487138" y="1683001"/>
            <a:ext cx="786810" cy="206866"/>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Define</a:t>
            </a:r>
          </a:p>
        </p:txBody>
      </p:sp>
      <p:sp>
        <p:nvSpPr>
          <p:cNvPr id="39" name="Rectangle: Rounded Corners 38">
            <a:extLst>
              <a:ext uri="{FF2B5EF4-FFF2-40B4-BE49-F238E27FC236}">
                <a16:creationId xmlns:a16="http://schemas.microsoft.com/office/drawing/2014/main" id="{432601C3-7F35-4CC8-B607-427538868CBA}"/>
              </a:ext>
            </a:extLst>
          </p:cNvPr>
          <p:cNvSpPr/>
          <p:nvPr/>
        </p:nvSpPr>
        <p:spPr>
          <a:xfrm>
            <a:off x="1907230" y="1698586"/>
            <a:ext cx="786810" cy="206866"/>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Gather</a:t>
            </a:r>
          </a:p>
        </p:txBody>
      </p:sp>
      <p:sp>
        <p:nvSpPr>
          <p:cNvPr id="40" name="Rectangle: Rounded Corners 39">
            <a:extLst>
              <a:ext uri="{FF2B5EF4-FFF2-40B4-BE49-F238E27FC236}">
                <a16:creationId xmlns:a16="http://schemas.microsoft.com/office/drawing/2014/main" id="{661233EF-A82D-422D-BF24-0037D4B0B5A2}"/>
              </a:ext>
            </a:extLst>
          </p:cNvPr>
          <p:cNvSpPr/>
          <p:nvPr/>
        </p:nvSpPr>
        <p:spPr>
          <a:xfrm>
            <a:off x="3403692" y="1698586"/>
            <a:ext cx="786810" cy="189338"/>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Share</a:t>
            </a:r>
          </a:p>
        </p:txBody>
      </p:sp>
      <p:sp>
        <p:nvSpPr>
          <p:cNvPr id="41" name="Rectangle: Rounded Corners 40">
            <a:extLst>
              <a:ext uri="{FF2B5EF4-FFF2-40B4-BE49-F238E27FC236}">
                <a16:creationId xmlns:a16="http://schemas.microsoft.com/office/drawing/2014/main" id="{712E6866-BA1C-4823-ACD7-F203CCAA6389}"/>
              </a:ext>
            </a:extLst>
          </p:cNvPr>
          <p:cNvSpPr/>
          <p:nvPr/>
        </p:nvSpPr>
        <p:spPr>
          <a:xfrm>
            <a:off x="4930931" y="1698586"/>
            <a:ext cx="786810" cy="189338"/>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Utilize</a:t>
            </a:r>
          </a:p>
        </p:txBody>
      </p:sp>
      <p:sp>
        <p:nvSpPr>
          <p:cNvPr id="42" name="Rectangle: Rounded Corners 41">
            <a:extLst>
              <a:ext uri="{FF2B5EF4-FFF2-40B4-BE49-F238E27FC236}">
                <a16:creationId xmlns:a16="http://schemas.microsoft.com/office/drawing/2014/main" id="{0513D3F0-4E89-423A-9F7A-F7D8722A06DA}"/>
              </a:ext>
            </a:extLst>
          </p:cNvPr>
          <p:cNvSpPr/>
          <p:nvPr/>
        </p:nvSpPr>
        <p:spPr>
          <a:xfrm>
            <a:off x="1896597" y="2274024"/>
            <a:ext cx="786810" cy="20686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Apache NiFi</a:t>
            </a:r>
          </a:p>
        </p:txBody>
      </p:sp>
      <p:sp>
        <p:nvSpPr>
          <p:cNvPr id="44" name="Rectangle: Rounded Corners 43">
            <a:extLst>
              <a:ext uri="{FF2B5EF4-FFF2-40B4-BE49-F238E27FC236}">
                <a16:creationId xmlns:a16="http://schemas.microsoft.com/office/drawing/2014/main" id="{F08E62CC-4B78-483B-85CE-02F17814C97D}"/>
              </a:ext>
            </a:extLst>
          </p:cNvPr>
          <p:cNvSpPr/>
          <p:nvPr/>
        </p:nvSpPr>
        <p:spPr>
          <a:xfrm>
            <a:off x="4930931" y="1989229"/>
            <a:ext cx="786810" cy="20686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Outlook</a:t>
            </a:r>
          </a:p>
        </p:txBody>
      </p:sp>
      <p:sp>
        <p:nvSpPr>
          <p:cNvPr id="45" name="Rectangle: Rounded Corners 44">
            <a:extLst>
              <a:ext uri="{FF2B5EF4-FFF2-40B4-BE49-F238E27FC236}">
                <a16:creationId xmlns:a16="http://schemas.microsoft.com/office/drawing/2014/main" id="{E7FDCE81-07DA-4D33-8F42-3251035A8D28}"/>
              </a:ext>
            </a:extLst>
          </p:cNvPr>
          <p:cNvSpPr/>
          <p:nvPr/>
        </p:nvSpPr>
        <p:spPr>
          <a:xfrm>
            <a:off x="3414325" y="2626269"/>
            <a:ext cx="786810" cy="20686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SharePoint</a:t>
            </a:r>
          </a:p>
        </p:txBody>
      </p:sp>
      <p:sp>
        <p:nvSpPr>
          <p:cNvPr id="46" name="Rectangle: Rounded Corners 45">
            <a:extLst>
              <a:ext uri="{FF2B5EF4-FFF2-40B4-BE49-F238E27FC236}">
                <a16:creationId xmlns:a16="http://schemas.microsoft.com/office/drawing/2014/main" id="{47C85829-F555-43AE-AC04-71D4ACCB1BE8}"/>
              </a:ext>
            </a:extLst>
          </p:cNvPr>
          <p:cNvSpPr/>
          <p:nvPr/>
        </p:nvSpPr>
        <p:spPr>
          <a:xfrm>
            <a:off x="3423162" y="2923809"/>
            <a:ext cx="786810" cy="20686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PowerApps</a:t>
            </a:r>
          </a:p>
        </p:txBody>
      </p:sp>
      <p:sp>
        <p:nvSpPr>
          <p:cNvPr id="47" name="Rectangle: Rounded Corners 46">
            <a:extLst>
              <a:ext uri="{FF2B5EF4-FFF2-40B4-BE49-F238E27FC236}">
                <a16:creationId xmlns:a16="http://schemas.microsoft.com/office/drawing/2014/main" id="{3268C14F-C873-44ED-8A6E-B4E1F1576EAB}"/>
              </a:ext>
            </a:extLst>
          </p:cNvPr>
          <p:cNvSpPr/>
          <p:nvPr/>
        </p:nvSpPr>
        <p:spPr>
          <a:xfrm>
            <a:off x="1896597" y="2571869"/>
            <a:ext cx="786810" cy="20686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BI Connector</a:t>
            </a:r>
          </a:p>
        </p:txBody>
      </p:sp>
      <p:sp>
        <p:nvSpPr>
          <p:cNvPr id="50" name="Rectangle: Rounded Corners 49">
            <a:extLst>
              <a:ext uri="{FF2B5EF4-FFF2-40B4-BE49-F238E27FC236}">
                <a16:creationId xmlns:a16="http://schemas.microsoft.com/office/drawing/2014/main" id="{2DB132D9-3482-49D3-A6F0-0E000A1FAD60}"/>
              </a:ext>
            </a:extLst>
          </p:cNvPr>
          <p:cNvSpPr/>
          <p:nvPr/>
        </p:nvSpPr>
        <p:spPr>
          <a:xfrm>
            <a:off x="3423162" y="3231981"/>
            <a:ext cx="786810" cy="20686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Yammer</a:t>
            </a:r>
          </a:p>
        </p:txBody>
      </p:sp>
      <p:sp>
        <p:nvSpPr>
          <p:cNvPr id="52" name="Rectangle: Rounded Corners 51">
            <a:extLst>
              <a:ext uri="{FF2B5EF4-FFF2-40B4-BE49-F238E27FC236}">
                <a16:creationId xmlns:a16="http://schemas.microsoft.com/office/drawing/2014/main" id="{AF47927F-999C-4A93-AA04-83C88C774208}"/>
              </a:ext>
            </a:extLst>
          </p:cNvPr>
          <p:cNvSpPr/>
          <p:nvPr/>
        </p:nvSpPr>
        <p:spPr>
          <a:xfrm>
            <a:off x="487138" y="1976257"/>
            <a:ext cx="786810" cy="239627"/>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Power BI </a:t>
            </a:r>
          </a:p>
          <a:p>
            <a:pPr algn="ctr"/>
            <a:r>
              <a:rPr lang="en-US" sz="800" dirty="0"/>
              <a:t>Desktop</a:t>
            </a:r>
          </a:p>
        </p:txBody>
      </p:sp>
      <p:sp>
        <p:nvSpPr>
          <p:cNvPr id="53" name="Rectangle: Rounded Corners 52">
            <a:extLst>
              <a:ext uri="{FF2B5EF4-FFF2-40B4-BE49-F238E27FC236}">
                <a16:creationId xmlns:a16="http://schemas.microsoft.com/office/drawing/2014/main" id="{8D3A8876-92A1-4FB2-8FF7-FA379F14E800}"/>
              </a:ext>
            </a:extLst>
          </p:cNvPr>
          <p:cNvSpPr/>
          <p:nvPr/>
        </p:nvSpPr>
        <p:spPr>
          <a:xfrm>
            <a:off x="3413991" y="2282086"/>
            <a:ext cx="786810" cy="239627"/>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On-Premises </a:t>
            </a:r>
          </a:p>
          <a:p>
            <a:pPr algn="ctr"/>
            <a:r>
              <a:rPr lang="en-US" sz="800" dirty="0"/>
              <a:t>Gateway</a:t>
            </a:r>
          </a:p>
        </p:txBody>
      </p:sp>
      <p:sp>
        <p:nvSpPr>
          <p:cNvPr id="54" name="Rectangle: Rounded Corners 53">
            <a:extLst>
              <a:ext uri="{FF2B5EF4-FFF2-40B4-BE49-F238E27FC236}">
                <a16:creationId xmlns:a16="http://schemas.microsoft.com/office/drawing/2014/main" id="{3090362D-1C68-4CD1-B0FB-EE674BEDE2D6}"/>
              </a:ext>
            </a:extLst>
          </p:cNvPr>
          <p:cNvSpPr/>
          <p:nvPr/>
        </p:nvSpPr>
        <p:spPr>
          <a:xfrm>
            <a:off x="4945105" y="2290490"/>
            <a:ext cx="786810" cy="20686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Web / Mobile</a:t>
            </a:r>
          </a:p>
        </p:txBody>
      </p:sp>
      <p:sp>
        <p:nvSpPr>
          <p:cNvPr id="55" name="Rectangle 54">
            <a:extLst>
              <a:ext uri="{FF2B5EF4-FFF2-40B4-BE49-F238E27FC236}">
                <a16:creationId xmlns:a16="http://schemas.microsoft.com/office/drawing/2014/main" id="{64744F2B-CE08-4EAF-B020-AEA394386ACC}"/>
              </a:ext>
            </a:extLst>
          </p:cNvPr>
          <p:cNvSpPr/>
          <p:nvPr/>
        </p:nvSpPr>
        <p:spPr>
          <a:xfrm>
            <a:off x="201341" y="1127443"/>
            <a:ext cx="5784999" cy="5627979"/>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sz="1200" dirty="0">
              <a:solidFill>
                <a:schemeClr val="tx1">
                  <a:lumMod val="65000"/>
                  <a:lumOff val="35000"/>
                </a:schemeClr>
              </a:solidFill>
            </a:endParaRPr>
          </a:p>
        </p:txBody>
      </p:sp>
      <p:cxnSp>
        <p:nvCxnSpPr>
          <p:cNvPr id="7" name="Straight Connector 6">
            <a:extLst>
              <a:ext uri="{FF2B5EF4-FFF2-40B4-BE49-F238E27FC236}">
                <a16:creationId xmlns:a16="http://schemas.microsoft.com/office/drawing/2014/main" id="{E515AB94-2C0C-499A-BC11-49CBFC78F50B}"/>
              </a:ext>
            </a:extLst>
          </p:cNvPr>
          <p:cNvCxnSpPr>
            <a:cxnSpLocks/>
            <a:stCxn id="28" idx="2"/>
          </p:cNvCxnSpPr>
          <p:nvPr/>
        </p:nvCxnSpPr>
        <p:spPr>
          <a:xfrm>
            <a:off x="3053161" y="1387292"/>
            <a:ext cx="0" cy="141946"/>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5AD496FF-FED3-4568-BF0D-02BC124519C5}"/>
              </a:ext>
            </a:extLst>
          </p:cNvPr>
          <p:cNvCxnSpPr>
            <a:cxnSpLocks/>
          </p:cNvCxnSpPr>
          <p:nvPr/>
        </p:nvCxnSpPr>
        <p:spPr>
          <a:xfrm>
            <a:off x="882503" y="1536456"/>
            <a:ext cx="4431916" cy="3430"/>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056C3404-7227-4423-9FCC-543140058724}"/>
              </a:ext>
            </a:extLst>
          </p:cNvPr>
          <p:cNvCxnSpPr>
            <a:cxnSpLocks/>
          </p:cNvCxnSpPr>
          <p:nvPr/>
        </p:nvCxnSpPr>
        <p:spPr>
          <a:xfrm>
            <a:off x="3787282" y="1550626"/>
            <a:ext cx="0" cy="141946"/>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C7A6F6B7-E40C-4B09-B63A-6F056900E370}"/>
              </a:ext>
            </a:extLst>
          </p:cNvPr>
          <p:cNvCxnSpPr>
            <a:cxnSpLocks/>
          </p:cNvCxnSpPr>
          <p:nvPr/>
        </p:nvCxnSpPr>
        <p:spPr>
          <a:xfrm>
            <a:off x="5314419" y="1536455"/>
            <a:ext cx="0" cy="141946"/>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44A0BB6C-0D37-4DEF-9C92-D8AE453C6DC1}"/>
              </a:ext>
            </a:extLst>
          </p:cNvPr>
          <p:cNvCxnSpPr>
            <a:cxnSpLocks/>
          </p:cNvCxnSpPr>
          <p:nvPr/>
        </p:nvCxnSpPr>
        <p:spPr>
          <a:xfrm>
            <a:off x="2327701" y="1539993"/>
            <a:ext cx="0" cy="141946"/>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346866E0-2DE2-43EA-A1AE-1641CFB9BAA1}"/>
              </a:ext>
            </a:extLst>
          </p:cNvPr>
          <p:cNvCxnSpPr>
            <a:cxnSpLocks/>
          </p:cNvCxnSpPr>
          <p:nvPr/>
        </p:nvCxnSpPr>
        <p:spPr>
          <a:xfrm>
            <a:off x="891176" y="1539993"/>
            <a:ext cx="0" cy="141946"/>
          </a:xfrm>
          <a:prstGeom prst="line">
            <a:avLst/>
          </a:prstGeom>
        </p:spPr>
        <p:style>
          <a:lnRef idx="1">
            <a:schemeClr val="accent1"/>
          </a:lnRef>
          <a:fillRef idx="0">
            <a:schemeClr val="accent1"/>
          </a:fillRef>
          <a:effectRef idx="0">
            <a:schemeClr val="accent1"/>
          </a:effectRef>
          <a:fontRef idx="minor">
            <a:schemeClr val="tx1"/>
          </a:fontRef>
        </p:style>
      </p:cxnSp>
      <p:pic>
        <p:nvPicPr>
          <p:cNvPr id="166" name="Picture 28" descr="Image result for office 365 sharepoint icon">
            <a:extLst>
              <a:ext uri="{FF2B5EF4-FFF2-40B4-BE49-F238E27FC236}">
                <a16:creationId xmlns:a16="http://schemas.microsoft.com/office/drawing/2014/main" id="{9287AF4F-818B-439D-A360-09FAB655C9E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34225" y="4446324"/>
            <a:ext cx="373388" cy="373388"/>
          </a:xfrm>
          <a:prstGeom prst="rect">
            <a:avLst/>
          </a:prstGeom>
          <a:noFill/>
          <a:extLst>
            <a:ext uri="{909E8E84-426E-40DD-AFC4-6F175D3DCCD1}">
              <a14:hiddenFill xmlns:a14="http://schemas.microsoft.com/office/drawing/2010/main">
                <a:solidFill>
                  <a:srgbClr val="FFFFFF"/>
                </a:solidFill>
              </a14:hiddenFill>
            </a:ext>
          </a:extLst>
        </p:spPr>
      </p:pic>
      <p:pic>
        <p:nvPicPr>
          <p:cNvPr id="167" name="Picture 34" descr="Image result for office 365 outlook bi icon">
            <a:extLst>
              <a:ext uri="{FF2B5EF4-FFF2-40B4-BE49-F238E27FC236}">
                <a16:creationId xmlns:a16="http://schemas.microsoft.com/office/drawing/2014/main" id="{A46EC167-EDAB-4F40-A236-8F784C453CF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04780" y="4478371"/>
            <a:ext cx="460347" cy="245120"/>
          </a:xfrm>
          <a:prstGeom prst="rect">
            <a:avLst/>
          </a:prstGeom>
          <a:noFill/>
          <a:extLst>
            <a:ext uri="{909E8E84-426E-40DD-AFC4-6F175D3DCCD1}">
              <a14:hiddenFill xmlns:a14="http://schemas.microsoft.com/office/drawing/2010/main">
                <a:solidFill>
                  <a:srgbClr val="FFFFFF"/>
                </a:solidFill>
              </a14:hiddenFill>
            </a:ext>
          </a:extLst>
        </p:spPr>
      </p:pic>
      <p:pic>
        <p:nvPicPr>
          <p:cNvPr id="168" name="Picture 4" descr="Image result for office icon">
            <a:extLst>
              <a:ext uri="{FF2B5EF4-FFF2-40B4-BE49-F238E27FC236}">
                <a16:creationId xmlns:a16="http://schemas.microsoft.com/office/drawing/2014/main" id="{D453F074-C715-4D0F-9E2D-3D31B63ED00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3180" y="4064396"/>
            <a:ext cx="408790" cy="408790"/>
          </a:xfrm>
          <a:prstGeom prst="rect">
            <a:avLst/>
          </a:prstGeom>
          <a:noFill/>
          <a:extLst>
            <a:ext uri="{909E8E84-426E-40DD-AFC4-6F175D3DCCD1}">
              <a14:hiddenFill xmlns:a14="http://schemas.microsoft.com/office/drawing/2010/main">
                <a:solidFill>
                  <a:srgbClr val="FFFFFF"/>
                </a:solidFill>
              </a14:hiddenFill>
            </a:ext>
          </a:extLst>
        </p:spPr>
      </p:pic>
      <p:pic>
        <p:nvPicPr>
          <p:cNvPr id="169" name="Picture 4" descr="Related image">
            <a:extLst>
              <a:ext uri="{FF2B5EF4-FFF2-40B4-BE49-F238E27FC236}">
                <a16:creationId xmlns:a16="http://schemas.microsoft.com/office/drawing/2014/main" id="{7FD942FA-67C8-4FDE-84E3-1E9F257AC57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23669" y="3838837"/>
            <a:ext cx="444959" cy="266975"/>
          </a:xfrm>
          <a:prstGeom prst="rect">
            <a:avLst/>
          </a:prstGeom>
          <a:noFill/>
          <a:extLst>
            <a:ext uri="{909E8E84-426E-40DD-AFC4-6F175D3DCCD1}">
              <a14:hiddenFill xmlns:a14="http://schemas.microsoft.com/office/drawing/2010/main">
                <a:solidFill>
                  <a:srgbClr val="FFFFFF"/>
                </a:solidFill>
              </a14:hiddenFill>
            </a:ext>
          </a:extLst>
        </p:spPr>
      </p:pic>
      <p:sp>
        <p:nvSpPr>
          <p:cNvPr id="170" name="Cloud 169">
            <a:extLst>
              <a:ext uri="{FF2B5EF4-FFF2-40B4-BE49-F238E27FC236}">
                <a16:creationId xmlns:a16="http://schemas.microsoft.com/office/drawing/2014/main" id="{2C457876-C464-4696-AC98-CA12DD9C14B1}"/>
              </a:ext>
            </a:extLst>
          </p:cNvPr>
          <p:cNvSpPr/>
          <p:nvPr/>
        </p:nvSpPr>
        <p:spPr>
          <a:xfrm>
            <a:off x="1488295" y="3631024"/>
            <a:ext cx="1884043" cy="1430014"/>
          </a:xfrm>
          <a:prstGeom prst="cloud">
            <a:avLst/>
          </a:prstGeom>
          <a:gradFill flip="none" rotWithShape="1">
            <a:gsLst>
              <a:gs pos="0">
                <a:schemeClr val="bg1"/>
              </a:gs>
              <a:gs pos="52000">
                <a:schemeClr val="bg1"/>
              </a:gs>
              <a:gs pos="100000">
                <a:schemeClr val="accent2">
                  <a:lumMod val="20000"/>
                  <a:lumOff val="80000"/>
                </a:schemeClr>
              </a:gs>
            </a:gsLst>
            <a:lin ang="2700000" scaled="1"/>
            <a:tileRect/>
          </a:gra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1" name="Picture 32" descr="Image result for office 365 Yammer bi icon">
            <a:extLst>
              <a:ext uri="{FF2B5EF4-FFF2-40B4-BE49-F238E27FC236}">
                <a16:creationId xmlns:a16="http://schemas.microsoft.com/office/drawing/2014/main" id="{4537FB49-B46B-4F6F-9938-4EFEC8087E0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94733" y="4501814"/>
            <a:ext cx="197968" cy="197968"/>
          </a:xfrm>
          <a:prstGeom prst="rect">
            <a:avLst/>
          </a:prstGeom>
          <a:noFill/>
          <a:extLst>
            <a:ext uri="{909E8E84-426E-40DD-AFC4-6F175D3DCCD1}">
              <a14:hiddenFill xmlns:a14="http://schemas.microsoft.com/office/drawing/2010/main">
                <a:solidFill>
                  <a:srgbClr val="FFFFFF"/>
                </a:solidFill>
              </a14:hiddenFill>
            </a:ext>
          </a:extLst>
        </p:spPr>
      </p:pic>
      <p:pic>
        <p:nvPicPr>
          <p:cNvPr id="172" name="Picture 12" descr="Image result for gear icon">
            <a:extLst>
              <a:ext uri="{FF2B5EF4-FFF2-40B4-BE49-F238E27FC236}">
                <a16:creationId xmlns:a16="http://schemas.microsoft.com/office/drawing/2014/main" id="{BB19302E-913A-4C7E-B6EF-090B8A44BBE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88414" y="3940425"/>
            <a:ext cx="455284" cy="455284"/>
          </a:xfrm>
          <a:prstGeom prst="rect">
            <a:avLst/>
          </a:prstGeom>
          <a:noFill/>
          <a:extLst>
            <a:ext uri="{909E8E84-426E-40DD-AFC4-6F175D3DCCD1}">
              <a14:hiddenFill xmlns:a14="http://schemas.microsoft.com/office/drawing/2010/main">
                <a:solidFill>
                  <a:srgbClr val="FFFFFF"/>
                </a:solidFill>
              </a14:hiddenFill>
            </a:ext>
          </a:extLst>
        </p:spPr>
      </p:pic>
      <p:pic>
        <p:nvPicPr>
          <p:cNvPr id="173" name="Picture 6" descr="Image result for mongodb icon">
            <a:extLst>
              <a:ext uri="{FF2B5EF4-FFF2-40B4-BE49-F238E27FC236}">
                <a16:creationId xmlns:a16="http://schemas.microsoft.com/office/drawing/2014/main" id="{8C56F929-68FA-4A77-9B8E-AE10EE14C48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76600" y="4104976"/>
            <a:ext cx="237027" cy="277774"/>
          </a:xfrm>
          <a:prstGeom prst="rect">
            <a:avLst/>
          </a:prstGeom>
          <a:noFill/>
          <a:extLst>
            <a:ext uri="{909E8E84-426E-40DD-AFC4-6F175D3DCCD1}">
              <a14:hiddenFill xmlns:a14="http://schemas.microsoft.com/office/drawing/2010/main">
                <a:solidFill>
                  <a:srgbClr val="FFFFFF"/>
                </a:solidFill>
              </a14:hiddenFill>
            </a:ext>
          </a:extLst>
        </p:spPr>
      </p:pic>
      <p:sp>
        <p:nvSpPr>
          <p:cNvPr id="174" name="Flowchart: Magnetic Disk 173">
            <a:extLst>
              <a:ext uri="{FF2B5EF4-FFF2-40B4-BE49-F238E27FC236}">
                <a16:creationId xmlns:a16="http://schemas.microsoft.com/office/drawing/2014/main" id="{22F45A0A-2E32-41A9-B4BA-11C06C68A090}"/>
              </a:ext>
            </a:extLst>
          </p:cNvPr>
          <p:cNvSpPr/>
          <p:nvPr/>
        </p:nvSpPr>
        <p:spPr>
          <a:xfrm>
            <a:off x="2233568" y="3979928"/>
            <a:ext cx="329548" cy="400411"/>
          </a:xfrm>
          <a:prstGeom prst="flowChartMagneticDisk">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5" name="Picture 36" descr="Image result for office 365 powerApps icon">
            <a:extLst>
              <a:ext uri="{FF2B5EF4-FFF2-40B4-BE49-F238E27FC236}">
                <a16:creationId xmlns:a16="http://schemas.microsoft.com/office/drawing/2014/main" id="{9AE752C6-DDE9-4CBC-AF16-856221E45251}"/>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292555" y="4469235"/>
            <a:ext cx="202266" cy="202266"/>
          </a:xfrm>
          <a:prstGeom prst="rect">
            <a:avLst/>
          </a:prstGeom>
          <a:noFill/>
          <a:extLst>
            <a:ext uri="{909E8E84-426E-40DD-AFC4-6F175D3DCCD1}">
              <a14:hiddenFill xmlns:a14="http://schemas.microsoft.com/office/drawing/2010/main">
                <a:solidFill>
                  <a:srgbClr val="FFFFFF"/>
                </a:solidFill>
              </a14:hiddenFill>
            </a:ext>
          </a:extLst>
        </p:spPr>
      </p:pic>
      <p:sp>
        <p:nvSpPr>
          <p:cNvPr id="176" name="Cloud 175">
            <a:extLst>
              <a:ext uri="{FF2B5EF4-FFF2-40B4-BE49-F238E27FC236}">
                <a16:creationId xmlns:a16="http://schemas.microsoft.com/office/drawing/2014/main" id="{F6A399EB-6A83-4B0D-93EE-BA243825BAAB}"/>
              </a:ext>
            </a:extLst>
          </p:cNvPr>
          <p:cNvSpPr/>
          <p:nvPr/>
        </p:nvSpPr>
        <p:spPr>
          <a:xfrm>
            <a:off x="3633503" y="3860281"/>
            <a:ext cx="747756" cy="492755"/>
          </a:xfrm>
          <a:prstGeom prst="cloud">
            <a:avLst/>
          </a:prstGeom>
          <a:gradFill>
            <a:gsLst>
              <a:gs pos="0">
                <a:schemeClr val="bg1"/>
              </a:gs>
              <a:gs pos="94690">
                <a:schemeClr val="accent1">
                  <a:lumMod val="60000"/>
                  <a:lumOff val="40000"/>
                </a:schemeClr>
              </a:gs>
              <a:gs pos="61000">
                <a:schemeClr val="bg1"/>
              </a:gs>
            </a:gsLst>
            <a:lin ang="2700000" scaled="1"/>
          </a:gra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7" name="Picture 4" descr="Related image">
            <a:extLst>
              <a:ext uri="{FF2B5EF4-FFF2-40B4-BE49-F238E27FC236}">
                <a16:creationId xmlns:a16="http://schemas.microsoft.com/office/drawing/2014/main" id="{1C1E65D5-6798-4037-AFF0-61923E0012C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44725" y="4002464"/>
            <a:ext cx="320102" cy="192061"/>
          </a:xfrm>
          <a:prstGeom prst="rect">
            <a:avLst/>
          </a:prstGeom>
          <a:noFill/>
          <a:extLst>
            <a:ext uri="{909E8E84-426E-40DD-AFC4-6F175D3DCCD1}">
              <a14:hiddenFill xmlns:a14="http://schemas.microsoft.com/office/drawing/2010/main">
                <a:solidFill>
                  <a:srgbClr val="FFFFFF"/>
                </a:solidFill>
              </a14:hiddenFill>
            </a:ext>
          </a:extLst>
        </p:spPr>
      </p:pic>
      <p:pic>
        <p:nvPicPr>
          <p:cNvPr id="178" name="Picture 2" descr="Image result for apache nifi logo">
            <a:extLst>
              <a:ext uri="{FF2B5EF4-FFF2-40B4-BE49-F238E27FC236}">
                <a16:creationId xmlns:a16="http://schemas.microsoft.com/office/drawing/2014/main" id="{50189936-B877-4B15-AF12-123DB73CFF86}"/>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687376" y="4319246"/>
            <a:ext cx="444959" cy="185400"/>
          </a:xfrm>
          <a:prstGeom prst="rect">
            <a:avLst/>
          </a:prstGeom>
          <a:noFill/>
          <a:extLst>
            <a:ext uri="{909E8E84-426E-40DD-AFC4-6F175D3DCCD1}">
              <a14:hiddenFill xmlns:a14="http://schemas.microsoft.com/office/drawing/2010/main">
                <a:solidFill>
                  <a:srgbClr val="FFFFFF"/>
                </a:solidFill>
              </a14:hiddenFill>
            </a:ext>
          </a:extLst>
        </p:spPr>
      </p:pic>
      <p:pic>
        <p:nvPicPr>
          <p:cNvPr id="179" name="Picture 38" descr="Image result for office icon">
            <a:extLst>
              <a:ext uri="{FF2B5EF4-FFF2-40B4-BE49-F238E27FC236}">
                <a16:creationId xmlns:a16="http://schemas.microsoft.com/office/drawing/2014/main" id="{69ABD80A-BA53-4DE4-B867-EBA2EA22A806}"/>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153534" y="3946646"/>
            <a:ext cx="412018" cy="412018"/>
          </a:xfrm>
          <a:prstGeom prst="rect">
            <a:avLst/>
          </a:prstGeom>
          <a:noFill/>
          <a:extLst>
            <a:ext uri="{909E8E84-426E-40DD-AFC4-6F175D3DCCD1}">
              <a14:hiddenFill xmlns:a14="http://schemas.microsoft.com/office/drawing/2010/main">
                <a:solidFill>
                  <a:srgbClr val="FFFFFF"/>
                </a:solidFill>
              </a14:hiddenFill>
            </a:ext>
          </a:extLst>
        </p:spPr>
      </p:pic>
      <p:pic>
        <p:nvPicPr>
          <p:cNvPr id="180" name="Picture 38" descr="Image result for office icon">
            <a:extLst>
              <a:ext uri="{FF2B5EF4-FFF2-40B4-BE49-F238E27FC236}">
                <a16:creationId xmlns:a16="http://schemas.microsoft.com/office/drawing/2014/main" id="{24B85F67-9B65-4146-AC02-A78CB5AB639A}"/>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151540" y="4388893"/>
            <a:ext cx="412018" cy="412018"/>
          </a:xfrm>
          <a:prstGeom prst="rect">
            <a:avLst/>
          </a:prstGeom>
          <a:noFill/>
          <a:extLst>
            <a:ext uri="{909E8E84-426E-40DD-AFC4-6F175D3DCCD1}">
              <a14:hiddenFill xmlns:a14="http://schemas.microsoft.com/office/drawing/2010/main">
                <a:solidFill>
                  <a:srgbClr val="FFFFFF"/>
                </a:solidFill>
              </a14:hiddenFill>
            </a:ext>
          </a:extLst>
        </p:spPr>
      </p:pic>
      <p:pic>
        <p:nvPicPr>
          <p:cNvPr id="181" name="Picture 38" descr="Image result for office icon">
            <a:extLst>
              <a:ext uri="{FF2B5EF4-FFF2-40B4-BE49-F238E27FC236}">
                <a16:creationId xmlns:a16="http://schemas.microsoft.com/office/drawing/2014/main" id="{EFEC548D-7114-4CA0-AC26-4AB0E2965580}"/>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153331" y="4745688"/>
            <a:ext cx="412018" cy="412018"/>
          </a:xfrm>
          <a:prstGeom prst="rect">
            <a:avLst/>
          </a:prstGeom>
          <a:noFill/>
          <a:extLst>
            <a:ext uri="{909E8E84-426E-40DD-AFC4-6F175D3DCCD1}">
              <a14:hiddenFill xmlns:a14="http://schemas.microsoft.com/office/drawing/2010/main">
                <a:solidFill>
                  <a:srgbClr val="FFFFFF"/>
                </a:solidFill>
              </a14:hiddenFill>
            </a:ext>
          </a:extLst>
        </p:spPr>
      </p:pic>
      <p:pic>
        <p:nvPicPr>
          <p:cNvPr id="182" name="Picture 2" descr="Image result for mysql icon">
            <a:extLst>
              <a:ext uri="{FF2B5EF4-FFF2-40B4-BE49-F238E27FC236}">
                <a16:creationId xmlns:a16="http://schemas.microsoft.com/office/drawing/2014/main" id="{A2D15C78-0E84-4BBE-A25B-7DB7D0235F05}"/>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292640" y="4631910"/>
            <a:ext cx="301664" cy="200873"/>
          </a:xfrm>
          <a:prstGeom prst="rect">
            <a:avLst/>
          </a:prstGeom>
          <a:noFill/>
          <a:extLst>
            <a:ext uri="{909E8E84-426E-40DD-AFC4-6F175D3DCCD1}">
              <a14:hiddenFill xmlns:a14="http://schemas.microsoft.com/office/drawing/2010/main">
                <a:solidFill>
                  <a:srgbClr val="FFFFFF"/>
                </a:solidFill>
              </a14:hiddenFill>
            </a:ext>
          </a:extLst>
        </p:spPr>
      </p:pic>
      <p:sp>
        <p:nvSpPr>
          <p:cNvPr id="183" name="Flowchart: Magnetic Disk 182">
            <a:extLst>
              <a:ext uri="{FF2B5EF4-FFF2-40B4-BE49-F238E27FC236}">
                <a16:creationId xmlns:a16="http://schemas.microsoft.com/office/drawing/2014/main" id="{52C2C7E8-88ED-4FA3-BCF3-A5F52EB27CBF}"/>
              </a:ext>
            </a:extLst>
          </p:cNvPr>
          <p:cNvSpPr/>
          <p:nvPr/>
        </p:nvSpPr>
        <p:spPr>
          <a:xfrm>
            <a:off x="2168929" y="4578904"/>
            <a:ext cx="549086" cy="239580"/>
          </a:xfrm>
          <a:prstGeom prst="flowChartMagneticDisk">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4" name="Connector: Elbow 183">
            <a:extLst>
              <a:ext uri="{FF2B5EF4-FFF2-40B4-BE49-F238E27FC236}">
                <a16:creationId xmlns:a16="http://schemas.microsoft.com/office/drawing/2014/main" id="{1322C21D-B10C-4C81-BFE9-2E6B4D66E115}"/>
              </a:ext>
            </a:extLst>
          </p:cNvPr>
          <p:cNvCxnSpPr>
            <a:stCxn id="183" idx="2"/>
            <a:endCxn id="178" idx="2"/>
          </p:cNvCxnSpPr>
          <p:nvPr/>
        </p:nvCxnSpPr>
        <p:spPr>
          <a:xfrm rot="10800000">
            <a:off x="1909857" y="4504646"/>
            <a:ext cx="259073" cy="19404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5" name="Connector: Elbow 184">
            <a:extLst>
              <a:ext uri="{FF2B5EF4-FFF2-40B4-BE49-F238E27FC236}">
                <a16:creationId xmlns:a16="http://schemas.microsoft.com/office/drawing/2014/main" id="{8D27343E-15E7-4B94-AEF2-0CAE3E019536}"/>
              </a:ext>
            </a:extLst>
          </p:cNvPr>
          <p:cNvCxnSpPr>
            <a:cxnSpLocks/>
            <a:stCxn id="178" idx="0"/>
          </p:cNvCxnSpPr>
          <p:nvPr/>
        </p:nvCxnSpPr>
        <p:spPr>
          <a:xfrm rot="5400000" flipH="1" flipV="1">
            <a:off x="2031158" y="4087366"/>
            <a:ext cx="110579" cy="35318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6" name="Connector: Elbow 185">
            <a:extLst>
              <a:ext uri="{FF2B5EF4-FFF2-40B4-BE49-F238E27FC236}">
                <a16:creationId xmlns:a16="http://schemas.microsoft.com/office/drawing/2014/main" id="{A724AE49-4091-4ED1-BFE2-58EC5DFE63E7}"/>
              </a:ext>
            </a:extLst>
          </p:cNvPr>
          <p:cNvCxnSpPr>
            <a:stCxn id="169" idx="0"/>
            <a:endCxn id="176" idx="3"/>
          </p:cNvCxnSpPr>
          <p:nvPr/>
        </p:nvCxnSpPr>
        <p:spPr>
          <a:xfrm rot="16200000" flipH="1">
            <a:off x="2551956" y="2433030"/>
            <a:ext cx="49618" cy="2861232"/>
          </a:xfrm>
          <a:prstGeom prst="bentConnector3">
            <a:avLst>
              <a:gd name="adj1" fmla="val -46072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7" name="Straight Arrow Connector 186">
            <a:extLst>
              <a:ext uri="{FF2B5EF4-FFF2-40B4-BE49-F238E27FC236}">
                <a16:creationId xmlns:a16="http://schemas.microsoft.com/office/drawing/2014/main" id="{A6C72BD1-F411-4E2F-894B-D84CB8D4A1A3}"/>
              </a:ext>
            </a:extLst>
          </p:cNvPr>
          <p:cNvCxnSpPr>
            <a:cxnSpLocks/>
          </p:cNvCxnSpPr>
          <p:nvPr/>
        </p:nvCxnSpPr>
        <p:spPr>
          <a:xfrm flipH="1">
            <a:off x="3153920" y="4087508"/>
            <a:ext cx="63336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8" name="Straight Arrow Connector 187">
            <a:extLst>
              <a:ext uri="{FF2B5EF4-FFF2-40B4-BE49-F238E27FC236}">
                <a16:creationId xmlns:a16="http://schemas.microsoft.com/office/drawing/2014/main" id="{5862FAB8-2D1C-47F8-BADC-1035F53CD927}"/>
              </a:ext>
            </a:extLst>
          </p:cNvPr>
          <p:cNvCxnSpPr>
            <a:cxnSpLocks/>
          </p:cNvCxnSpPr>
          <p:nvPr/>
        </p:nvCxnSpPr>
        <p:spPr>
          <a:xfrm flipH="1">
            <a:off x="3175436" y="4212407"/>
            <a:ext cx="633362" cy="0"/>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9" name="Straight Arrow Connector 188">
            <a:extLst>
              <a:ext uri="{FF2B5EF4-FFF2-40B4-BE49-F238E27FC236}">
                <a16:creationId xmlns:a16="http://schemas.microsoft.com/office/drawing/2014/main" id="{5FD516D3-274D-4ADD-8B04-0F481A77DD8B}"/>
              </a:ext>
            </a:extLst>
          </p:cNvPr>
          <p:cNvCxnSpPr>
            <a:cxnSpLocks/>
          </p:cNvCxnSpPr>
          <p:nvPr/>
        </p:nvCxnSpPr>
        <p:spPr>
          <a:xfrm flipH="1">
            <a:off x="2523981" y="4087508"/>
            <a:ext cx="3051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0" name="Straight Arrow Connector 189">
            <a:extLst>
              <a:ext uri="{FF2B5EF4-FFF2-40B4-BE49-F238E27FC236}">
                <a16:creationId xmlns:a16="http://schemas.microsoft.com/office/drawing/2014/main" id="{941B4694-F1BD-4443-A3F1-B8F1CF8E8B96}"/>
              </a:ext>
            </a:extLst>
          </p:cNvPr>
          <p:cNvCxnSpPr>
            <a:cxnSpLocks/>
          </p:cNvCxnSpPr>
          <p:nvPr/>
        </p:nvCxnSpPr>
        <p:spPr>
          <a:xfrm flipH="1">
            <a:off x="2542794" y="4212407"/>
            <a:ext cx="298785" cy="0"/>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1" name="Straight Arrow Connector 190">
            <a:extLst>
              <a:ext uri="{FF2B5EF4-FFF2-40B4-BE49-F238E27FC236}">
                <a16:creationId xmlns:a16="http://schemas.microsoft.com/office/drawing/2014/main" id="{6E8C8129-2EFC-44FA-9C6B-B6956481EBBE}"/>
              </a:ext>
            </a:extLst>
          </p:cNvPr>
          <p:cNvCxnSpPr>
            <a:cxnSpLocks/>
            <a:stCxn id="179" idx="1"/>
          </p:cNvCxnSpPr>
          <p:nvPr/>
        </p:nvCxnSpPr>
        <p:spPr>
          <a:xfrm flipH="1">
            <a:off x="4664981" y="4152655"/>
            <a:ext cx="488553" cy="329476"/>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2" name="Straight Arrow Connector 191">
            <a:extLst>
              <a:ext uri="{FF2B5EF4-FFF2-40B4-BE49-F238E27FC236}">
                <a16:creationId xmlns:a16="http://schemas.microsoft.com/office/drawing/2014/main" id="{86EE01EE-7FB9-4E14-8948-D3C52EFC2B40}"/>
              </a:ext>
            </a:extLst>
          </p:cNvPr>
          <p:cNvCxnSpPr>
            <a:cxnSpLocks/>
          </p:cNvCxnSpPr>
          <p:nvPr/>
        </p:nvCxnSpPr>
        <p:spPr>
          <a:xfrm flipH="1" flipV="1">
            <a:off x="4651213" y="4693331"/>
            <a:ext cx="484195" cy="371137"/>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3" name="Straight Arrow Connector 192">
            <a:extLst>
              <a:ext uri="{FF2B5EF4-FFF2-40B4-BE49-F238E27FC236}">
                <a16:creationId xmlns:a16="http://schemas.microsoft.com/office/drawing/2014/main" id="{189B5D3E-BBD1-493B-AA55-2363D5DC822A}"/>
              </a:ext>
            </a:extLst>
          </p:cNvPr>
          <p:cNvCxnSpPr>
            <a:cxnSpLocks/>
            <a:stCxn id="180" idx="1"/>
          </p:cNvCxnSpPr>
          <p:nvPr/>
        </p:nvCxnSpPr>
        <p:spPr>
          <a:xfrm flipH="1">
            <a:off x="4664981" y="4594902"/>
            <a:ext cx="486559" cy="17332"/>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95" name="TextBox 194">
                <a:extLst>
                  <a:ext uri="{FF2B5EF4-FFF2-40B4-BE49-F238E27FC236}">
                    <a16:creationId xmlns:a16="http://schemas.microsoft.com/office/drawing/2014/main" id="{A7873632-A55A-454B-B570-FA59898C1AB9}"/>
                  </a:ext>
                </a:extLst>
              </p:cNvPr>
              <p:cNvSpPr txBox="1"/>
              <p:nvPr/>
            </p:nvSpPr>
            <p:spPr>
              <a:xfrm>
                <a:off x="1688792" y="4567674"/>
                <a:ext cx="182742" cy="1607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000" i="1" smtClean="0">
                          <a:latin typeface="Cambria Math" panose="02040503050406030204" pitchFamily="18" charset="0"/>
                        </a:rPr>
                        <m:t>①</m:t>
                      </m:r>
                    </m:oMath>
                  </m:oMathPara>
                </a14:m>
                <a:endParaRPr lang="en-US" sz="1000" dirty="0"/>
              </a:p>
            </p:txBody>
          </p:sp>
        </mc:Choice>
        <mc:Fallback>
          <p:sp>
            <p:nvSpPr>
              <p:cNvPr id="195" name="TextBox 194">
                <a:extLst>
                  <a:ext uri="{FF2B5EF4-FFF2-40B4-BE49-F238E27FC236}">
                    <a16:creationId xmlns:a16="http://schemas.microsoft.com/office/drawing/2014/main" id="{A7873632-A55A-454B-B570-FA59898C1AB9}"/>
                  </a:ext>
                </a:extLst>
              </p:cNvPr>
              <p:cNvSpPr txBox="1">
                <a:spLocks noRot="1" noChangeAspect="1" noMove="1" noResize="1" noEditPoints="1" noAdjustHandles="1" noChangeArrowheads="1" noChangeShapeType="1" noTextEdit="1"/>
              </p:cNvSpPr>
              <p:nvPr/>
            </p:nvSpPr>
            <p:spPr>
              <a:xfrm>
                <a:off x="1688792" y="4567674"/>
                <a:ext cx="182742" cy="160750"/>
              </a:xfrm>
              <a:prstGeom prst="rect">
                <a:avLst/>
              </a:prstGeom>
              <a:blipFill>
                <a:blip r:embed="rId15"/>
                <a:stretch>
                  <a:fillRect l="-33333" t="-14815" r="-33333" b="-4444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96" name="TextBox 195">
                <a:extLst>
                  <a:ext uri="{FF2B5EF4-FFF2-40B4-BE49-F238E27FC236}">
                    <a16:creationId xmlns:a16="http://schemas.microsoft.com/office/drawing/2014/main" id="{1AD2BE00-CFBE-4C0E-AA70-84BED58C669C}"/>
                  </a:ext>
                </a:extLst>
              </p:cNvPr>
              <p:cNvSpPr txBox="1"/>
              <p:nvPr/>
            </p:nvSpPr>
            <p:spPr>
              <a:xfrm>
                <a:off x="1497211" y="3818138"/>
                <a:ext cx="182742" cy="1607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000" i="1" smtClean="0">
                          <a:latin typeface="Cambria Math" panose="02040503050406030204" pitchFamily="18" charset="0"/>
                        </a:rPr>
                        <m:t>②</m:t>
                      </m:r>
                    </m:oMath>
                  </m:oMathPara>
                </a14:m>
                <a:endParaRPr lang="en-US" sz="1000" dirty="0"/>
              </a:p>
            </p:txBody>
          </p:sp>
        </mc:Choice>
        <mc:Fallback>
          <p:sp>
            <p:nvSpPr>
              <p:cNvPr id="196" name="TextBox 195">
                <a:extLst>
                  <a:ext uri="{FF2B5EF4-FFF2-40B4-BE49-F238E27FC236}">
                    <a16:creationId xmlns:a16="http://schemas.microsoft.com/office/drawing/2014/main" id="{1AD2BE00-CFBE-4C0E-AA70-84BED58C669C}"/>
                  </a:ext>
                </a:extLst>
              </p:cNvPr>
              <p:cNvSpPr txBox="1">
                <a:spLocks noRot="1" noChangeAspect="1" noMove="1" noResize="1" noEditPoints="1" noAdjustHandles="1" noChangeArrowheads="1" noChangeShapeType="1" noTextEdit="1"/>
              </p:cNvSpPr>
              <p:nvPr/>
            </p:nvSpPr>
            <p:spPr>
              <a:xfrm>
                <a:off x="1497211" y="3818138"/>
                <a:ext cx="182742" cy="160750"/>
              </a:xfrm>
              <a:prstGeom prst="rect">
                <a:avLst/>
              </a:prstGeom>
              <a:blipFill>
                <a:blip r:embed="rId16"/>
                <a:stretch>
                  <a:fillRect l="-36667" t="-14815" r="-30000" b="-4444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7" name="TextBox 196">
                <a:extLst>
                  <a:ext uri="{FF2B5EF4-FFF2-40B4-BE49-F238E27FC236}">
                    <a16:creationId xmlns:a16="http://schemas.microsoft.com/office/drawing/2014/main" id="{5EAA8BDC-BE9E-4A96-8A2C-F886F0D33BD5}"/>
                  </a:ext>
                </a:extLst>
              </p:cNvPr>
              <p:cNvSpPr txBox="1"/>
              <p:nvPr/>
            </p:nvSpPr>
            <p:spPr>
              <a:xfrm>
                <a:off x="1198693" y="3668275"/>
                <a:ext cx="182742" cy="1607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000" i="1" smtClean="0">
                          <a:latin typeface="Cambria Math" panose="02040503050406030204" pitchFamily="18" charset="0"/>
                        </a:rPr>
                        <m:t>③</m:t>
                      </m:r>
                    </m:oMath>
                  </m:oMathPara>
                </a14:m>
                <a:endParaRPr lang="en-US" sz="1000" dirty="0"/>
              </a:p>
            </p:txBody>
          </p:sp>
        </mc:Choice>
        <mc:Fallback xmlns="">
          <p:sp>
            <p:nvSpPr>
              <p:cNvPr id="197" name="TextBox 196">
                <a:extLst>
                  <a:ext uri="{FF2B5EF4-FFF2-40B4-BE49-F238E27FC236}">
                    <a16:creationId xmlns:a16="http://schemas.microsoft.com/office/drawing/2014/main" id="{5EAA8BDC-BE9E-4A96-8A2C-F886F0D33BD5}"/>
                  </a:ext>
                </a:extLst>
              </p:cNvPr>
              <p:cNvSpPr txBox="1">
                <a:spLocks noRot="1" noChangeAspect="1" noMove="1" noResize="1" noEditPoints="1" noAdjustHandles="1" noChangeArrowheads="1" noChangeShapeType="1" noTextEdit="1"/>
              </p:cNvSpPr>
              <p:nvPr/>
            </p:nvSpPr>
            <p:spPr>
              <a:xfrm>
                <a:off x="1198693" y="3668275"/>
                <a:ext cx="182742" cy="160750"/>
              </a:xfrm>
              <a:prstGeom prst="rect">
                <a:avLst/>
              </a:prstGeom>
              <a:blipFill>
                <a:blip r:embed="rId17"/>
                <a:stretch>
                  <a:fillRect l="-36667" t="-19231" r="-30000" b="-4615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1" name="TextBox 200">
                <a:extLst>
                  <a:ext uri="{FF2B5EF4-FFF2-40B4-BE49-F238E27FC236}">
                    <a16:creationId xmlns:a16="http://schemas.microsoft.com/office/drawing/2014/main" id="{F1B345E4-7F49-4784-BB7C-1C13EDE89098}"/>
                  </a:ext>
                </a:extLst>
              </p:cNvPr>
              <p:cNvSpPr txBox="1"/>
              <p:nvPr/>
            </p:nvSpPr>
            <p:spPr>
              <a:xfrm>
                <a:off x="5587021" y="3849220"/>
                <a:ext cx="198772" cy="16658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nor/>
                        </m:rPr>
                        <a:rPr lang="en-US" sz="1000" dirty="0"/>
                        <m:t>⑧</m:t>
                      </m:r>
                    </m:oMath>
                  </m:oMathPara>
                </a14:m>
                <a:endParaRPr lang="en-US" sz="1000" dirty="0"/>
              </a:p>
            </p:txBody>
          </p:sp>
        </mc:Choice>
        <mc:Fallback xmlns="">
          <p:sp>
            <p:nvSpPr>
              <p:cNvPr id="201" name="TextBox 200">
                <a:extLst>
                  <a:ext uri="{FF2B5EF4-FFF2-40B4-BE49-F238E27FC236}">
                    <a16:creationId xmlns:a16="http://schemas.microsoft.com/office/drawing/2014/main" id="{F1B345E4-7F49-4784-BB7C-1C13EDE89098}"/>
                  </a:ext>
                </a:extLst>
              </p:cNvPr>
              <p:cNvSpPr txBox="1">
                <a:spLocks noRot="1" noChangeAspect="1" noMove="1" noResize="1" noEditPoints="1" noAdjustHandles="1" noChangeArrowheads="1" noChangeShapeType="1" noTextEdit="1"/>
              </p:cNvSpPr>
              <p:nvPr/>
            </p:nvSpPr>
            <p:spPr>
              <a:xfrm>
                <a:off x="5587021" y="3849220"/>
                <a:ext cx="198772" cy="166584"/>
              </a:xfrm>
              <a:prstGeom prst="rect">
                <a:avLst/>
              </a:prstGeom>
              <a:blipFill>
                <a:blip r:embed="rId18"/>
                <a:stretch>
                  <a:fillRect l="-34375" t="-10714" r="-31250" b="-42857"/>
                </a:stretch>
              </a:blipFill>
            </p:spPr>
            <p:txBody>
              <a:bodyPr/>
              <a:lstStyle/>
              <a:p>
                <a:r>
                  <a:rPr lang="en-US">
                    <a:noFill/>
                  </a:rPr>
                  <a:t> </a:t>
                </a:r>
              </a:p>
            </p:txBody>
          </p:sp>
        </mc:Fallback>
      </mc:AlternateContent>
      <p:cxnSp>
        <p:nvCxnSpPr>
          <p:cNvPr id="8" name="Straight Connector 7">
            <a:extLst>
              <a:ext uri="{FF2B5EF4-FFF2-40B4-BE49-F238E27FC236}">
                <a16:creationId xmlns:a16="http://schemas.microsoft.com/office/drawing/2014/main" id="{C2DDD9CF-4207-43D0-A30B-6406AB847CFE}"/>
              </a:ext>
            </a:extLst>
          </p:cNvPr>
          <p:cNvCxnSpPr>
            <a:cxnSpLocks/>
          </p:cNvCxnSpPr>
          <p:nvPr/>
        </p:nvCxnSpPr>
        <p:spPr>
          <a:xfrm flipH="1">
            <a:off x="1553624" y="1692572"/>
            <a:ext cx="7902" cy="3649379"/>
          </a:xfrm>
          <a:prstGeom prst="line">
            <a:avLst/>
          </a:prstGeom>
          <a:ln>
            <a:solidFill>
              <a:schemeClr val="bg2">
                <a:lumMod val="9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20FF3631-E0EA-4F1E-AA31-2EAE816DD6CF}"/>
              </a:ext>
            </a:extLst>
          </p:cNvPr>
          <p:cNvCxnSpPr>
            <a:cxnSpLocks/>
          </p:cNvCxnSpPr>
          <p:nvPr/>
        </p:nvCxnSpPr>
        <p:spPr>
          <a:xfrm flipH="1">
            <a:off x="2875640" y="1728010"/>
            <a:ext cx="7860" cy="3630105"/>
          </a:xfrm>
          <a:prstGeom prst="line">
            <a:avLst/>
          </a:prstGeom>
          <a:ln>
            <a:solidFill>
              <a:schemeClr val="bg2">
                <a:lumMod val="9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4B5DABA5-4279-4710-867C-FF5F03DF0DA7}"/>
              </a:ext>
            </a:extLst>
          </p:cNvPr>
          <p:cNvCxnSpPr>
            <a:cxnSpLocks/>
          </p:cNvCxnSpPr>
          <p:nvPr/>
        </p:nvCxnSpPr>
        <p:spPr>
          <a:xfrm flipH="1">
            <a:off x="4569934" y="1710282"/>
            <a:ext cx="7683" cy="3548549"/>
          </a:xfrm>
          <a:prstGeom prst="line">
            <a:avLst/>
          </a:prstGeom>
          <a:ln>
            <a:solidFill>
              <a:schemeClr val="bg2">
                <a:lumMod val="9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912B730C-011F-4A23-8C13-41FF093ED789}"/>
              </a:ext>
            </a:extLst>
          </p:cNvPr>
          <p:cNvSpPr/>
          <p:nvPr/>
        </p:nvSpPr>
        <p:spPr>
          <a:xfrm>
            <a:off x="355692" y="5419791"/>
            <a:ext cx="5630648" cy="1323439"/>
          </a:xfrm>
          <a:prstGeom prst="rect">
            <a:avLst/>
          </a:prstGeom>
        </p:spPr>
        <p:txBody>
          <a:bodyPr wrap="square">
            <a:spAutoFit/>
          </a:bodyPr>
          <a:lstStyle/>
          <a:p>
            <a:r>
              <a:rPr lang="en-US" sz="1000" dirty="0"/>
              <a:t>① </a:t>
            </a:r>
            <a:r>
              <a:rPr lang="en-US" sz="1000" b="1" dirty="0"/>
              <a:t>Apache NiFi</a:t>
            </a:r>
            <a:r>
              <a:rPr lang="en-US" sz="1000" dirty="0"/>
              <a:t>: Extract/Transform/Load data from RDBMS to MongoDB</a:t>
            </a:r>
          </a:p>
          <a:p>
            <a:r>
              <a:rPr lang="en-US" sz="1000" dirty="0"/>
              <a:t>② </a:t>
            </a:r>
            <a:r>
              <a:rPr lang="en-US" sz="1000" b="1" dirty="0"/>
              <a:t>MongoDB BI Connector</a:t>
            </a:r>
            <a:r>
              <a:rPr lang="en-US" sz="1000" dirty="0"/>
              <a:t>: Connect to MongoDB with Relational-Based Business Intelligence tool</a:t>
            </a:r>
          </a:p>
          <a:p>
            <a:r>
              <a:rPr lang="en-US" sz="1000" dirty="0"/>
              <a:t>③ </a:t>
            </a:r>
            <a:r>
              <a:rPr lang="en-US" sz="1000" b="1" dirty="0"/>
              <a:t>Power BI Desktop</a:t>
            </a:r>
            <a:r>
              <a:rPr lang="en-US" sz="1000" dirty="0"/>
              <a:t>: Define/Visualize/Publish report</a:t>
            </a:r>
          </a:p>
          <a:p>
            <a:r>
              <a:rPr lang="en-US" sz="1000" dirty="0"/>
              <a:t>④ </a:t>
            </a:r>
            <a:r>
              <a:rPr lang="en-US" sz="1000" b="1" dirty="0"/>
              <a:t>Power BI Office 365 cloud</a:t>
            </a:r>
            <a:r>
              <a:rPr lang="en-US" sz="1000" dirty="0"/>
              <a:t>: Request data with encrypted credentials in scheduled-time</a:t>
            </a:r>
          </a:p>
          <a:p>
            <a:r>
              <a:rPr lang="en-US" sz="1000" dirty="0"/>
              <a:t>⑤ </a:t>
            </a:r>
            <a:r>
              <a:rPr lang="en-US" sz="1000" b="1" dirty="0"/>
              <a:t>On-premises data gateway</a:t>
            </a:r>
            <a:r>
              <a:rPr lang="en-US" sz="1000" dirty="0"/>
              <a:t>: Decrypted credentials and send query data to MongoDB</a:t>
            </a:r>
          </a:p>
          <a:p>
            <a:r>
              <a:rPr lang="en-US" sz="1000" dirty="0"/>
              <a:t>⑥ </a:t>
            </a:r>
            <a:r>
              <a:rPr lang="en-US" sz="1000" b="1" dirty="0"/>
              <a:t>MongoDB</a:t>
            </a:r>
            <a:r>
              <a:rPr lang="en-US" sz="1000" dirty="0"/>
              <a:t>: Extract/Send data to On-premises data gateway, which response data to Office 365 cloud</a:t>
            </a:r>
          </a:p>
          <a:p>
            <a:r>
              <a:rPr lang="en-US" sz="1000" dirty="0"/>
              <a:t>⑦ </a:t>
            </a:r>
            <a:r>
              <a:rPr lang="en-US" sz="1000" b="1" dirty="0"/>
              <a:t>SharePoint/PowerApps/Yammer</a:t>
            </a:r>
            <a:r>
              <a:rPr lang="en-US" sz="1000" dirty="0"/>
              <a:t>: Share/Promote Statistic Reports in GS1 Canada Data Marketplace</a:t>
            </a:r>
          </a:p>
          <a:p>
            <a:r>
              <a:rPr lang="en-US" sz="1000" dirty="0"/>
              <a:t>⑧ </a:t>
            </a:r>
            <a:r>
              <a:rPr lang="en-US" sz="1000" b="1" dirty="0"/>
              <a:t>Outlook/Web/Mobile</a:t>
            </a:r>
            <a:r>
              <a:rPr lang="en-US" sz="1000" dirty="0"/>
              <a:t>: Unutilized Statistic Reports by end-users </a:t>
            </a:r>
          </a:p>
        </p:txBody>
      </p:sp>
      <p:sp>
        <p:nvSpPr>
          <p:cNvPr id="12" name="Rectangle 11">
            <a:extLst>
              <a:ext uri="{FF2B5EF4-FFF2-40B4-BE49-F238E27FC236}">
                <a16:creationId xmlns:a16="http://schemas.microsoft.com/office/drawing/2014/main" id="{5529CDB9-44B3-49D5-A0DE-1F56AAC4FACE}"/>
              </a:ext>
            </a:extLst>
          </p:cNvPr>
          <p:cNvSpPr/>
          <p:nvPr/>
        </p:nvSpPr>
        <p:spPr>
          <a:xfrm>
            <a:off x="1772181" y="5031983"/>
            <a:ext cx="1172116" cy="246221"/>
          </a:xfrm>
          <a:prstGeom prst="rect">
            <a:avLst/>
          </a:prstGeom>
        </p:spPr>
        <p:txBody>
          <a:bodyPr wrap="none">
            <a:spAutoFit/>
          </a:bodyPr>
          <a:lstStyle/>
          <a:p>
            <a:r>
              <a:rPr lang="en-US" sz="1000" b="1" dirty="0"/>
              <a:t>IBM DATA CENTER</a:t>
            </a:r>
          </a:p>
        </p:txBody>
      </p:sp>
      <p:sp>
        <p:nvSpPr>
          <p:cNvPr id="79" name="Rectangle 78">
            <a:extLst>
              <a:ext uri="{FF2B5EF4-FFF2-40B4-BE49-F238E27FC236}">
                <a16:creationId xmlns:a16="http://schemas.microsoft.com/office/drawing/2014/main" id="{C3964FB5-B424-4B75-AF15-A6285BCEEABC}"/>
              </a:ext>
            </a:extLst>
          </p:cNvPr>
          <p:cNvSpPr/>
          <p:nvPr/>
        </p:nvSpPr>
        <p:spPr>
          <a:xfrm>
            <a:off x="3518771" y="4779525"/>
            <a:ext cx="981359" cy="246221"/>
          </a:xfrm>
          <a:prstGeom prst="rect">
            <a:avLst/>
          </a:prstGeom>
        </p:spPr>
        <p:txBody>
          <a:bodyPr wrap="none">
            <a:spAutoFit/>
          </a:bodyPr>
          <a:lstStyle/>
          <a:p>
            <a:r>
              <a:rPr lang="en-US" sz="1000" b="1" dirty="0"/>
              <a:t>MS OFFICE 365</a:t>
            </a:r>
          </a:p>
        </p:txBody>
      </p:sp>
      <p:sp>
        <p:nvSpPr>
          <p:cNvPr id="80" name="Rectangle 79">
            <a:extLst>
              <a:ext uri="{FF2B5EF4-FFF2-40B4-BE49-F238E27FC236}">
                <a16:creationId xmlns:a16="http://schemas.microsoft.com/office/drawing/2014/main" id="{A0F65C03-E9CD-40B8-9FBA-57C8A9C96013}"/>
              </a:ext>
            </a:extLst>
          </p:cNvPr>
          <p:cNvSpPr/>
          <p:nvPr/>
        </p:nvSpPr>
        <p:spPr>
          <a:xfrm>
            <a:off x="6052950" y="1131860"/>
            <a:ext cx="5894659" cy="3248479"/>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sz="1200" dirty="0">
              <a:solidFill>
                <a:schemeClr val="tx1">
                  <a:lumMod val="65000"/>
                  <a:lumOff val="35000"/>
                </a:schemeClr>
              </a:solidFill>
            </a:endParaRPr>
          </a:p>
        </p:txBody>
      </p:sp>
      <p:sp>
        <p:nvSpPr>
          <p:cNvPr id="81" name="Rectangle 80">
            <a:extLst>
              <a:ext uri="{FF2B5EF4-FFF2-40B4-BE49-F238E27FC236}">
                <a16:creationId xmlns:a16="http://schemas.microsoft.com/office/drawing/2014/main" id="{4055BF00-0E9F-4E36-8B15-68282539456F}"/>
              </a:ext>
            </a:extLst>
          </p:cNvPr>
          <p:cNvSpPr/>
          <p:nvPr/>
        </p:nvSpPr>
        <p:spPr>
          <a:xfrm>
            <a:off x="5985089" y="801210"/>
            <a:ext cx="3214141" cy="307777"/>
          </a:xfrm>
          <a:prstGeom prst="rect">
            <a:avLst/>
          </a:prstGeom>
        </p:spPr>
        <p:txBody>
          <a:bodyPr wrap="square">
            <a:spAutoFit/>
          </a:bodyPr>
          <a:lstStyle/>
          <a:p>
            <a:pPr>
              <a:spcAft>
                <a:spcPts val="1200"/>
              </a:spcAft>
            </a:pPr>
            <a:r>
              <a:rPr lang="en-GB" sz="1400" dirty="0">
                <a:solidFill>
                  <a:srgbClr val="002C6C"/>
                </a:solidFill>
                <a:ea typeface="Times New Roman" panose="02020603050405020304" pitchFamily="18" charset="0"/>
                <a:cs typeface="Times New Roman" panose="02020603050405020304" pitchFamily="18" charset="0"/>
              </a:rPr>
              <a:t>Work-Process Diagram</a:t>
            </a:r>
            <a:endParaRPr lang="en-US" sz="1400" dirty="0">
              <a:ea typeface="Times New Roman" panose="02020603050405020304" pitchFamily="18" charset="0"/>
              <a:cs typeface="Times New Roman" panose="02020603050405020304" pitchFamily="18" charset="0"/>
            </a:endParaRPr>
          </a:p>
        </p:txBody>
      </p:sp>
      <p:graphicFrame>
        <p:nvGraphicFramePr>
          <p:cNvPr id="13" name="Table 12">
            <a:extLst>
              <a:ext uri="{FF2B5EF4-FFF2-40B4-BE49-F238E27FC236}">
                <a16:creationId xmlns:a16="http://schemas.microsoft.com/office/drawing/2014/main" id="{6D3D4772-9241-468F-A9B7-6AEB7284BA1F}"/>
              </a:ext>
            </a:extLst>
          </p:cNvPr>
          <p:cNvGraphicFramePr>
            <a:graphicFrameLocks noGrp="1"/>
          </p:cNvGraphicFramePr>
          <p:nvPr>
            <p:extLst>
              <p:ext uri="{D42A27DB-BD31-4B8C-83A1-F6EECF244321}">
                <p14:modId xmlns:p14="http://schemas.microsoft.com/office/powerpoint/2010/main" val="2663125114"/>
              </p:ext>
            </p:extLst>
          </p:nvPr>
        </p:nvGraphicFramePr>
        <p:xfrm>
          <a:off x="6165376" y="1196517"/>
          <a:ext cx="5709684" cy="1571625"/>
        </p:xfrm>
        <a:graphic>
          <a:graphicData uri="http://schemas.openxmlformats.org/drawingml/2006/table">
            <a:tbl>
              <a:tblPr>
                <a:tableStyleId>{5C22544A-7EE6-4342-B048-85BDC9FD1C3A}</a:tableStyleId>
              </a:tblPr>
              <a:tblGrid>
                <a:gridCol w="1095154">
                  <a:extLst>
                    <a:ext uri="{9D8B030D-6E8A-4147-A177-3AD203B41FA5}">
                      <a16:colId xmlns:a16="http://schemas.microsoft.com/office/drawing/2014/main" val="808317541"/>
                    </a:ext>
                  </a:extLst>
                </a:gridCol>
                <a:gridCol w="1127051">
                  <a:extLst>
                    <a:ext uri="{9D8B030D-6E8A-4147-A177-3AD203B41FA5}">
                      <a16:colId xmlns:a16="http://schemas.microsoft.com/office/drawing/2014/main" val="410873860"/>
                    </a:ext>
                  </a:extLst>
                </a:gridCol>
                <a:gridCol w="1222744">
                  <a:extLst>
                    <a:ext uri="{9D8B030D-6E8A-4147-A177-3AD203B41FA5}">
                      <a16:colId xmlns:a16="http://schemas.microsoft.com/office/drawing/2014/main" val="2374895250"/>
                    </a:ext>
                  </a:extLst>
                </a:gridCol>
                <a:gridCol w="1180214">
                  <a:extLst>
                    <a:ext uri="{9D8B030D-6E8A-4147-A177-3AD203B41FA5}">
                      <a16:colId xmlns:a16="http://schemas.microsoft.com/office/drawing/2014/main" val="3974719051"/>
                    </a:ext>
                  </a:extLst>
                </a:gridCol>
                <a:gridCol w="1084521">
                  <a:extLst>
                    <a:ext uri="{9D8B030D-6E8A-4147-A177-3AD203B41FA5}">
                      <a16:colId xmlns:a16="http://schemas.microsoft.com/office/drawing/2014/main" val="2196890362"/>
                    </a:ext>
                  </a:extLst>
                </a:gridCol>
              </a:tblGrid>
              <a:tr h="190500">
                <a:tc>
                  <a:txBody>
                    <a:bodyPr/>
                    <a:lstStyle/>
                    <a:p>
                      <a:pPr algn="ctr" fontAlgn="b"/>
                      <a:r>
                        <a:rPr lang="en-US" sz="1100" b="1" i="0" u="none" strike="noStrike" dirty="0">
                          <a:solidFill>
                            <a:srgbClr val="000000"/>
                          </a:solidFill>
                          <a:effectLst/>
                          <a:latin typeface="Calibri" panose="020F0502020204030204" pitchFamily="34" charset="0"/>
                        </a:rPr>
                        <a:t>Suppliers</a:t>
                      </a:r>
                    </a:p>
                  </a:txBody>
                  <a:tcPr marL="18288"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b"/>
                      <a:r>
                        <a:rPr lang="en-US" sz="1100" b="1" i="0" u="none" strike="noStrike" dirty="0">
                          <a:solidFill>
                            <a:srgbClr val="000000"/>
                          </a:solidFill>
                          <a:effectLst/>
                          <a:latin typeface="Calibri" panose="020F0502020204030204" pitchFamily="34" charset="0"/>
                        </a:rPr>
                        <a:t>Inputs</a:t>
                      </a:r>
                    </a:p>
                  </a:txBody>
                  <a:tcPr marL="18288"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b"/>
                      <a:r>
                        <a:rPr lang="en-US" sz="1100" b="1" i="0" u="none" strike="noStrike" dirty="0">
                          <a:solidFill>
                            <a:srgbClr val="000000"/>
                          </a:solidFill>
                          <a:effectLst/>
                          <a:latin typeface="Calibri" panose="020F0502020204030204" pitchFamily="34" charset="0"/>
                        </a:rPr>
                        <a:t>Processes</a:t>
                      </a:r>
                    </a:p>
                  </a:txBody>
                  <a:tcPr marL="18288"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b"/>
                      <a:r>
                        <a:rPr lang="en-US" sz="1100" b="1" i="0" u="none" strike="noStrike" dirty="0">
                          <a:solidFill>
                            <a:srgbClr val="000000"/>
                          </a:solidFill>
                          <a:effectLst/>
                          <a:latin typeface="Calibri" panose="020F0502020204030204" pitchFamily="34" charset="0"/>
                        </a:rPr>
                        <a:t>Outputs</a:t>
                      </a:r>
                    </a:p>
                  </a:txBody>
                  <a:tcPr marL="18288"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b"/>
                      <a:r>
                        <a:rPr lang="en-US" sz="1100" b="1" i="0" u="none" strike="noStrike" dirty="0">
                          <a:solidFill>
                            <a:srgbClr val="000000"/>
                          </a:solidFill>
                          <a:effectLst/>
                          <a:latin typeface="Calibri" panose="020F0502020204030204" pitchFamily="34" charset="0"/>
                        </a:rPr>
                        <a:t>Consumers</a:t>
                      </a:r>
                    </a:p>
                  </a:txBody>
                  <a:tcPr marL="18288"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3606898448"/>
                  </a:ext>
                </a:extLst>
              </a:tr>
              <a:tr h="133710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000" u="none" strike="noStrike" dirty="0">
                          <a:effectLst/>
                        </a:rPr>
                        <a:t>- Data Distributors</a:t>
                      </a:r>
                    </a:p>
                    <a:p>
                      <a:pPr marL="0" marR="0" lvl="0" indent="0" algn="l" defTabSz="914400" rtl="0" eaLnBrk="1" fontAlgn="b" latinLnBrk="0" hangingPunct="1">
                        <a:lnSpc>
                          <a:spcPct val="100000"/>
                        </a:lnSpc>
                        <a:spcBef>
                          <a:spcPts val="0"/>
                        </a:spcBef>
                        <a:spcAft>
                          <a:spcPts val="0"/>
                        </a:spcAft>
                        <a:buClrTx/>
                        <a:buSzTx/>
                        <a:buFontTx/>
                        <a:buNone/>
                        <a:tabLst/>
                        <a:defRPr/>
                      </a:pPr>
                      <a:r>
                        <a:rPr lang="en-US" sz="1000" u="none" strike="noStrike" dirty="0">
                          <a:effectLst/>
                        </a:rPr>
                        <a:t>(Sales/marketing/Finance/Executives…)</a:t>
                      </a:r>
                    </a:p>
                    <a:p>
                      <a:pPr marL="0" marR="0" lvl="0" indent="0" algn="l" defTabSz="914400" rtl="0" eaLnBrk="1" fontAlgn="b" latinLnBrk="0" hangingPunct="1">
                        <a:lnSpc>
                          <a:spcPct val="100000"/>
                        </a:lnSpc>
                        <a:spcBef>
                          <a:spcPts val="0"/>
                        </a:spcBef>
                        <a:spcAft>
                          <a:spcPts val="0"/>
                        </a:spcAft>
                        <a:buClrTx/>
                        <a:buSzTx/>
                        <a:buFontTx/>
                        <a:buNone/>
                        <a:tabLst/>
                        <a:defRPr/>
                      </a:pPr>
                      <a:r>
                        <a:rPr lang="en-US" sz="1000" u="none" strike="noStrike" dirty="0">
                          <a:effectLst/>
                        </a:rPr>
                        <a:t>- Data Consumer</a:t>
                      </a:r>
                    </a:p>
                    <a:p>
                      <a:pPr marL="0" marR="0" lvl="0" indent="0" algn="l" defTabSz="914400" rtl="0" eaLnBrk="1" fontAlgn="b" latinLnBrk="0" hangingPunct="1">
                        <a:lnSpc>
                          <a:spcPct val="100000"/>
                        </a:lnSpc>
                        <a:spcBef>
                          <a:spcPts val="0"/>
                        </a:spcBef>
                        <a:spcAft>
                          <a:spcPts val="0"/>
                        </a:spcAft>
                        <a:buClrTx/>
                        <a:buSzTx/>
                        <a:buFontTx/>
                        <a:buNone/>
                        <a:tabLst/>
                        <a:defRPr/>
                      </a:pPr>
                      <a:r>
                        <a:rPr lang="en-US" sz="1000" u="none" strike="noStrike" dirty="0">
                          <a:effectLst/>
                        </a:rPr>
                        <a:t>- Data Governance</a:t>
                      </a:r>
                    </a:p>
                    <a:p>
                      <a:pPr marL="0" marR="0" lvl="0" indent="0" algn="l" defTabSz="914400" rtl="0" eaLnBrk="1" fontAlgn="b" latinLnBrk="0" hangingPunct="1">
                        <a:lnSpc>
                          <a:spcPct val="100000"/>
                        </a:lnSpc>
                        <a:spcBef>
                          <a:spcPts val="0"/>
                        </a:spcBef>
                        <a:spcAft>
                          <a:spcPts val="0"/>
                        </a:spcAft>
                        <a:buClrTx/>
                        <a:buSzTx/>
                        <a:buFontTx/>
                        <a:buNone/>
                        <a:tabLst/>
                        <a:defRPr/>
                      </a:pPr>
                      <a:r>
                        <a:rPr lang="en-US" sz="1000" b="0" i="0" u="none" strike="noStrike" dirty="0">
                          <a:solidFill>
                            <a:srgbClr val="000000"/>
                          </a:solidFill>
                          <a:effectLst/>
                          <a:latin typeface="Calibri" panose="020F0502020204030204" pitchFamily="34" charset="0"/>
                        </a:rPr>
                        <a:t>- Technology team</a:t>
                      </a:r>
                    </a:p>
                    <a:p>
                      <a:pPr algn="l" fontAlgn="b"/>
                      <a:r>
                        <a:rPr lang="en-US" sz="1000" b="0" i="0" u="none" strike="noStrike" dirty="0">
                          <a:solidFill>
                            <a:srgbClr val="000000"/>
                          </a:solidFill>
                          <a:effectLst/>
                          <a:latin typeface="Calibri" panose="020F0502020204030204" pitchFamily="34" charset="0"/>
                        </a:rPr>
                        <a:t>- BI team</a:t>
                      </a:r>
                    </a:p>
                  </a:txBody>
                  <a:tcPr marL="18288"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000" b="0" i="0" u="none" strike="noStrike" dirty="0">
                          <a:solidFill>
                            <a:srgbClr val="000000"/>
                          </a:solidFill>
                          <a:effectLst/>
                          <a:latin typeface="Calibri" panose="020F0502020204030204" pitchFamily="34" charset="0"/>
                        </a:rPr>
                        <a:t>- Data Definitions</a:t>
                      </a:r>
                    </a:p>
                    <a:p>
                      <a:pPr algn="l" fontAlgn="b"/>
                      <a:r>
                        <a:rPr lang="en-US" sz="1000" b="0" i="0" u="none" strike="noStrike" dirty="0">
                          <a:solidFill>
                            <a:srgbClr val="000000"/>
                          </a:solidFill>
                          <a:effectLst/>
                          <a:latin typeface="Calibri" panose="020F0502020204030204" pitchFamily="34" charset="0"/>
                        </a:rPr>
                        <a:t>- Visual Diagrams</a:t>
                      </a:r>
                    </a:p>
                    <a:p>
                      <a:pPr algn="l" fontAlgn="b"/>
                      <a:r>
                        <a:rPr lang="en-US" sz="1000" b="0" i="0" u="none" strike="noStrike" dirty="0">
                          <a:solidFill>
                            <a:srgbClr val="000000"/>
                          </a:solidFill>
                          <a:effectLst/>
                          <a:latin typeface="Calibri" panose="020F0502020204030204" pitchFamily="34" charset="0"/>
                        </a:rPr>
                        <a:t>- I/O Definitions</a:t>
                      </a:r>
                    </a:p>
                    <a:p>
                      <a:pPr algn="l" fontAlgn="b"/>
                      <a:r>
                        <a:rPr lang="en-US" sz="1000" b="0" i="0" u="none" strike="noStrike" dirty="0">
                          <a:solidFill>
                            <a:srgbClr val="000000"/>
                          </a:solidFill>
                          <a:effectLst/>
                          <a:latin typeface="Calibri" panose="020F0502020204030204" pitchFamily="34" charset="0"/>
                        </a:rPr>
                        <a:t>- Service Requests</a:t>
                      </a:r>
                    </a:p>
                    <a:p>
                      <a:pPr algn="l" fontAlgn="b"/>
                      <a:endParaRPr lang="en-US" sz="1000" b="0" i="0" u="none" strike="noStrike" dirty="0">
                        <a:solidFill>
                          <a:srgbClr val="000000"/>
                        </a:solidFill>
                        <a:effectLst/>
                        <a:latin typeface="Calibri" panose="020F0502020204030204" pitchFamily="34" charset="0"/>
                      </a:endParaRPr>
                    </a:p>
                  </a:txBody>
                  <a:tcPr marL="18288"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000" b="0" i="0" u="none" strike="noStrike" dirty="0">
                          <a:solidFill>
                            <a:srgbClr val="000000"/>
                          </a:solidFill>
                          <a:effectLst/>
                          <a:latin typeface="Calibri" panose="020F0502020204030204" pitchFamily="34" charset="0"/>
                        </a:rPr>
                        <a:t>- Define Report</a:t>
                      </a:r>
                    </a:p>
                    <a:p>
                      <a:pPr algn="l" fontAlgn="b"/>
                      <a:r>
                        <a:rPr lang="en-US" sz="1000" b="0" i="0" u="none" strike="noStrike" dirty="0">
                          <a:solidFill>
                            <a:srgbClr val="000000"/>
                          </a:solidFill>
                          <a:effectLst/>
                          <a:latin typeface="Calibri" panose="020F0502020204030204" pitchFamily="34" charset="0"/>
                        </a:rPr>
                        <a:t>- Request Report</a:t>
                      </a:r>
                    </a:p>
                    <a:p>
                      <a:pPr algn="l" fontAlgn="b"/>
                      <a:r>
                        <a:rPr lang="en-US" sz="1000" b="0" i="0" u="none" strike="noStrike" dirty="0">
                          <a:solidFill>
                            <a:srgbClr val="000000"/>
                          </a:solidFill>
                          <a:effectLst/>
                          <a:latin typeface="Calibri" panose="020F0502020204030204" pitchFamily="34" charset="0"/>
                        </a:rPr>
                        <a:t>- Take request</a:t>
                      </a:r>
                    </a:p>
                    <a:p>
                      <a:pPr algn="l" fontAlgn="b"/>
                      <a:r>
                        <a:rPr lang="en-US" sz="1000" b="0" i="0" u="none" strike="noStrike" dirty="0">
                          <a:solidFill>
                            <a:srgbClr val="000000"/>
                          </a:solidFill>
                          <a:effectLst/>
                          <a:latin typeface="Calibri" panose="020F0502020204030204" pitchFamily="34" charset="0"/>
                        </a:rPr>
                        <a:t>- Gather Data</a:t>
                      </a:r>
                    </a:p>
                    <a:p>
                      <a:pPr algn="l" fontAlgn="b"/>
                      <a:r>
                        <a:rPr lang="en-US" sz="1000" b="0" i="0" u="none" strike="noStrike" dirty="0">
                          <a:solidFill>
                            <a:srgbClr val="000000"/>
                          </a:solidFill>
                          <a:effectLst/>
                          <a:latin typeface="Calibri" panose="020F0502020204030204" pitchFamily="34" charset="0"/>
                        </a:rPr>
                        <a:t>- Build Report</a:t>
                      </a:r>
                    </a:p>
                    <a:p>
                      <a:pPr algn="l" fontAlgn="b"/>
                      <a:r>
                        <a:rPr lang="en-US" sz="1000" b="0" i="0" u="none" strike="noStrike" dirty="0">
                          <a:solidFill>
                            <a:srgbClr val="000000"/>
                          </a:solidFill>
                          <a:effectLst/>
                          <a:latin typeface="Calibri" panose="020F0502020204030204" pitchFamily="34" charset="0"/>
                        </a:rPr>
                        <a:t>- Response Report</a:t>
                      </a:r>
                    </a:p>
                    <a:p>
                      <a:pPr algn="l" fontAlgn="b"/>
                      <a:r>
                        <a:rPr lang="en-US" sz="1000" b="0" i="0" u="none" strike="noStrike" dirty="0">
                          <a:solidFill>
                            <a:srgbClr val="000000"/>
                          </a:solidFill>
                          <a:effectLst/>
                          <a:latin typeface="Calibri" panose="020F0502020204030204" pitchFamily="34" charset="0"/>
                        </a:rPr>
                        <a:t>- Distribute Report</a:t>
                      </a:r>
                    </a:p>
                    <a:p>
                      <a:pPr algn="l" fontAlgn="b"/>
                      <a:r>
                        <a:rPr lang="en-US" sz="1000" b="0" i="0" u="none" strike="noStrike" dirty="0">
                          <a:solidFill>
                            <a:srgbClr val="000000"/>
                          </a:solidFill>
                          <a:effectLst/>
                          <a:latin typeface="Calibri" panose="020F0502020204030204" pitchFamily="34" charset="0"/>
                        </a:rPr>
                        <a:t>- Reuse Report</a:t>
                      </a:r>
                    </a:p>
                    <a:p>
                      <a:pPr algn="l" fontAlgn="b"/>
                      <a:endParaRPr lang="en-US" sz="1000" b="0" i="0" u="none" strike="noStrike" dirty="0">
                        <a:solidFill>
                          <a:srgbClr val="000000"/>
                        </a:solidFill>
                        <a:effectLst/>
                        <a:latin typeface="Calibri" panose="020F0502020204030204" pitchFamily="34" charset="0"/>
                      </a:endParaRPr>
                    </a:p>
                  </a:txBody>
                  <a:tcPr marL="18288"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000" b="0" i="0" u="none" strike="noStrike" dirty="0">
                          <a:solidFill>
                            <a:srgbClr val="000000"/>
                          </a:solidFill>
                          <a:effectLst/>
                          <a:latin typeface="Calibri" panose="020F0502020204030204" pitchFamily="34" charset="0"/>
                        </a:rPr>
                        <a:t>- Data Migration</a:t>
                      </a:r>
                    </a:p>
                    <a:p>
                      <a:pPr algn="l" fontAlgn="b"/>
                      <a:r>
                        <a:rPr lang="en-US" sz="1000" b="0" i="0" u="none" strike="noStrike" dirty="0">
                          <a:solidFill>
                            <a:srgbClr val="000000"/>
                          </a:solidFill>
                          <a:effectLst/>
                          <a:latin typeface="Calibri" panose="020F0502020204030204" pitchFamily="34" charset="0"/>
                        </a:rPr>
                        <a:t>- Statistics Reports</a:t>
                      </a:r>
                    </a:p>
                    <a:p>
                      <a:pPr algn="l" fontAlgn="b"/>
                      <a:r>
                        <a:rPr lang="en-US" sz="1000" b="0" i="0" u="none" strike="noStrike" dirty="0">
                          <a:solidFill>
                            <a:srgbClr val="000000"/>
                          </a:solidFill>
                          <a:effectLst/>
                          <a:latin typeface="Calibri" panose="020F0502020204030204" pitchFamily="34" charset="0"/>
                        </a:rPr>
                        <a:t>- SharePoint Web </a:t>
                      </a:r>
                    </a:p>
                    <a:p>
                      <a:pPr algn="l" fontAlgn="b"/>
                      <a:r>
                        <a:rPr lang="en-US" sz="1000" b="0" i="0" u="none" strike="noStrike" dirty="0">
                          <a:solidFill>
                            <a:srgbClr val="000000"/>
                          </a:solidFill>
                          <a:effectLst/>
                          <a:latin typeface="Calibri" panose="020F0502020204030204" pitchFamily="34" charset="0"/>
                        </a:rPr>
                        <a:t>  pages</a:t>
                      </a:r>
                    </a:p>
                    <a:p>
                      <a:pPr algn="l" fontAlgn="b"/>
                      <a:r>
                        <a:rPr lang="en-US" sz="1000" b="0" i="0" u="none" strike="noStrike" dirty="0">
                          <a:solidFill>
                            <a:srgbClr val="000000"/>
                          </a:solidFill>
                          <a:effectLst/>
                          <a:latin typeface="Calibri" panose="020F0502020204030204" pitchFamily="34" charset="0"/>
                        </a:rPr>
                        <a:t>- PowerApps Apps</a:t>
                      </a:r>
                    </a:p>
                    <a:p>
                      <a:pPr algn="l" fontAlgn="b"/>
                      <a:r>
                        <a:rPr lang="en-US" sz="1000" b="0" i="0" u="none" strike="noStrike" dirty="0">
                          <a:solidFill>
                            <a:srgbClr val="000000"/>
                          </a:solidFill>
                          <a:effectLst/>
                          <a:latin typeface="Calibri" panose="020F0502020204030204" pitchFamily="34" charset="0"/>
                        </a:rPr>
                        <a:t>- Social media pages</a:t>
                      </a:r>
                    </a:p>
                    <a:p>
                      <a:pPr algn="l" fontAlgn="b"/>
                      <a:r>
                        <a:rPr lang="en-US" sz="1000" b="0" i="0" u="none" strike="noStrike" dirty="0">
                          <a:solidFill>
                            <a:srgbClr val="000000"/>
                          </a:solidFill>
                          <a:effectLst/>
                          <a:latin typeface="Calibri" panose="020F0502020204030204" pitchFamily="34" charset="0"/>
                        </a:rPr>
                        <a:t>- Outlook emails</a:t>
                      </a:r>
                    </a:p>
                  </a:txBody>
                  <a:tcPr marL="18288"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000" b="0" i="0" u="none" strike="noStrike" dirty="0">
                          <a:solidFill>
                            <a:srgbClr val="000000"/>
                          </a:solidFill>
                          <a:effectLst/>
                          <a:latin typeface="Calibri" panose="020F0502020204030204" pitchFamily="34" charset="0"/>
                        </a:rPr>
                        <a:t>- Executives </a:t>
                      </a:r>
                    </a:p>
                    <a:p>
                      <a:pPr algn="l" fontAlgn="b"/>
                      <a:r>
                        <a:rPr lang="en-US" sz="1000" b="0" i="0" u="none" strike="noStrike" dirty="0">
                          <a:solidFill>
                            <a:srgbClr val="000000"/>
                          </a:solidFill>
                          <a:effectLst/>
                          <a:latin typeface="Calibri" panose="020F0502020204030204" pitchFamily="34" charset="0"/>
                        </a:rPr>
                        <a:t>- Sales people</a:t>
                      </a:r>
                    </a:p>
                    <a:p>
                      <a:pPr algn="l" fontAlgn="b"/>
                      <a:r>
                        <a:rPr lang="en-US" sz="1000" b="0" i="0" u="none" strike="noStrike" dirty="0">
                          <a:solidFill>
                            <a:srgbClr val="000000"/>
                          </a:solidFill>
                          <a:effectLst/>
                          <a:latin typeface="Calibri" panose="020F0502020204030204" pitchFamily="34" charset="0"/>
                        </a:rPr>
                        <a:t>- Marketers</a:t>
                      </a:r>
                    </a:p>
                    <a:p>
                      <a:pPr algn="l" fontAlgn="b"/>
                      <a:r>
                        <a:rPr lang="en-US" sz="1000" b="0" i="0" u="none" strike="noStrike" dirty="0">
                          <a:solidFill>
                            <a:srgbClr val="000000"/>
                          </a:solidFill>
                          <a:effectLst/>
                          <a:latin typeface="Calibri" panose="020F0502020204030204" pitchFamily="34" charset="0"/>
                        </a:rPr>
                        <a:t>- Finance team</a:t>
                      </a:r>
                    </a:p>
                    <a:p>
                      <a:pPr algn="l" fontAlgn="b"/>
                      <a:r>
                        <a:rPr lang="en-US" sz="1000" b="0" i="0" u="none" strike="noStrike" dirty="0">
                          <a:solidFill>
                            <a:srgbClr val="000000"/>
                          </a:solidFill>
                          <a:effectLst/>
                          <a:latin typeface="Calibri" panose="020F0502020204030204" pitchFamily="34" charset="0"/>
                        </a:rPr>
                        <a:t>- End-Users</a:t>
                      </a:r>
                    </a:p>
                  </a:txBody>
                  <a:tcPr marL="18288"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9249314"/>
                  </a:ext>
                </a:extLst>
              </a:tr>
            </a:tbl>
          </a:graphicData>
        </a:graphic>
      </p:graphicFrame>
      <p:sp>
        <p:nvSpPr>
          <p:cNvPr id="84" name="Flowchart: Document 83">
            <a:extLst>
              <a:ext uri="{FF2B5EF4-FFF2-40B4-BE49-F238E27FC236}">
                <a16:creationId xmlns:a16="http://schemas.microsoft.com/office/drawing/2014/main" id="{28C69B7F-DA75-498D-8539-6CFE1554921C}"/>
              </a:ext>
            </a:extLst>
          </p:cNvPr>
          <p:cNvSpPr/>
          <p:nvPr/>
        </p:nvSpPr>
        <p:spPr>
          <a:xfrm>
            <a:off x="6810242" y="3204597"/>
            <a:ext cx="961000" cy="388045"/>
          </a:xfrm>
          <a:prstGeom prst="flowChartDocument">
            <a:avLst/>
          </a:pr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Define/Visualize</a:t>
            </a:r>
          </a:p>
          <a:p>
            <a:pPr algn="ctr"/>
            <a:r>
              <a:rPr lang="en-US" sz="900" dirty="0">
                <a:solidFill>
                  <a:schemeClr val="tx1"/>
                </a:solidFill>
              </a:rPr>
              <a:t>Report</a:t>
            </a:r>
          </a:p>
        </p:txBody>
      </p:sp>
      <p:sp>
        <p:nvSpPr>
          <p:cNvPr id="85" name="Flowchart: Decision 84">
            <a:extLst>
              <a:ext uri="{FF2B5EF4-FFF2-40B4-BE49-F238E27FC236}">
                <a16:creationId xmlns:a16="http://schemas.microsoft.com/office/drawing/2014/main" id="{078C2666-978C-4CB6-BE88-5FF620433BEC}"/>
              </a:ext>
            </a:extLst>
          </p:cNvPr>
          <p:cNvSpPr/>
          <p:nvPr/>
        </p:nvSpPr>
        <p:spPr>
          <a:xfrm>
            <a:off x="9119730" y="3165371"/>
            <a:ext cx="1062670" cy="388045"/>
          </a:xfrm>
          <a:prstGeom prst="flowChartDecision">
            <a:avLst/>
          </a:pr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Review</a:t>
            </a:r>
          </a:p>
        </p:txBody>
      </p:sp>
      <p:sp>
        <p:nvSpPr>
          <p:cNvPr id="88" name="Flowchart: Document 87">
            <a:extLst>
              <a:ext uri="{FF2B5EF4-FFF2-40B4-BE49-F238E27FC236}">
                <a16:creationId xmlns:a16="http://schemas.microsoft.com/office/drawing/2014/main" id="{6DBADA5E-5C61-4070-A16B-A6A69D171830}"/>
              </a:ext>
            </a:extLst>
          </p:cNvPr>
          <p:cNvSpPr/>
          <p:nvPr/>
        </p:nvSpPr>
        <p:spPr>
          <a:xfrm>
            <a:off x="7994030" y="3203928"/>
            <a:ext cx="961000" cy="388045"/>
          </a:xfrm>
          <a:prstGeom prst="flowChartDocument">
            <a:avLst/>
          </a:pr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Request Service</a:t>
            </a:r>
          </a:p>
        </p:txBody>
      </p:sp>
      <p:sp>
        <p:nvSpPr>
          <p:cNvPr id="89" name="Flowchart: Document 88">
            <a:extLst>
              <a:ext uri="{FF2B5EF4-FFF2-40B4-BE49-F238E27FC236}">
                <a16:creationId xmlns:a16="http://schemas.microsoft.com/office/drawing/2014/main" id="{2C53B08C-3597-4AF5-BE3D-8A2F55F09A34}"/>
              </a:ext>
            </a:extLst>
          </p:cNvPr>
          <p:cNvSpPr/>
          <p:nvPr/>
        </p:nvSpPr>
        <p:spPr>
          <a:xfrm>
            <a:off x="10411648" y="3163680"/>
            <a:ext cx="961000" cy="388045"/>
          </a:xfrm>
          <a:prstGeom prst="flowChartDocument">
            <a:avLst/>
          </a:pr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Migrate Data</a:t>
            </a:r>
          </a:p>
        </p:txBody>
      </p:sp>
      <p:sp>
        <p:nvSpPr>
          <p:cNvPr id="90" name="Flowchart: Decision 89">
            <a:extLst>
              <a:ext uri="{FF2B5EF4-FFF2-40B4-BE49-F238E27FC236}">
                <a16:creationId xmlns:a16="http://schemas.microsoft.com/office/drawing/2014/main" id="{71F41D3B-D605-42AD-BE0E-60EE25705AB6}"/>
              </a:ext>
            </a:extLst>
          </p:cNvPr>
          <p:cNvSpPr/>
          <p:nvPr/>
        </p:nvSpPr>
        <p:spPr>
          <a:xfrm>
            <a:off x="10368616" y="3749434"/>
            <a:ext cx="1062670" cy="388045"/>
          </a:xfrm>
          <a:prstGeom prst="flowChartDecision">
            <a:avLst/>
          </a:pr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Review</a:t>
            </a:r>
          </a:p>
        </p:txBody>
      </p:sp>
      <p:sp>
        <p:nvSpPr>
          <p:cNvPr id="91" name="Flowchart: Document 90">
            <a:extLst>
              <a:ext uri="{FF2B5EF4-FFF2-40B4-BE49-F238E27FC236}">
                <a16:creationId xmlns:a16="http://schemas.microsoft.com/office/drawing/2014/main" id="{C0CD42CD-CD3F-4D5E-A4BE-8CEDF5E9D2BC}"/>
              </a:ext>
            </a:extLst>
          </p:cNvPr>
          <p:cNvSpPr/>
          <p:nvPr/>
        </p:nvSpPr>
        <p:spPr>
          <a:xfrm>
            <a:off x="9212019" y="3751247"/>
            <a:ext cx="961000" cy="388045"/>
          </a:xfrm>
          <a:prstGeom prst="flowChartDocument">
            <a:avLst/>
          </a:pr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Build Report</a:t>
            </a:r>
          </a:p>
        </p:txBody>
      </p:sp>
      <p:sp>
        <p:nvSpPr>
          <p:cNvPr id="93" name="Flowchart: Decision 92">
            <a:extLst>
              <a:ext uri="{FF2B5EF4-FFF2-40B4-BE49-F238E27FC236}">
                <a16:creationId xmlns:a16="http://schemas.microsoft.com/office/drawing/2014/main" id="{897481AB-C4E3-4AB8-B767-4FEFF480D547}"/>
              </a:ext>
            </a:extLst>
          </p:cNvPr>
          <p:cNvSpPr/>
          <p:nvPr/>
        </p:nvSpPr>
        <p:spPr>
          <a:xfrm>
            <a:off x="7961756" y="3719031"/>
            <a:ext cx="1062670" cy="388045"/>
          </a:xfrm>
          <a:prstGeom prst="flowChartDecision">
            <a:avLst/>
          </a:pr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Review</a:t>
            </a:r>
          </a:p>
        </p:txBody>
      </p:sp>
      <p:sp>
        <p:nvSpPr>
          <p:cNvPr id="94" name="Flowchart: Document 93">
            <a:extLst>
              <a:ext uri="{FF2B5EF4-FFF2-40B4-BE49-F238E27FC236}">
                <a16:creationId xmlns:a16="http://schemas.microsoft.com/office/drawing/2014/main" id="{00D63705-6343-4F51-8C12-F6CE8D0A6194}"/>
              </a:ext>
            </a:extLst>
          </p:cNvPr>
          <p:cNvSpPr/>
          <p:nvPr/>
        </p:nvSpPr>
        <p:spPr>
          <a:xfrm>
            <a:off x="6813690" y="3724781"/>
            <a:ext cx="961000" cy="388045"/>
          </a:xfrm>
          <a:prstGeom prst="flowChartDocument">
            <a:avLst/>
          </a:pr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Distribute Report</a:t>
            </a:r>
          </a:p>
        </p:txBody>
      </p:sp>
      <p:cxnSp>
        <p:nvCxnSpPr>
          <p:cNvPr id="96" name="Straight Arrow Connector 95">
            <a:extLst>
              <a:ext uri="{FF2B5EF4-FFF2-40B4-BE49-F238E27FC236}">
                <a16:creationId xmlns:a16="http://schemas.microsoft.com/office/drawing/2014/main" id="{F9B227D9-0585-42CD-BB1F-6430A612848E}"/>
              </a:ext>
            </a:extLst>
          </p:cNvPr>
          <p:cNvCxnSpPr>
            <a:cxnSpLocks/>
            <a:stCxn id="84" idx="3"/>
            <a:endCxn id="88" idx="1"/>
          </p:cNvCxnSpPr>
          <p:nvPr/>
        </p:nvCxnSpPr>
        <p:spPr>
          <a:xfrm flipV="1">
            <a:off x="7771242" y="3397951"/>
            <a:ext cx="222788" cy="6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D5E3CDB6-A733-47CF-9950-C0889DEBB4BF}"/>
              </a:ext>
            </a:extLst>
          </p:cNvPr>
          <p:cNvCxnSpPr>
            <a:cxnSpLocks/>
          </p:cNvCxnSpPr>
          <p:nvPr/>
        </p:nvCxnSpPr>
        <p:spPr>
          <a:xfrm flipV="1">
            <a:off x="8949120" y="3357033"/>
            <a:ext cx="222788" cy="6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9F3F29C4-B029-40D5-A75A-A56BC5B30339}"/>
              </a:ext>
            </a:extLst>
          </p:cNvPr>
          <p:cNvCxnSpPr>
            <a:cxnSpLocks/>
          </p:cNvCxnSpPr>
          <p:nvPr/>
        </p:nvCxnSpPr>
        <p:spPr>
          <a:xfrm flipV="1">
            <a:off x="10179398" y="3354071"/>
            <a:ext cx="222788" cy="6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485DB129-9E49-4A55-A3C2-A2D0F016D58B}"/>
              </a:ext>
            </a:extLst>
          </p:cNvPr>
          <p:cNvCxnSpPr>
            <a:cxnSpLocks/>
            <a:stCxn id="89" idx="2"/>
            <a:endCxn id="90" idx="0"/>
          </p:cNvCxnSpPr>
          <p:nvPr/>
        </p:nvCxnSpPr>
        <p:spPr>
          <a:xfrm>
            <a:off x="10892148" y="3526071"/>
            <a:ext cx="7803" cy="2233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id="{CB69545B-643A-4A3C-9639-6303802518DF}"/>
              </a:ext>
            </a:extLst>
          </p:cNvPr>
          <p:cNvCxnSpPr>
            <a:cxnSpLocks/>
            <a:stCxn id="90" idx="1"/>
            <a:endCxn id="91" idx="3"/>
          </p:cNvCxnSpPr>
          <p:nvPr/>
        </p:nvCxnSpPr>
        <p:spPr>
          <a:xfrm flipH="1">
            <a:off x="10173019" y="3943457"/>
            <a:ext cx="195597" cy="18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38696322-58F9-4402-8437-F53A8F59D9B4}"/>
              </a:ext>
            </a:extLst>
          </p:cNvPr>
          <p:cNvCxnSpPr>
            <a:cxnSpLocks/>
          </p:cNvCxnSpPr>
          <p:nvPr/>
        </p:nvCxnSpPr>
        <p:spPr>
          <a:xfrm flipH="1">
            <a:off x="9000749" y="3915537"/>
            <a:ext cx="195597" cy="18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a:extLst>
              <a:ext uri="{FF2B5EF4-FFF2-40B4-BE49-F238E27FC236}">
                <a16:creationId xmlns:a16="http://schemas.microsoft.com/office/drawing/2014/main" id="{3A01CA93-E04B-43BF-8D7F-24EEF58C38B8}"/>
              </a:ext>
            </a:extLst>
          </p:cNvPr>
          <p:cNvCxnSpPr>
            <a:cxnSpLocks/>
          </p:cNvCxnSpPr>
          <p:nvPr/>
        </p:nvCxnSpPr>
        <p:spPr>
          <a:xfrm flipH="1">
            <a:off x="7769619" y="3917103"/>
            <a:ext cx="195597" cy="18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3" name="Flowchart: Connector 112">
            <a:extLst>
              <a:ext uri="{FF2B5EF4-FFF2-40B4-BE49-F238E27FC236}">
                <a16:creationId xmlns:a16="http://schemas.microsoft.com/office/drawing/2014/main" id="{744B2207-8D34-4693-B9DC-60E8B9FE3AD1}"/>
              </a:ext>
            </a:extLst>
          </p:cNvPr>
          <p:cNvSpPr/>
          <p:nvPr/>
        </p:nvSpPr>
        <p:spPr>
          <a:xfrm>
            <a:off x="6521685" y="3332509"/>
            <a:ext cx="83890" cy="8389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a:extLst>
              <a:ext uri="{FF2B5EF4-FFF2-40B4-BE49-F238E27FC236}">
                <a16:creationId xmlns:a16="http://schemas.microsoft.com/office/drawing/2014/main" id="{9B8D4E13-1BAD-4772-9FE0-624389053821}"/>
              </a:ext>
            </a:extLst>
          </p:cNvPr>
          <p:cNvSpPr/>
          <p:nvPr/>
        </p:nvSpPr>
        <p:spPr>
          <a:xfrm>
            <a:off x="6305916" y="3107850"/>
            <a:ext cx="436337" cy="246221"/>
          </a:xfrm>
          <a:prstGeom prst="rect">
            <a:avLst/>
          </a:prstGeom>
        </p:spPr>
        <p:txBody>
          <a:bodyPr wrap="none">
            <a:spAutoFit/>
          </a:bodyPr>
          <a:lstStyle/>
          <a:p>
            <a:pPr algn="ctr"/>
            <a:r>
              <a:rPr lang="en-US" sz="1000" dirty="0"/>
              <a:t>Start</a:t>
            </a:r>
          </a:p>
        </p:txBody>
      </p:sp>
      <p:cxnSp>
        <p:nvCxnSpPr>
          <p:cNvPr id="115" name="Straight Arrow Connector 114">
            <a:extLst>
              <a:ext uri="{FF2B5EF4-FFF2-40B4-BE49-F238E27FC236}">
                <a16:creationId xmlns:a16="http://schemas.microsoft.com/office/drawing/2014/main" id="{1D0228A8-A57F-49E5-9ADD-AA61BE61A51C}"/>
              </a:ext>
            </a:extLst>
          </p:cNvPr>
          <p:cNvCxnSpPr>
            <a:cxnSpLocks/>
          </p:cNvCxnSpPr>
          <p:nvPr/>
        </p:nvCxnSpPr>
        <p:spPr>
          <a:xfrm flipV="1">
            <a:off x="6591097" y="3376160"/>
            <a:ext cx="222788" cy="6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6" name="Circle: Hollow 115">
            <a:extLst>
              <a:ext uri="{FF2B5EF4-FFF2-40B4-BE49-F238E27FC236}">
                <a16:creationId xmlns:a16="http://schemas.microsoft.com/office/drawing/2014/main" id="{D51A7701-BE27-4FDA-98EC-898184E4B5CD}"/>
              </a:ext>
            </a:extLst>
          </p:cNvPr>
          <p:cNvSpPr/>
          <p:nvPr/>
        </p:nvSpPr>
        <p:spPr>
          <a:xfrm>
            <a:off x="6478607" y="3797279"/>
            <a:ext cx="151000" cy="151000"/>
          </a:xfrm>
          <a:prstGeom prst="don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7" name="Rectangle 116">
            <a:extLst>
              <a:ext uri="{FF2B5EF4-FFF2-40B4-BE49-F238E27FC236}">
                <a16:creationId xmlns:a16="http://schemas.microsoft.com/office/drawing/2014/main" id="{A93991D0-445A-4667-9531-8B5F2268716B}"/>
              </a:ext>
            </a:extLst>
          </p:cNvPr>
          <p:cNvSpPr/>
          <p:nvPr/>
        </p:nvSpPr>
        <p:spPr>
          <a:xfrm>
            <a:off x="6344782" y="3910971"/>
            <a:ext cx="381836" cy="246221"/>
          </a:xfrm>
          <a:prstGeom prst="rect">
            <a:avLst/>
          </a:prstGeom>
        </p:spPr>
        <p:txBody>
          <a:bodyPr wrap="none">
            <a:spAutoFit/>
          </a:bodyPr>
          <a:lstStyle/>
          <a:p>
            <a:pPr algn="ctr"/>
            <a:r>
              <a:rPr lang="en-US" sz="1000" dirty="0"/>
              <a:t>End</a:t>
            </a:r>
          </a:p>
        </p:txBody>
      </p:sp>
      <p:cxnSp>
        <p:nvCxnSpPr>
          <p:cNvPr id="118" name="Straight Arrow Connector 117">
            <a:extLst>
              <a:ext uri="{FF2B5EF4-FFF2-40B4-BE49-F238E27FC236}">
                <a16:creationId xmlns:a16="http://schemas.microsoft.com/office/drawing/2014/main" id="{A853819E-41B4-4DF3-AEE0-BF1A10732E1A}"/>
              </a:ext>
            </a:extLst>
          </p:cNvPr>
          <p:cNvCxnSpPr>
            <a:cxnSpLocks/>
          </p:cNvCxnSpPr>
          <p:nvPr/>
        </p:nvCxnSpPr>
        <p:spPr>
          <a:xfrm flipH="1">
            <a:off x="6618691" y="3870116"/>
            <a:ext cx="195597" cy="18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Connector: Elbow 28">
            <a:extLst>
              <a:ext uri="{FF2B5EF4-FFF2-40B4-BE49-F238E27FC236}">
                <a16:creationId xmlns:a16="http://schemas.microsoft.com/office/drawing/2014/main" id="{72C22C6A-CF85-4356-8E42-4C5A936929EA}"/>
              </a:ext>
            </a:extLst>
          </p:cNvPr>
          <p:cNvCxnSpPr>
            <a:cxnSpLocks/>
            <a:stCxn id="85" idx="0"/>
            <a:endCxn id="88" idx="0"/>
          </p:cNvCxnSpPr>
          <p:nvPr/>
        </p:nvCxnSpPr>
        <p:spPr>
          <a:xfrm rot="16200000" flipH="1" flipV="1">
            <a:off x="9043519" y="2596381"/>
            <a:ext cx="38557" cy="1176535"/>
          </a:xfrm>
          <a:prstGeom prst="bentConnector3">
            <a:avLst>
              <a:gd name="adj1" fmla="val -45338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Connector: Elbow 33">
            <a:extLst>
              <a:ext uri="{FF2B5EF4-FFF2-40B4-BE49-F238E27FC236}">
                <a16:creationId xmlns:a16="http://schemas.microsoft.com/office/drawing/2014/main" id="{8CE4E23B-6220-44C2-BEDB-B04419BCF28E}"/>
              </a:ext>
            </a:extLst>
          </p:cNvPr>
          <p:cNvCxnSpPr>
            <a:stCxn id="90" idx="3"/>
            <a:endCxn id="89" idx="3"/>
          </p:cNvCxnSpPr>
          <p:nvPr/>
        </p:nvCxnSpPr>
        <p:spPr>
          <a:xfrm flipH="1" flipV="1">
            <a:off x="11372648" y="3357703"/>
            <a:ext cx="58638" cy="585754"/>
          </a:xfrm>
          <a:prstGeom prst="bentConnector3">
            <a:avLst>
              <a:gd name="adj1" fmla="val -29811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Connector: Elbow 36">
            <a:extLst>
              <a:ext uri="{FF2B5EF4-FFF2-40B4-BE49-F238E27FC236}">
                <a16:creationId xmlns:a16="http://schemas.microsoft.com/office/drawing/2014/main" id="{C155A455-AE14-44C5-BE9C-C4E07F1DA385}"/>
              </a:ext>
            </a:extLst>
          </p:cNvPr>
          <p:cNvCxnSpPr>
            <a:stCxn id="93" idx="2"/>
            <a:endCxn id="91" idx="2"/>
          </p:cNvCxnSpPr>
          <p:nvPr/>
        </p:nvCxnSpPr>
        <p:spPr>
          <a:xfrm rot="16200000" flipH="1">
            <a:off x="9089524" y="3510643"/>
            <a:ext cx="6562" cy="1199428"/>
          </a:xfrm>
          <a:prstGeom prst="bentConnector3">
            <a:avLst>
              <a:gd name="adj1" fmla="val 2663136"/>
            </a:avLst>
          </a:prstGeom>
          <a:ln>
            <a:tailEnd type="triangle"/>
          </a:ln>
        </p:spPr>
        <p:style>
          <a:lnRef idx="1">
            <a:schemeClr val="accent1"/>
          </a:lnRef>
          <a:fillRef idx="0">
            <a:schemeClr val="accent1"/>
          </a:fillRef>
          <a:effectRef idx="0">
            <a:schemeClr val="accent1"/>
          </a:effectRef>
          <a:fontRef idx="minor">
            <a:schemeClr val="tx1"/>
          </a:fontRef>
        </p:style>
      </p:cxnSp>
      <p:sp>
        <p:nvSpPr>
          <p:cNvPr id="129" name="Rectangle 128">
            <a:extLst>
              <a:ext uri="{FF2B5EF4-FFF2-40B4-BE49-F238E27FC236}">
                <a16:creationId xmlns:a16="http://schemas.microsoft.com/office/drawing/2014/main" id="{E71C472C-D8C4-46DA-BF19-DBEE66937B09}"/>
              </a:ext>
            </a:extLst>
          </p:cNvPr>
          <p:cNvSpPr/>
          <p:nvPr/>
        </p:nvSpPr>
        <p:spPr>
          <a:xfrm>
            <a:off x="10051258" y="3362025"/>
            <a:ext cx="320922" cy="230832"/>
          </a:xfrm>
          <a:prstGeom prst="rect">
            <a:avLst/>
          </a:prstGeom>
        </p:spPr>
        <p:txBody>
          <a:bodyPr wrap="none">
            <a:spAutoFit/>
          </a:bodyPr>
          <a:lstStyle/>
          <a:p>
            <a:pPr algn="ctr"/>
            <a:r>
              <a:rPr lang="en-US" sz="900" dirty="0"/>
              <a:t>OK</a:t>
            </a:r>
          </a:p>
        </p:txBody>
      </p:sp>
      <p:sp>
        <p:nvSpPr>
          <p:cNvPr id="130" name="Rectangle 129">
            <a:extLst>
              <a:ext uri="{FF2B5EF4-FFF2-40B4-BE49-F238E27FC236}">
                <a16:creationId xmlns:a16="http://schemas.microsoft.com/office/drawing/2014/main" id="{56FFD9E0-43F7-4309-BD40-4061D9A44521}"/>
              </a:ext>
            </a:extLst>
          </p:cNvPr>
          <p:cNvSpPr/>
          <p:nvPr/>
        </p:nvSpPr>
        <p:spPr>
          <a:xfrm>
            <a:off x="10115673" y="3977835"/>
            <a:ext cx="320922" cy="230832"/>
          </a:xfrm>
          <a:prstGeom prst="rect">
            <a:avLst/>
          </a:prstGeom>
        </p:spPr>
        <p:txBody>
          <a:bodyPr wrap="none">
            <a:spAutoFit/>
          </a:bodyPr>
          <a:lstStyle/>
          <a:p>
            <a:pPr algn="ctr"/>
            <a:r>
              <a:rPr lang="en-US" sz="900" dirty="0"/>
              <a:t>OK</a:t>
            </a:r>
          </a:p>
        </p:txBody>
      </p:sp>
      <p:sp>
        <p:nvSpPr>
          <p:cNvPr id="131" name="Rectangle 130">
            <a:extLst>
              <a:ext uri="{FF2B5EF4-FFF2-40B4-BE49-F238E27FC236}">
                <a16:creationId xmlns:a16="http://schemas.microsoft.com/office/drawing/2014/main" id="{FA37B298-DCB0-4B32-967B-E1FCFF053F16}"/>
              </a:ext>
            </a:extLst>
          </p:cNvPr>
          <p:cNvSpPr/>
          <p:nvPr/>
        </p:nvSpPr>
        <p:spPr>
          <a:xfrm>
            <a:off x="7739773" y="3959174"/>
            <a:ext cx="320922" cy="230832"/>
          </a:xfrm>
          <a:prstGeom prst="rect">
            <a:avLst/>
          </a:prstGeom>
        </p:spPr>
        <p:txBody>
          <a:bodyPr wrap="none">
            <a:spAutoFit/>
          </a:bodyPr>
          <a:lstStyle/>
          <a:p>
            <a:pPr algn="ctr"/>
            <a:r>
              <a:rPr lang="en-US" sz="900" dirty="0"/>
              <a:t>OK</a:t>
            </a:r>
          </a:p>
        </p:txBody>
      </p:sp>
      <p:sp>
        <p:nvSpPr>
          <p:cNvPr id="132" name="Rectangle 131">
            <a:extLst>
              <a:ext uri="{FF2B5EF4-FFF2-40B4-BE49-F238E27FC236}">
                <a16:creationId xmlns:a16="http://schemas.microsoft.com/office/drawing/2014/main" id="{24D263E9-37A0-41EF-B9BB-1E2D005EB34C}"/>
              </a:ext>
            </a:extLst>
          </p:cNvPr>
          <p:cNvSpPr/>
          <p:nvPr/>
        </p:nvSpPr>
        <p:spPr>
          <a:xfrm>
            <a:off x="5982205" y="4395704"/>
            <a:ext cx="3214141" cy="307777"/>
          </a:xfrm>
          <a:prstGeom prst="rect">
            <a:avLst/>
          </a:prstGeom>
        </p:spPr>
        <p:txBody>
          <a:bodyPr wrap="square">
            <a:spAutoFit/>
          </a:bodyPr>
          <a:lstStyle/>
          <a:p>
            <a:pPr>
              <a:spcAft>
                <a:spcPts val="1200"/>
              </a:spcAft>
            </a:pPr>
            <a:r>
              <a:rPr lang="en-GB" sz="1400" dirty="0">
                <a:solidFill>
                  <a:srgbClr val="002C6C"/>
                </a:solidFill>
                <a:ea typeface="Times New Roman" panose="02020603050405020304" pitchFamily="18" charset="0"/>
                <a:cs typeface="Times New Roman" panose="02020603050405020304" pitchFamily="18" charset="0"/>
              </a:rPr>
              <a:t>GS1 Canada Data Marketplace</a:t>
            </a:r>
            <a:endParaRPr lang="en-US" sz="1400" dirty="0">
              <a:ea typeface="Times New Roman" panose="02020603050405020304" pitchFamily="18" charset="0"/>
              <a:cs typeface="Times New Roman" panose="02020603050405020304" pitchFamily="18" charset="0"/>
            </a:endParaRPr>
          </a:p>
        </p:txBody>
      </p:sp>
      <p:sp>
        <p:nvSpPr>
          <p:cNvPr id="48" name="Rectangle 47">
            <a:extLst>
              <a:ext uri="{FF2B5EF4-FFF2-40B4-BE49-F238E27FC236}">
                <a16:creationId xmlns:a16="http://schemas.microsoft.com/office/drawing/2014/main" id="{2FC4A0E0-7725-4754-9664-84EC5E85114D}"/>
              </a:ext>
            </a:extLst>
          </p:cNvPr>
          <p:cNvSpPr/>
          <p:nvPr/>
        </p:nvSpPr>
        <p:spPr>
          <a:xfrm>
            <a:off x="6037708" y="4638786"/>
            <a:ext cx="5526763" cy="707886"/>
          </a:xfrm>
          <a:prstGeom prst="rect">
            <a:avLst/>
          </a:prstGeom>
        </p:spPr>
        <p:txBody>
          <a:bodyPr wrap="square">
            <a:spAutoFit/>
          </a:bodyPr>
          <a:lstStyle/>
          <a:p>
            <a:r>
              <a:rPr lang="en-US" sz="1000" dirty="0"/>
              <a:t>- A GS1 Canada's Internal System that can be supplied and consumed GS1 Canada Statistics Reports.</a:t>
            </a:r>
          </a:p>
          <a:p>
            <a:r>
              <a:rPr lang="en-US" sz="1000" dirty="0"/>
              <a:t>- Reports should be reusable (Components) formats.</a:t>
            </a:r>
          </a:p>
          <a:p>
            <a:r>
              <a:rPr lang="en-US" sz="1000" dirty="0"/>
              <a:t>- Consumers can reuse reports, which were designed by other distributors</a:t>
            </a:r>
          </a:p>
          <a:p>
            <a:r>
              <a:rPr lang="en-US" sz="1000" dirty="0"/>
              <a:t>- Consumers can be distributors.</a:t>
            </a:r>
          </a:p>
        </p:txBody>
      </p:sp>
      <p:sp>
        <p:nvSpPr>
          <p:cNvPr id="49" name="Rectangle 48">
            <a:extLst>
              <a:ext uri="{FF2B5EF4-FFF2-40B4-BE49-F238E27FC236}">
                <a16:creationId xmlns:a16="http://schemas.microsoft.com/office/drawing/2014/main" id="{74900DBD-750D-4546-AECE-5C11B7B6EFF9}"/>
              </a:ext>
            </a:extLst>
          </p:cNvPr>
          <p:cNvSpPr/>
          <p:nvPr/>
        </p:nvSpPr>
        <p:spPr>
          <a:xfrm>
            <a:off x="7142916" y="5446196"/>
            <a:ext cx="623826" cy="235424"/>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lumMod val="65000"/>
                    <a:lumOff val="35000"/>
                  </a:schemeClr>
                </a:solidFill>
              </a:rPr>
              <a:t>Table 1</a:t>
            </a:r>
          </a:p>
        </p:txBody>
      </p:sp>
      <p:sp>
        <p:nvSpPr>
          <p:cNvPr id="138" name="Rectangle 137">
            <a:extLst>
              <a:ext uri="{FF2B5EF4-FFF2-40B4-BE49-F238E27FC236}">
                <a16:creationId xmlns:a16="http://schemas.microsoft.com/office/drawing/2014/main" id="{B7FD78D7-2ECA-41E8-966A-99570A306FCB}"/>
              </a:ext>
            </a:extLst>
          </p:cNvPr>
          <p:cNvSpPr/>
          <p:nvPr/>
        </p:nvSpPr>
        <p:spPr>
          <a:xfrm>
            <a:off x="7142916" y="5787578"/>
            <a:ext cx="623826" cy="235424"/>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lumMod val="65000"/>
                    <a:lumOff val="35000"/>
                  </a:schemeClr>
                </a:solidFill>
              </a:rPr>
              <a:t>Table 2</a:t>
            </a:r>
          </a:p>
        </p:txBody>
      </p:sp>
      <p:sp>
        <p:nvSpPr>
          <p:cNvPr id="140" name="Rectangle 139">
            <a:extLst>
              <a:ext uri="{FF2B5EF4-FFF2-40B4-BE49-F238E27FC236}">
                <a16:creationId xmlns:a16="http://schemas.microsoft.com/office/drawing/2014/main" id="{C8804466-EE7E-42AE-BA34-13FEEE8D7302}"/>
              </a:ext>
            </a:extLst>
          </p:cNvPr>
          <p:cNvSpPr/>
          <p:nvPr/>
        </p:nvSpPr>
        <p:spPr>
          <a:xfrm>
            <a:off x="7151188" y="6121090"/>
            <a:ext cx="626009" cy="235424"/>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lumMod val="65000"/>
                    <a:lumOff val="35000"/>
                  </a:schemeClr>
                </a:solidFill>
              </a:rPr>
              <a:t>Table N</a:t>
            </a:r>
          </a:p>
        </p:txBody>
      </p:sp>
      <p:sp>
        <p:nvSpPr>
          <p:cNvPr id="141" name="Rectangle 140">
            <a:extLst>
              <a:ext uri="{FF2B5EF4-FFF2-40B4-BE49-F238E27FC236}">
                <a16:creationId xmlns:a16="http://schemas.microsoft.com/office/drawing/2014/main" id="{B980FE95-42CE-4DD2-B99A-A6441A58A8D2}"/>
              </a:ext>
            </a:extLst>
          </p:cNvPr>
          <p:cNvSpPr/>
          <p:nvPr/>
        </p:nvSpPr>
        <p:spPr>
          <a:xfrm>
            <a:off x="7829959" y="5446196"/>
            <a:ext cx="623826" cy="235424"/>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lumMod val="65000"/>
                    <a:lumOff val="35000"/>
                  </a:schemeClr>
                </a:solidFill>
              </a:rPr>
              <a:t>Chart 1</a:t>
            </a:r>
          </a:p>
        </p:txBody>
      </p:sp>
      <p:sp>
        <p:nvSpPr>
          <p:cNvPr id="142" name="Rectangle 141">
            <a:extLst>
              <a:ext uri="{FF2B5EF4-FFF2-40B4-BE49-F238E27FC236}">
                <a16:creationId xmlns:a16="http://schemas.microsoft.com/office/drawing/2014/main" id="{F8122745-A8ED-4742-865C-4FF48171915E}"/>
              </a:ext>
            </a:extLst>
          </p:cNvPr>
          <p:cNvSpPr/>
          <p:nvPr/>
        </p:nvSpPr>
        <p:spPr>
          <a:xfrm>
            <a:off x="7829959" y="5787578"/>
            <a:ext cx="623826" cy="235424"/>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lumMod val="65000"/>
                    <a:lumOff val="35000"/>
                  </a:schemeClr>
                </a:solidFill>
              </a:rPr>
              <a:t>Chart 2</a:t>
            </a:r>
          </a:p>
        </p:txBody>
      </p:sp>
      <p:sp>
        <p:nvSpPr>
          <p:cNvPr id="143" name="Rectangle 142">
            <a:extLst>
              <a:ext uri="{FF2B5EF4-FFF2-40B4-BE49-F238E27FC236}">
                <a16:creationId xmlns:a16="http://schemas.microsoft.com/office/drawing/2014/main" id="{9B8D2856-3FB0-4230-A707-703FF9A57F48}"/>
              </a:ext>
            </a:extLst>
          </p:cNvPr>
          <p:cNvSpPr/>
          <p:nvPr/>
        </p:nvSpPr>
        <p:spPr>
          <a:xfrm>
            <a:off x="7838231" y="6121090"/>
            <a:ext cx="626009" cy="235424"/>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lumMod val="65000"/>
                    <a:lumOff val="35000"/>
                  </a:schemeClr>
                </a:solidFill>
              </a:rPr>
              <a:t>Chart N</a:t>
            </a:r>
          </a:p>
        </p:txBody>
      </p:sp>
      <p:sp>
        <p:nvSpPr>
          <p:cNvPr id="144" name="Rectangle 143">
            <a:extLst>
              <a:ext uri="{FF2B5EF4-FFF2-40B4-BE49-F238E27FC236}">
                <a16:creationId xmlns:a16="http://schemas.microsoft.com/office/drawing/2014/main" id="{8C9A05A0-E5AC-4D76-BF0C-B60DDB4C3A7F}"/>
              </a:ext>
            </a:extLst>
          </p:cNvPr>
          <p:cNvSpPr/>
          <p:nvPr/>
        </p:nvSpPr>
        <p:spPr>
          <a:xfrm>
            <a:off x="8541991" y="5446196"/>
            <a:ext cx="623826" cy="235424"/>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lumMod val="65000"/>
                    <a:lumOff val="35000"/>
                  </a:schemeClr>
                </a:solidFill>
              </a:rPr>
              <a:t>Matrix 1</a:t>
            </a:r>
          </a:p>
        </p:txBody>
      </p:sp>
      <p:sp>
        <p:nvSpPr>
          <p:cNvPr id="145" name="Rectangle 144">
            <a:extLst>
              <a:ext uri="{FF2B5EF4-FFF2-40B4-BE49-F238E27FC236}">
                <a16:creationId xmlns:a16="http://schemas.microsoft.com/office/drawing/2014/main" id="{5A0AE5C1-6054-4F59-9928-35D31E9CB34E}"/>
              </a:ext>
            </a:extLst>
          </p:cNvPr>
          <p:cNvSpPr/>
          <p:nvPr/>
        </p:nvSpPr>
        <p:spPr>
          <a:xfrm>
            <a:off x="8541991" y="5787578"/>
            <a:ext cx="623826" cy="235424"/>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lumMod val="65000"/>
                    <a:lumOff val="35000"/>
                  </a:schemeClr>
                </a:solidFill>
              </a:rPr>
              <a:t>Matrix 2</a:t>
            </a:r>
          </a:p>
        </p:txBody>
      </p:sp>
      <p:sp>
        <p:nvSpPr>
          <p:cNvPr id="146" name="Rectangle 145">
            <a:extLst>
              <a:ext uri="{FF2B5EF4-FFF2-40B4-BE49-F238E27FC236}">
                <a16:creationId xmlns:a16="http://schemas.microsoft.com/office/drawing/2014/main" id="{7ED2D8D0-FFFA-4EAA-B268-048FAECFF1DD}"/>
              </a:ext>
            </a:extLst>
          </p:cNvPr>
          <p:cNvSpPr/>
          <p:nvPr/>
        </p:nvSpPr>
        <p:spPr>
          <a:xfrm>
            <a:off x="8550263" y="6121090"/>
            <a:ext cx="626009" cy="235424"/>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lumMod val="65000"/>
                    <a:lumOff val="35000"/>
                  </a:schemeClr>
                </a:solidFill>
              </a:rPr>
              <a:t>Matrix N</a:t>
            </a:r>
          </a:p>
        </p:txBody>
      </p:sp>
      <p:sp>
        <p:nvSpPr>
          <p:cNvPr id="58" name="Rectangle: Rounded Corners 57">
            <a:extLst>
              <a:ext uri="{FF2B5EF4-FFF2-40B4-BE49-F238E27FC236}">
                <a16:creationId xmlns:a16="http://schemas.microsoft.com/office/drawing/2014/main" id="{9026E724-E6A6-4FA0-99F3-754BC24C8E8B}"/>
              </a:ext>
            </a:extLst>
          </p:cNvPr>
          <p:cNvSpPr/>
          <p:nvPr/>
        </p:nvSpPr>
        <p:spPr>
          <a:xfrm>
            <a:off x="6953035" y="5346672"/>
            <a:ext cx="2442008" cy="1120586"/>
          </a:xfrm>
          <a:prstGeom prst="round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Image result for stakeholder icon">
            <a:extLst>
              <a:ext uri="{FF2B5EF4-FFF2-40B4-BE49-F238E27FC236}">
                <a16:creationId xmlns:a16="http://schemas.microsoft.com/office/drawing/2014/main" id="{A3799B74-4BC8-4A45-825C-93C66B8E3979}"/>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6531251" y="5416441"/>
            <a:ext cx="289750" cy="289750"/>
          </a:xfrm>
          <a:prstGeom prst="rect">
            <a:avLst/>
          </a:prstGeom>
          <a:noFill/>
          <a:extLst>
            <a:ext uri="{909E8E84-426E-40DD-AFC4-6F175D3DCCD1}">
              <a14:hiddenFill xmlns:a14="http://schemas.microsoft.com/office/drawing/2010/main">
                <a:solidFill>
                  <a:srgbClr val="FFFFFF"/>
                </a:solidFill>
              </a14:hiddenFill>
            </a:ext>
          </a:extLst>
        </p:spPr>
      </p:pic>
      <p:pic>
        <p:nvPicPr>
          <p:cNvPr id="150" name="Picture 2" descr="Image result for stakeholder icon">
            <a:extLst>
              <a:ext uri="{FF2B5EF4-FFF2-40B4-BE49-F238E27FC236}">
                <a16:creationId xmlns:a16="http://schemas.microsoft.com/office/drawing/2014/main" id="{310B8041-0DE1-4D34-8256-02C3A99EF1F9}"/>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9692519" y="6097891"/>
            <a:ext cx="289750" cy="289750"/>
          </a:xfrm>
          <a:prstGeom prst="rect">
            <a:avLst/>
          </a:prstGeom>
          <a:noFill/>
          <a:extLst>
            <a:ext uri="{909E8E84-426E-40DD-AFC4-6F175D3DCCD1}">
              <a14:hiddenFill xmlns:a14="http://schemas.microsoft.com/office/drawing/2010/main">
                <a:solidFill>
                  <a:srgbClr val="FFFFFF"/>
                </a:solidFill>
              </a14:hiddenFill>
            </a:ext>
          </a:extLst>
        </p:spPr>
      </p:pic>
      <p:pic>
        <p:nvPicPr>
          <p:cNvPr id="151" name="Picture 2" descr="Image result for stakeholder icon">
            <a:extLst>
              <a:ext uri="{FF2B5EF4-FFF2-40B4-BE49-F238E27FC236}">
                <a16:creationId xmlns:a16="http://schemas.microsoft.com/office/drawing/2014/main" id="{FAEB8763-7B04-454A-B8B5-969AB8F6A0A6}"/>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6536100" y="6097891"/>
            <a:ext cx="289750" cy="289750"/>
          </a:xfrm>
          <a:prstGeom prst="rect">
            <a:avLst/>
          </a:prstGeom>
          <a:noFill/>
          <a:extLst>
            <a:ext uri="{909E8E84-426E-40DD-AFC4-6F175D3DCCD1}">
              <a14:hiddenFill xmlns:a14="http://schemas.microsoft.com/office/drawing/2010/main">
                <a:solidFill>
                  <a:srgbClr val="FFFFFF"/>
                </a:solidFill>
              </a14:hiddenFill>
            </a:ext>
          </a:extLst>
        </p:spPr>
      </p:pic>
      <p:sp>
        <p:nvSpPr>
          <p:cNvPr id="155" name="Rectangle 154">
            <a:extLst>
              <a:ext uri="{FF2B5EF4-FFF2-40B4-BE49-F238E27FC236}">
                <a16:creationId xmlns:a16="http://schemas.microsoft.com/office/drawing/2014/main" id="{8CAD4B51-0B62-45F8-A9C7-17BCE0366C6C}"/>
              </a:ext>
            </a:extLst>
          </p:cNvPr>
          <p:cNvSpPr/>
          <p:nvPr/>
        </p:nvSpPr>
        <p:spPr>
          <a:xfrm>
            <a:off x="10189679" y="5813718"/>
            <a:ext cx="623826" cy="235424"/>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lumMod val="65000"/>
                    <a:lumOff val="35000"/>
                  </a:schemeClr>
                </a:solidFill>
              </a:rPr>
              <a:t>Matrix 1</a:t>
            </a:r>
          </a:p>
        </p:txBody>
      </p:sp>
      <p:sp>
        <p:nvSpPr>
          <p:cNvPr id="157" name="Rectangle 156">
            <a:extLst>
              <a:ext uri="{FF2B5EF4-FFF2-40B4-BE49-F238E27FC236}">
                <a16:creationId xmlns:a16="http://schemas.microsoft.com/office/drawing/2014/main" id="{B0C91A91-662F-4BF1-957E-1E996364B772}"/>
              </a:ext>
            </a:extLst>
          </p:cNvPr>
          <p:cNvSpPr/>
          <p:nvPr/>
        </p:nvSpPr>
        <p:spPr>
          <a:xfrm>
            <a:off x="10196557" y="6088379"/>
            <a:ext cx="623826" cy="235424"/>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lumMod val="65000"/>
                    <a:lumOff val="35000"/>
                  </a:schemeClr>
                </a:solidFill>
              </a:rPr>
              <a:t>Table 2</a:t>
            </a:r>
          </a:p>
        </p:txBody>
      </p:sp>
      <p:sp>
        <p:nvSpPr>
          <p:cNvPr id="158" name="Rectangle 157">
            <a:extLst>
              <a:ext uri="{FF2B5EF4-FFF2-40B4-BE49-F238E27FC236}">
                <a16:creationId xmlns:a16="http://schemas.microsoft.com/office/drawing/2014/main" id="{443BE87F-2DD2-411B-B03A-8CEDC04E355E}"/>
              </a:ext>
            </a:extLst>
          </p:cNvPr>
          <p:cNvSpPr/>
          <p:nvPr/>
        </p:nvSpPr>
        <p:spPr>
          <a:xfrm>
            <a:off x="10190270" y="5546157"/>
            <a:ext cx="623826" cy="235424"/>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lumMod val="65000"/>
                    <a:lumOff val="35000"/>
                  </a:schemeClr>
                </a:solidFill>
              </a:rPr>
              <a:t>Chart 1</a:t>
            </a:r>
          </a:p>
        </p:txBody>
      </p:sp>
      <p:sp>
        <p:nvSpPr>
          <p:cNvPr id="159" name="Rectangle 158">
            <a:extLst>
              <a:ext uri="{FF2B5EF4-FFF2-40B4-BE49-F238E27FC236}">
                <a16:creationId xmlns:a16="http://schemas.microsoft.com/office/drawing/2014/main" id="{F8AF6855-16E3-49E5-B440-A9EB2BA64A13}"/>
              </a:ext>
            </a:extLst>
          </p:cNvPr>
          <p:cNvSpPr/>
          <p:nvPr/>
        </p:nvSpPr>
        <p:spPr>
          <a:xfrm>
            <a:off x="10115673" y="5478470"/>
            <a:ext cx="776474" cy="910317"/>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tx1">
                  <a:lumMod val="65000"/>
                  <a:lumOff val="35000"/>
                </a:schemeClr>
              </a:solidFill>
            </a:endParaRPr>
          </a:p>
        </p:txBody>
      </p:sp>
      <p:cxnSp>
        <p:nvCxnSpPr>
          <p:cNvPr id="63" name="Straight Arrow Connector 62">
            <a:extLst>
              <a:ext uri="{FF2B5EF4-FFF2-40B4-BE49-F238E27FC236}">
                <a16:creationId xmlns:a16="http://schemas.microsoft.com/office/drawing/2014/main" id="{28D07234-142A-45C9-B794-95F8ED274A0A}"/>
              </a:ext>
            </a:extLst>
          </p:cNvPr>
          <p:cNvCxnSpPr>
            <a:stCxn id="144" idx="1"/>
            <a:endCxn id="159" idx="1"/>
          </p:cNvCxnSpPr>
          <p:nvPr/>
        </p:nvCxnSpPr>
        <p:spPr>
          <a:xfrm>
            <a:off x="8541991" y="5563908"/>
            <a:ext cx="1573682" cy="3697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7C2DCD49-BC2E-4C8A-9E42-EBE2A56F1BC9}"/>
              </a:ext>
            </a:extLst>
          </p:cNvPr>
          <p:cNvCxnSpPr>
            <a:stCxn id="144" idx="3"/>
            <a:endCxn id="155" idx="1"/>
          </p:cNvCxnSpPr>
          <p:nvPr/>
        </p:nvCxnSpPr>
        <p:spPr>
          <a:xfrm>
            <a:off x="9165817" y="5563908"/>
            <a:ext cx="1023862" cy="3675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F7CFF31C-4BCE-4763-A4FF-E91E02A3C32B}"/>
              </a:ext>
            </a:extLst>
          </p:cNvPr>
          <p:cNvCxnSpPr>
            <a:stCxn id="138" idx="3"/>
            <a:endCxn id="159" idx="1"/>
          </p:cNvCxnSpPr>
          <p:nvPr/>
        </p:nvCxnSpPr>
        <p:spPr>
          <a:xfrm>
            <a:off x="7766742" y="5905290"/>
            <a:ext cx="2348931" cy="283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C6D0F6D2-76BB-460A-8278-E91CA84B2B70}"/>
              </a:ext>
            </a:extLst>
          </p:cNvPr>
          <p:cNvCxnSpPr>
            <a:cxnSpLocks/>
            <a:stCxn id="159" idx="1"/>
          </p:cNvCxnSpPr>
          <p:nvPr/>
        </p:nvCxnSpPr>
        <p:spPr>
          <a:xfrm flipH="1">
            <a:off x="9318924" y="5933629"/>
            <a:ext cx="796749" cy="28975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79794F8F-D00F-41D8-80A6-07FC350394EB}"/>
              </a:ext>
            </a:extLst>
          </p:cNvPr>
          <p:cNvCxnSpPr>
            <a:stCxn id="159" idx="3"/>
          </p:cNvCxnSpPr>
          <p:nvPr/>
        </p:nvCxnSpPr>
        <p:spPr>
          <a:xfrm flipV="1">
            <a:off x="10892147" y="5546157"/>
            <a:ext cx="360352" cy="3874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BA64096B-9D74-42E4-B868-AC99149DCB91}"/>
              </a:ext>
            </a:extLst>
          </p:cNvPr>
          <p:cNvCxnSpPr>
            <a:stCxn id="159" idx="3"/>
          </p:cNvCxnSpPr>
          <p:nvPr/>
        </p:nvCxnSpPr>
        <p:spPr>
          <a:xfrm flipV="1">
            <a:off x="10892147" y="5931430"/>
            <a:ext cx="381867" cy="21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63AB7ABC-5616-4BC6-9ADD-DEB3BF292B15}"/>
              </a:ext>
            </a:extLst>
          </p:cNvPr>
          <p:cNvCxnSpPr>
            <a:stCxn id="159" idx="3"/>
          </p:cNvCxnSpPr>
          <p:nvPr/>
        </p:nvCxnSpPr>
        <p:spPr>
          <a:xfrm>
            <a:off x="10892147" y="5933629"/>
            <a:ext cx="360352" cy="3508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F72EFB61-846C-4F8D-A2CA-AF7BACAAD8FB}"/>
              </a:ext>
            </a:extLst>
          </p:cNvPr>
          <p:cNvCxnSpPr>
            <a:stCxn id="1026" idx="3"/>
            <a:endCxn id="49" idx="1"/>
          </p:cNvCxnSpPr>
          <p:nvPr/>
        </p:nvCxnSpPr>
        <p:spPr>
          <a:xfrm>
            <a:off x="6821001" y="5561316"/>
            <a:ext cx="321915" cy="2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a:extLst>
              <a:ext uri="{FF2B5EF4-FFF2-40B4-BE49-F238E27FC236}">
                <a16:creationId xmlns:a16="http://schemas.microsoft.com/office/drawing/2014/main" id="{A3F6D648-1822-4FB6-A3E6-CA900574575E}"/>
              </a:ext>
            </a:extLst>
          </p:cNvPr>
          <p:cNvCxnSpPr>
            <a:cxnSpLocks/>
            <a:stCxn id="151" idx="3"/>
            <a:endCxn id="140" idx="1"/>
          </p:cNvCxnSpPr>
          <p:nvPr/>
        </p:nvCxnSpPr>
        <p:spPr>
          <a:xfrm flipV="1">
            <a:off x="6825850" y="6238802"/>
            <a:ext cx="325338" cy="39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28" name="Picture 4" descr="Image result for company icon">
            <a:extLst>
              <a:ext uri="{FF2B5EF4-FFF2-40B4-BE49-F238E27FC236}">
                <a16:creationId xmlns:a16="http://schemas.microsoft.com/office/drawing/2014/main" id="{EFC1A2FF-964B-41C4-8A95-F59BC7A7375C}"/>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1295530" y="5293724"/>
            <a:ext cx="446169" cy="44616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Related image">
            <a:extLst>
              <a:ext uri="{FF2B5EF4-FFF2-40B4-BE49-F238E27FC236}">
                <a16:creationId xmlns:a16="http://schemas.microsoft.com/office/drawing/2014/main" id="{3899B277-CF8B-4211-ACAB-FAF3A9B14F17}"/>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1361891" y="5783780"/>
            <a:ext cx="346034" cy="34603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company icon">
            <a:extLst>
              <a:ext uri="{FF2B5EF4-FFF2-40B4-BE49-F238E27FC236}">
                <a16:creationId xmlns:a16="http://schemas.microsoft.com/office/drawing/2014/main" id="{7833CB81-1C31-45EF-BE7B-18472BAEFC87}"/>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1393223" y="6181327"/>
            <a:ext cx="350374" cy="350374"/>
          </a:xfrm>
          <a:prstGeom prst="rect">
            <a:avLst/>
          </a:prstGeom>
          <a:noFill/>
          <a:extLst>
            <a:ext uri="{909E8E84-426E-40DD-AFC4-6F175D3DCCD1}">
              <a14:hiddenFill xmlns:a14="http://schemas.microsoft.com/office/drawing/2010/main">
                <a:solidFill>
                  <a:srgbClr val="FFFFFF"/>
                </a:solidFill>
              </a14:hiddenFill>
            </a:ext>
          </a:extLst>
        </p:spPr>
      </p:pic>
      <p:sp>
        <p:nvSpPr>
          <p:cNvPr id="107" name="Rectangle 106">
            <a:extLst>
              <a:ext uri="{FF2B5EF4-FFF2-40B4-BE49-F238E27FC236}">
                <a16:creationId xmlns:a16="http://schemas.microsoft.com/office/drawing/2014/main" id="{D9186080-9A2E-4B1B-8BE0-9781989C3B17}"/>
              </a:ext>
            </a:extLst>
          </p:cNvPr>
          <p:cNvSpPr/>
          <p:nvPr/>
        </p:nvSpPr>
        <p:spPr>
          <a:xfrm>
            <a:off x="6684292" y="5814672"/>
            <a:ext cx="532518" cy="246221"/>
          </a:xfrm>
          <a:prstGeom prst="rect">
            <a:avLst/>
          </a:prstGeom>
        </p:spPr>
        <p:txBody>
          <a:bodyPr wrap="none">
            <a:spAutoFit/>
          </a:bodyPr>
          <a:lstStyle/>
          <a:p>
            <a:r>
              <a:rPr lang="en-US" sz="1000" dirty="0">
                <a:solidFill>
                  <a:schemeClr val="accent1"/>
                </a:solidFill>
              </a:rPr>
              <a:t>Supply</a:t>
            </a:r>
          </a:p>
        </p:txBody>
      </p:sp>
      <p:sp>
        <p:nvSpPr>
          <p:cNvPr id="204" name="Rectangle 203">
            <a:extLst>
              <a:ext uri="{FF2B5EF4-FFF2-40B4-BE49-F238E27FC236}">
                <a16:creationId xmlns:a16="http://schemas.microsoft.com/office/drawing/2014/main" id="{3174CA6B-A79B-4700-B223-9E6A9FA19FA3}"/>
              </a:ext>
            </a:extLst>
          </p:cNvPr>
          <p:cNvSpPr/>
          <p:nvPr/>
        </p:nvSpPr>
        <p:spPr>
          <a:xfrm>
            <a:off x="6471284" y="5636344"/>
            <a:ext cx="587020" cy="246221"/>
          </a:xfrm>
          <a:prstGeom prst="rect">
            <a:avLst/>
          </a:prstGeom>
        </p:spPr>
        <p:txBody>
          <a:bodyPr wrap="none">
            <a:spAutoFit/>
          </a:bodyPr>
          <a:lstStyle/>
          <a:p>
            <a:r>
              <a:rPr lang="en-US" sz="1000" dirty="0"/>
              <a:t>Finance</a:t>
            </a:r>
          </a:p>
        </p:txBody>
      </p:sp>
      <p:sp>
        <p:nvSpPr>
          <p:cNvPr id="205" name="Rectangle 204">
            <a:extLst>
              <a:ext uri="{FF2B5EF4-FFF2-40B4-BE49-F238E27FC236}">
                <a16:creationId xmlns:a16="http://schemas.microsoft.com/office/drawing/2014/main" id="{B0D98141-58F7-4AAF-9A20-D4A9BBB2EEEB}"/>
              </a:ext>
            </a:extLst>
          </p:cNvPr>
          <p:cNvSpPr/>
          <p:nvPr/>
        </p:nvSpPr>
        <p:spPr>
          <a:xfrm>
            <a:off x="6341346" y="6335455"/>
            <a:ext cx="721672" cy="246221"/>
          </a:xfrm>
          <a:prstGeom prst="rect">
            <a:avLst/>
          </a:prstGeom>
        </p:spPr>
        <p:txBody>
          <a:bodyPr wrap="none">
            <a:spAutoFit/>
          </a:bodyPr>
          <a:lstStyle/>
          <a:p>
            <a:r>
              <a:rPr lang="en-US" sz="1000" dirty="0"/>
              <a:t>Marketing</a:t>
            </a:r>
          </a:p>
        </p:txBody>
      </p:sp>
      <p:sp>
        <p:nvSpPr>
          <p:cNvPr id="206" name="Rectangle 205">
            <a:extLst>
              <a:ext uri="{FF2B5EF4-FFF2-40B4-BE49-F238E27FC236}">
                <a16:creationId xmlns:a16="http://schemas.microsoft.com/office/drawing/2014/main" id="{39059AB8-A542-419D-9786-F82F620DA800}"/>
              </a:ext>
            </a:extLst>
          </p:cNvPr>
          <p:cNvSpPr/>
          <p:nvPr/>
        </p:nvSpPr>
        <p:spPr>
          <a:xfrm>
            <a:off x="9635553" y="6344147"/>
            <a:ext cx="447558" cy="246221"/>
          </a:xfrm>
          <a:prstGeom prst="rect">
            <a:avLst/>
          </a:prstGeom>
        </p:spPr>
        <p:txBody>
          <a:bodyPr wrap="none">
            <a:spAutoFit/>
          </a:bodyPr>
          <a:lstStyle/>
          <a:p>
            <a:r>
              <a:rPr lang="en-US" sz="1000" dirty="0"/>
              <a:t>Sales</a:t>
            </a:r>
          </a:p>
        </p:txBody>
      </p:sp>
      <p:sp>
        <p:nvSpPr>
          <p:cNvPr id="207" name="Rectangle 206">
            <a:extLst>
              <a:ext uri="{FF2B5EF4-FFF2-40B4-BE49-F238E27FC236}">
                <a16:creationId xmlns:a16="http://schemas.microsoft.com/office/drawing/2014/main" id="{3655CC83-6722-4ABD-B964-200688BE46A3}"/>
              </a:ext>
            </a:extLst>
          </p:cNvPr>
          <p:cNvSpPr/>
          <p:nvPr/>
        </p:nvSpPr>
        <p:spPr>
          <a:xfrm>
            <a:off x="9677934" y="5570342"/>
            <a:ext cx="498855" cy="246221"/>
          </a:xfrm>
          <a:prstGeom prst="rect">
            <a:avLst/>
          </a:prstGeom>
        </p:spPr>
        <p:txBody>
          <a:bodyPr wrap="none">
            <a:spAutoFit/>
          </a:bodyPr>
          <a:lstStyle/>
          <a:p>
            <a:r>
              <a:rPr lang="en-US" sz="1000" dirty="0">
                <a:solidFill>
                  <a:schemeClr val="accent1"/>
                </a:solidFill>
              </a:rPr>
              <a:t>Reuse</a:t>
            </a:r>
          </a:p>
        </p:txBody>
      </p:sp>
      <p:sp>
        <p:nvSpPr>
          <p:cNvPr id="208" name="Rectangle 207">
            <a:extLst>
              <a:ext uri="{FF2B5EF4-FFF2-40B4-BE49-F238E27FC236}">
                <a16:creationId xmlns:a16="http://schemas.microsoft.com/office/drawing/2014/main" id="{8F24FDA5-A853-4DA0-BDD5-8661A46A62F1}"/>
              </a:ext>
            </a:extLst>
          </p:cNvPr>
          <p:cNvSpPr/>
          <p:nvPr/>
        </p:nvSpPr>
        <p:spPr>
          <a:xfrm>
            <a:off x="9056768" y="5886544"/>
            <a:ext cx="872355" cy="246221"/>
          </a:xfrm>
          <a:prstGeom prst="rect">
            <a:avLst/>
          </a:prstGeom>
        </p:spPr>
        <p:txBody>
          <a:bodyPr wrap="none">
            <a:spAutoFit/>
          </a:bodyPr>
          <a:lstStyle/>
          <a:p>
            <a:r>
              <a:rPr lang="en-US" sz="1000" dirty="0">
                <a:solidFill>
                  <a:srgbClr val="FF0000"/>
                </a:solidFill>
              </a:rPr>
              <a:t>Re-Distribute</a:t>
            </a:r>
          </a:p>
        </p:txBody>
      </p:sp>
      <p:sp>
        <p:nvSpPr>
          <p:cNvPr id="209" name="Rectangle 208">
            <a:extLst>
              <a:ext uri="{FF2B5EF4-FFF2-40B4-BE49-F238E27FC236}">
                <a16:creationId xmlns:a16="http://schemas.microsoft.com/office/drawing/2014/main" id="{C4155A53-86F7-471E-97EF-D8A212AA3EBF}"/>
              </a:ext>
            </a:extLst>
          </p:cNvPr>
          <p:cNvSpPr/>
          <p:nvPr/>
        </p:nvSpPr>
        <p:spPr>
          <a:xfrm>
            <a:off x="10558614" y="5154693"/>
            <a:ext cx="1382110" cy="246221"/>
          </a:xfrm>
          <a:prstGeom prst="rect">
            <a:avLst/>
          </a:prstGeom>
        </p:spPr>
        <p:txBody>
          <a:bodyPr wrap="none">
            <a:spAutoFit/>
          </a:bodyPr>
          <a:lstStyle/>
          <a:p>
            <a:r>
              <a:rPr lang="en-US" sz="1000" dirty="0">
                <a:solidFill>
                  <a:srgbClr val="FF0000"/>
                </a:solidFill>
              </a:rPr>
              <a:t>Distribute to end-users</a:t>
            </a:r>
          </a:p>
        </p:txBody>
      </p:sp>
      <p:cxnSp>
        <p:nvCxnSpPr>
          <p:cNvPr id="109" name="Straight Arrow Connector 108">
            <a:extLst>
              <a:ext uri="{FF2B5EF4-FFF2-40B4-BE49-F238E27FC236}">
                <a16:creationId xmlns:a16="http://schemas.microsoft.com/office/drawing/2014/main" id="{C324A027-6E4F-4913-8D67-CBCDE48530DC}"/>
              </a:ext>
            </a:extLst>
          </p:cNvPr>
          <p:cNvCxnSpPr>
            <a:cxnSpLocks/>
          </p:cNvCxnSpPr>
          <p:nvPr/>
        </p:nvCxnSpPr>
        <p:spPr>
          <a:xfrm>
            <a:off x="10923255" y="6669741"/>
            <a:ext cx="816872" cy="10758"/>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0" name="Straight Arrow Connector 209">
            <a:extLst>
              <a:ext uri="{FF2B5EF4-FFF2-40B4-BE49-F238E27FC236}">
                <a16:creationId xmlns:a16="http://schemas.microsoft.com/office/drawing/2014/main" id="{F116954B-7A2B-4246-A0A5-F870A0F703F0}"/>
              </a:ext>
            </a:extLst>
          </p:cNvPr>
          <p:cNvCxnSpPr>
            <a:cxnSpLocks/>
          </p:cNvCxnSpPr>
          <p:nvPr/>
        </p:nvCxnSpPr>
        <p:spPr>
          <a:xfrm flipV="1">
            <a:off x="6419289" y="6680499"/>
            <a:ext cx="4480662" cy="1788"/>
          </a:xfrm>
          <a:prstGeom prst="straightConnector1">
            <a:avLst/>
          </a:prstGeom>
          <a:ln>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11" name="Rectangle 210">
            <a:extLst>
              <a:ext uri="{FF2B5EF4-FFF2-40B4-BE49-F238E27FC236}">
                <a16:creationId xmlns:a16="http://schemas.microsoft.com/office/drawing/2014/main" id="{2B1036BF-FC1D-4771-AD63-10324AB3CF27}"/>
              </a:ext>
            </a:extLst>
          </p:cNvPr>
          <p:cNvSpPr/>
          <p:nvPr/>
        </p:nvSpPr>
        <p:spPr>
          <a:xfrm>
            <a:off x="7320555" y="6487840"/>
            <a:ext cx="2961067" cy="246221"/>
          </a:xfrm>
          <a:prstGeom prst="rect">
            <a:avLst/>
          </a:prstGeom>
        </p:spPr>
        <p:txBody>
          <a:bodyPr wrap="none">
            <a:spAutoFit/>
          </a:bodyPr>
          <a:lstStyle/>
          <a:p>
            <a:r>
              <a:rPr lang="en-US" sz="1000" dirty="0"/>
              <a:t>Internal (Office 365 SharePoint/PowerApps/Yammer)</a:t>
            </a:r>
          </a:p>
        </p:txBody>
      </p:sp>
      <p:sp>
        <p:nvSpPr>
          <p:cNvPr id="212" name="Rectangle 211">
            <a:extLst>
              <a:ext uri="{FF2B5EF4-FFF2-40B4-BE49-F238E27FC236}">
                <a16:creationId xmlns:a16="http://schemas.microsoft.com/office/drawing/2014/main" id="{673EAD6C-6012-41F7-8027-57579C39CC33}"/>
              </a:ext>
            </a:extLst>
          </p:cNvPr>
          <p:cNvSpPr/>
          <p:nvPr/>
        </p:nvSpPr>
        <p:spPr>
          <a:xfrm>
            <a:off x="11001286" y="6476883"/>
            <a:ext cx="612668" cy="246221"/>
          </a:xfrm>
          <a:prstGeom prst="rect">
            <a:avLst/>
          </a:prstGeom>
        </p:spPr>
        <p:txBody>
          <a:bodyPr wrap="none">
            <a:spAutoFit/>
          </a:bodyPr>
          <a:lstStyle/>
          <a:p>
            <a:r>
              <a:rPr lang="en-US" sz="1000" dirty="0"/>
              <a:t>External</a:t>
            </a:r>
          </a:p>
        </p:txBody>
      </p:sp>
      <p:sp>
        <p:nvSpPr>
          <p:cNvPr id="121" name="Rectangle 120">
            <a:extLst>
              <a:ext uri="{FF2B5EF4-FFF2-40B4-BE49-F238E27FC236}">
                <a16:creationId xmlns:a16="http://schemas.microsoft.com/office/drawing/2014/main" id="{EFD2D1A5-5C88-4A05-93C3-BE6B3AD2EA6E}"/>
              </a:ext>
            </a:extLst>
          </p:cNvPr>
          <p:cNvSpPr/>
          <p:nvPr/>
        </p:nvSpPr>
        <p:spPr>
          <a:xfrm>
            <a:off x="8234267" y="5135721"/>
            <a:ext cx="1133644" cy="246221"/>
          </a:xfrm>
          <a:prstGeom prst="rect">
            <a:avLst/>
          </a:prstGeom>
        </p:spPr>
        <p:txBody>
          <a:bodyPr wrap="none">
            <a:spAutoFit/>
          </a:bodyPr>
          <a:lstStyle/>
          <a:p>
            <a:pPr>
              <a:spcAft>
                <a:spcPts val="1200"/>
              </a:spcAft>
            </a:pPr>
            <a:r>
              <a:rPr lang="en-GB" sz="1000" b="1" dirty="0">
                <a:ea typeface="Times New Roman" panose="02020603050405020304" pitchFamily="18" charset="0"/>
                <a:cs typeface="Times New Roman" panose="02020603050405020304" pitchFamily="18" charset="0"/>
              </a:rPr>
              <a:t>Data Marketplace</a:t>
            </a:r>
            <a:endParaRPr lang="en-US" sz="1000" b="1" dirty="0">
              <a:ea typeface="Times New Roman" panose="02020603050405020304" pitchFamily="18" charset="0"/>
              <a:cs typeface="Times New Roman" panose="02020603050405020304" pitchFamily="18" charset="0"/>
            </a:endParaRPr>
          </a:p>
        </p:txBody>
      </p:sp>
      <p:sp>
        <p:nvSpPr>
          <p:cNvPr id="213" name="Rectangle 212">
            <a:extLst>
              <a:ext uri="{FF2B5EF4-FFF2-40B4-BE49-F238E27FC236}">
                <a16:creationId xmlns:a16="http://schemas.microsoft.com/office/drawing/2014/main" id="{99ACB48C-ADF7-4590-8DA7-A519A975762D}"/>
              </a:ext>
            </a:extLst>
          </p:cNvPr>
          <p:cNvSpPr/>
          <p:nvPr/>
        </p:nvSpPr>
        <p:spPr>
          <a:xfrm>
            <a:off x="6087000" y="4655962"/>
            <a:ext cx="5894659" cy="2103998"/>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sz="1200" dirty="0">
              <a:solidFill>
                <a:schemeClr val="tx1">
                  <a:lumMod val="65000"/>
                  <a:lumOff val="35000"/>
                </a:schemeClr>
              </a:solidFill>
            </a:endParaRPr>
          </a:p>
        </p:txBody>
      </p:sp>
      <p:cxnSp>
        <p:nvCxnSpPr>
          <p:cNvPr id="3" name="Straight Arrow Connector 2">
            <a:extLst>
              <a:ext uri="{FF2B5EF4-FFF2-40B4-BE49-F238E27FC236}">
                <a16:creationId xmlns:a16="http://schemas.microsoft.com/office/drawing/2014/main" id="{B03E9DAB-9722-480E-9518-8C53D6E0E75D}"/>
              </a:ext>
            </a:extLst>
          </p:cNvPr>
          <p:cNvCxnSpPr>
            <a:cxnSpLocks/>
            <a:stCxn id="17" idx="1"/>
            <a:endCxn id="169" idx="3"/>
          </p:cNvCxnSpPr>
          <p:nvPr/>
        </p:nvCxnSpPr>
        <p:spPr>
          <a:xfrm flipH="1" flipV="1">
            <a:off x="1368628" y="3972325"/>
            <a:ext cx="584947" cy="151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7" name="Picture 2" descr="Image result for gear icon">
            <a:extLst>
              <a:ext uri="{FF2B5EF4-FFF2-40B4-BE49-F238E27FC236}">
                <a16:creationId xmlns:a16="http://schemas.microsoft.com/office/drawing/2014/main" id="{0A6FAE03-0FC0-431A-BD7C-A14A1F77EE1E}"/>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953575" y="3859339"/>
            <a:ext cx="256236" cy="256236"/>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156" name="TextBox 155">
                <a:extLst>
                  <a:ext uri="{FF2B5EF4-FFF2-40B4-BE49-F238E27FC236}">
                    <a16:creationId xmlns:a16="http://schemas.microsoft.com/office/drawing/2014/main" id="{836614F3-1655-46D1-AA87-D47D9392C590}"/>
                  </a:ext>
                </a:extLst>
              </p:cNvPr>
              <p:cNvSpPr txBox="1"/>
              <p:nvPr/>
            </p:nvSpPr>
            <p:spPr>
              <a:xfrm>
                <a:off x="3733971" y="3974635"/>
                <a:ext cx="182742" cy="1607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000" i="1" smtClean="0">
                          <a:latin typeface="Cambria Math" panose="02040503050406030204" pitchFamily="18" charset="0"/>
                        </a:rPr>
                        <m:t>④</m:t>
                      </m:r>
                    </m:oMath>
                  </m:oMathPara>
                </a14:m>
                <a:endParaRPr lang="en-US" sz="1000" dirty="0"/>
              </a:p>
            </p:txBody>
          </p:sp>
        </mc:Choice>
        <mc:Fallback xmlns="">
          <p:sp>
            <p:nvSpPr>
              <p:cNvPr id="156" name="TextBox 155">
                <a:extLst>
                  <a:ext uri="{FF2B5EF4-FFF2-40B4-BE49-F238E27FC236}">
                    <a16:creationId xmlns:a16="http://schemas.microsoft.com/office/drawing/2014/main" id="{836614F3-1655-46D1-AA87-D47D9392C590}"/>
                  </a:ext>
                </a:extLst>
              </p:cNvPr>
              <p:cNvSpPr txBox="1">
                <a:spLocks noRot="1" noChangeAspect="1" noMove="1" noResize="1" noEditPoints="1" noAdjustHandles="1" noChangeArrowheads="1" noChangeShapeType="1" noTextEdit="1"/>
              </p:cNvSpPr>
              <p:nvPr/>
            </p:nvSpPr>
            <p:spPr>
              <a:xfrm>
                <a:off x="3733971" y="3974635"/>
                <a:ext cx="182742" cy="160750"/>
              </a:xfrm>
              <a:prstGeom prst="rect">
                <a:avLst/>
              </a:prstGeom>
              <a:blipFill>
                <a:blip r:embed="rId24"/>
                <a:stretch>
                  <a:fillRect l="-36667" t="-15385" r="-30000" b="-5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0" name="TextBox 159">
                <a:extLst>
                  <a:ext uri="{FF2B5EF4-FFF2-40B4-BE49-F238E27FC236}">
                    <a16:creationId xmlns:a16="http://schemas.microsoft.com/office/drawing/2014/main" id="{31AC2E47-6071-40AF-BF54-651EAF7DB0E0}"/>
                  </a:ext>
                </a:extLst>
              </p:cNvPr>
              <p:cNvSpPr txBox="1"/>
              <p:nvPr/>
            </p:nvSpPr>
            <p:spPr>
              <a:xfrm>
                <a:off x="2897063" y="3812727"/>
                <a:ext cx="182742" cy="1607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000" i="1" smtClean="0">
                          <a:latin typeface="Cambria Math" panose="02040503050406030204" pitchFamily="18" charset="0"/>
                        </a:rPr>
                        <m:t>⑤</m:t>
                      </m:r>
                    </m:oMath>
                  </m:oMathPara>
                </a14:m>
                <a:endParaRPr lang="en-US" sz="1000" dirty="0"/>
              </a:p>
            </p:txBody>
          </p:sp>
        </mc:Choice>
        <mc:Fallback xmlns="">
          <p:sp>
            <p:nvSpPr>
              <p:cNvPr id="160" name="TextBox 159">
                <a:extLst>
                  <a:ext uri="{FF2B5EF4-FFF2-40B4-BE49-F238E27FC236}">
                    <a16:creationId xmlns:a16="http://schemas.microsoft.com/office/drawing/2014/main" id="{31AC2E47-6071-40AF-BF54-651EAF7DB0E0}"/>
                  </a:ext>
                </a:extLst>
              </p:cNvPr>
              <p:cNvSpPr txBox="1">
                <a:spLocks noRot="1" noChangeAspect="1" noMove="1" noResize="1" noEditPoints="1" noAdjustHandles="1" noChangeArrowheads="1" noChangeShapeType="1" noTextEdit="1"/>
              </p:cNvSpPr>
              <p:nvPr/>
            </p:nvSpPr>
            <p:spPr>
              <a:xfrm>
                <a:off x="2897063" y="3812727"/>
                <a:ext cx="182742" cy="160750"/>
              </a:xfrm>
              <a:prstGeom prst="rect">
                <a:avLst/>
              </a:prstGeom>
              <a:blipFill>
                <a:blip r:embed="rId25"/>
                <a:stretch>
                  <a:fillRect l="-33333" t="-14815" r="-33333" b="-4444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1" name="TextBox 160">
                <a:extLst>
                  <a:ext uri="{FF2B5EF4-FFF2-40B4-BE49-F238E27FC236}">
                    <a16:creationId xmlns:a16="http://schemas.microsoft.com/office/drawing/2014/main" id="{475CD300-824F-4494-82E5-2DB890317B45}"/>
                  </a:ext>
                </a:extLst>
              </p:cNvPr>
              <p:cNvSpPr txBox="1"/>
              <p:nvPr/>
            </p:nvSpPr>
            <p:spPr>
              <a:xfrm>
                <a:off x="2597557" y="4259865"/>
                <a:ext cx="182742" cy="1607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000" i="1" smtClean="0">
                          <a:latin typeface="Cambria Math" panose="02040503050406030204" pitchFamily="18" charset="0"/>
                        </a:rPr>
                        <m:t>⑥</m:t>
                      </m:r>
                    </m:oMath>
                  </m:oMathPara>
                </a14:m>
                <a:endParaRPr lang="en-US" sz="1000" dirty="0"/>
              </a:p>
            </p:txBody>
          </p:sp>
        </mc:Choice>
        <mc:Fallback xmlns="">
          <p:sp>
            <p:nvSpPr>
              <p:cNvPr id="161" name="TextBox 160">
                <a:extLst>
                  <a:ext uri="{FF2B5EF4-FFF2-40B4-BE49-F238E27FC236}">
                    <a16:creationId xmlns:a16="http://schemas.microsoft.com/office/drawing/2014/main" id="{475CD300-824F-4494-82E5-2DB890317B45}"/>
                  </a:ext>
                </a:extLst>
              </p:cNvPr>
              <p:cNvSpPr txBox="1">
                <a:spLocks noRot="1" noChangeAspect="1" noMove="1" noResize="1" noEditPoints="1" noAdjustHandles="1" noChangeArrowheads="1" noChangeShapeType="1" noTextEdit="1"/>
              </p:cNvSpPr>
              <p:nvPr/>
            </p:nvSpPr>
            <p:spPr>
              <a:xfrm>
                <a:off x="2597557" y="4259865"/>
                <a:ext cx="182742" cy="160750"/>
              </a:xfrm>
              <a:prstGeom prst="rect">
                <a:avLst/>
              </a:prstGeom>
              <a:blipFill>
                <a:blip r:embed="rId26"/>
                <a:stretch>
                  <a:fillRect l="-33333" t="-19231" r="-33333" b="-4615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2" name="TextBox 161">
                <a:extLst>
                  <a:ext uri="{FF2B5EF4-FFF2-40B4-BE49-F238E27FC236}">
                    <a16:creationId xmlns:a16="http://schemas.microsoft.com/office/drawing/2014/main" id="{8B56F761-44A1-4F6C-835A-72227E9E968A}"/>
                  </a:ext>
                </a:extLst>
              </p:cNvPr>
              <p:cNvSpPr txBox="1"/>
              <p:nvPr/>
            </p:nvSpPr>
            <p:spPr>
              <a:xfrm>
                <a:off x="4299828" y="4250631"/>
                <a:ext cx="182742" cy="1607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000" i="1" smtClean="0">
                          <a:latin typeface="Cambria Math" panose="02040503050406030204" pitchFamily="18" charset="0"/>
                        </a:rPr>
                        <m:t>⑦</m:t>
                      </m:r>
                    </m:oMath>
                  </m:oMathPara>
                </a14:m>
                <a:endParaRPr lang="en-US" sz="1000" dirty="0"/>
              </a:p>
            </p:txBody>
          </p:sp>
        </mc:Choice>
        <mc:Fallback xmlns="">
          <p:sp>
            <p:nvSpPr>
              <p:cNvPr id="162" name="TextBox 161">
                <a:extLst>
                  <a:ext uri="{FF2B5EF4-FFF2-40B4-BE49-F238E27FC236}">
                    <a16:creationId xmlns:a16="http://schemas.microsoft.com/office/drawing/2014/main" id="{8B56F761-44A1-4F6C-835A-72227E9E968A}"/>
                  </a:ext>
                </a:extLst>
              </p:cNvPr>
              <p:cNvSpPr txBox="1">
                <a:spLocks noRot="1" noChangeAspect="1" noMove="1" noResize="1" noEditPoints="1" noAdjustHandles="1" noChangeArrowheads="1" noChangeShapeType="1" noTextEdit="1"/>
              </p:cNvSpPr>
              <p:nvPr/>
            </p:nvSpPr>
            <p:spPr>
              <a:xfrm>
                <a:off x="4299828" y="4250631"/>
                <a:ext cx="182742" cy="160750"/>
              </a:xfrm>
              <a:prstGeom prst="rect">
                <a:avLst/>
              </a:prstGeom>
              <a:blipFill>
                <a:blip r:embed="rId27"/>
                <a:stretch>
                  <a:fillRect l="-33333" t="-14815" r="-33333" b="-44444"/>
                </a:stretch>
              </a:blipFill>
            </p:spPr>
            <p:txBody>
              <a:bodyPr/>
              <a:lstStyle/>
              <a:p>
                <a:r>
                  <a:rPr lang="en-US">
                    <a:noFill/>
                  </a:rPr>
                  <a:t> </a:t>
                </a:r>
              </a:p>
            </p:txBody>
          </p:sp>
        </mc:Fallback>
      </mc:AlternateContent>
    </p:spTree>
    <p:extLst>
      <p:ext uri="{BB962C8B-B14F-4D97-AF65-F5344CB8AC3E}">
        <p14:creationId xmlns:p14="http://schemas.microsoft.com/office/powerpoint/2010/main" val="24688127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LogoHeaderFirstPage">
            <a:extLst>
              <a:ext uri="{FF2B5EF4-FFF2-40B4-BE49-F238E27FC236}">
                <a16:creationId xmlns:a16="http://schemas.microsoft.com/office/drawing/2014/main" id="{5560DEBD-562F-44F5-958D-DB127638B38B}"/>
              </a:ext>
            </a:extLst>
          </p:cNvPr>
          <p:cNvPicPr/>
          <p:nvPr/>
        </p:nvPicPr>
        <p:blipFill>
          <a:blip r:embed="rId2"/>
          <a:stretch>
            <a:fillRect/>
          </a:stretch>
        </p:blipFill>
        <p:spPr>
          <a:xfrm>
            <a:off x="247851" y="102578"/>
            <a:ext cx="1864158" cy="547558"/>
          </a:xfrm>
          <a:prstGeom prst="rect">
            <a:avLst/>
          </a:prstGeom>
          <a:extLst>
            <a:ext uri="{FAA26D3D-D897-4be2-8F04-BA451C77F1D7}">
              <ma14:placeholderFlag xmlns:lc="http://schemas.openxmlformats.org/drawingml/2006/lockedCanvas" xmlns="" xmlns:wpc="http://schemas.microsoft.com/office/word/2010/wordprocessingCanvas" xmlns:mo="http://schemas.microsoft.com/office/mac/office/2008/main" xmlns:mc="http://schemas.openxmlformats.org/markup-compatibility/2006" xmlns:mv="urn:schemas-microsoft-com:mac:vml"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ps="http://schemas.microsoft.com/office/word/2010/wordprocessingShape" xmlns:ma14="http://schemas.microsoft.com/office/mac/drawingml/2011/main" xmlns:pic="http://schemas.openxmlformats.org/drawingml/2006/picture" xmlns:wne="http://schemas.microsoft.com/office/word/2006/wordml" xmlns:wp="http://schemas.openxmlformats.org/drawingml/2006/wordprocessingDrawing" xmlns:m="http://schemas.openxmlformats.org/officeDocument/2006/math" xmlns:ve="http://schemas.openxmlformats.org/markup-compatibility/2006"/>
            </a:ext>
          </a:extLst>
        </p:spPr>
      </p:pic>
      <p:pic>
        <p:nvPicPr>
          <p:cNvPr id="5" name="Picture 4">
            <a:extLst>
              <a:ext uri="{FF2B5EF4-FFF2-40B4-BE49-F238E27FC236}">
                <a16:creationId xmlns:a16="http://schemas.microsoft.com/office/drawing/2014/main" id="{751538EC-C41F-4053-B074-E1F583F5EE3D}"/>
              </a:ext>
            </a:extLst>
          </p:cNvPr>
          <p:cNvPicPr/>
          <p:nvPr/>
        </p:nvPicPr>
        <p:blipFill>
          <a:blip r:embed="rId3">
            <a:extLst>
              <a:ext uri="{28A0092B-C50C-407E-A947-70E740481C1C}">
                <a14:useLocalDpi xmlns:a14="http://schemas.microsoft.com/office/drawing/2010/main" val="0"/>
              </a:ext>
            </a:extLst>
          </a:blip>
          <a:stretch>
            <a:fillRect/>
          </a:stretch>
        </p:blipFill>
        <p:spPr>
          <a:xfrm>
            <a:off x="9794413" y="498173"/>
            <a:ext cx="1967230" cy="106045"/>
          </a:xfrm>
          <a:prstGeom prst="rect">
            <a:avLst/>
          </a:prstGeom>
        </p:spPr>
      </p:pic>
      <p:sp>
        <p:nvSpPr>
          <p:cNvPr id="6" name="Rectangle 5">
            <a:extLst>
              <a:ext uri="{FF2B5EF4-FFF2-40B4-BE49-F238E27FC236}">
                <a16:creationId xmlns:a16="http://schemas.microsoft.com/office/drawing/2014/main" id="{FEB8D368-19AF-4FB3-B42C-D7FDE4057B33}"/>
              </a:ext>
            </a:extLst>
          </p:cNvPr>
          <p:cNvSpPr/>
          <p:nvPr/>
        </p:nvSpPr>
        <p:spPr>
          <a:xfrm flipV="1">
            <a:off x="137160" y="683213"/>
            <a:ext cx="11807190" cy="7200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6244E0A4-43BF-4BD2-A6AD-DD4705B36B4E}"/>
              </a:ext>
            </a:extLst>
          </p:cNvPr>
          <p:cNvSpPr/>
          <p:nvPr/>
        </p:nvSpPr>
        <p:spPr>
          <a:xfrm>
            <a:off x="144779" y="819666"/>
            <a:ext cx="3214141" cy="307777"/>
          </a:xfrm>
          <a:prstGeom prst="rect">
            <a:avLst/>
          </a:prstGeom>
        </p:spPr>
        <p:txBody>
          <a:bodyPr wrap="square">
            <a:spAutoFit/>
          </a:bodyPr>
          <a:lstStyle/>
          <a:p>
            <a:pPr>
              <a:spcAft>
                <a:spcPts val="1200"/>
              </a:spcAft>
            </a:pPr>
            <a:r>
              <a:rPr lang="en-GB" sz="1400" dirty="0">
                <a:solidFill>
                  <a:srgbClr val="002C6C"/>
                </a:solidFill>
                <a:ea typeface="Times New Roman" panose="02020603050405020304" pitchFamily="18" charset="0"/>
                <a:cs typeface="Times New Roman" panose="02020603050405020304" pitchFamily="18" charset="0"/>
              </a:rPr>
              <a:t>Cost for D/W</a:t>
            </a:r>
            <a:endParaRPr lang="en-US" sz="1400" dirty="0">
              <a:ea typeface="Times New Roman" panose="02020603050405020304" pitchFamily="18" charset="0"/>
              <a:cs typeface="Times New Roman" panose="02020603050405020304" pitchFamily="18" charset="0"/>
            </a:endParaRPr>
          </a:p>
        </p:txBody>
      </p:sp>
      <p:sp>
        <p:nvSpPr>
          <p:cNvPr id="20" name="Rectangle 19">
            <a:extLst>
              <a:ext uri="{FF2B5EF4-FFF2-40B4-BE49-F238E27FC236}">
                <a16:creationId xmlns:a16="http://schemas.microsoft.com/office/drawing/2014/main" id="{5BB74382-0510-490D-BE4F-97B5F19DF7E9}"/>
              </a:ext>
            </a:extLst>
          </p:cNvPr>
          <p:cNvSpPr/>
          <p:nvPr/>
        </p:nvSpPr>
        <p:spPr>
          <a:xfrm>
            <a:off x="4739699" y="364170"/>
            <a:ext cx="2869551" cy="307777"/>
          </a:xfrm>
          <a:prstGeom prst="rect">
            <a:avLst/>
          </a:prstGeom>
        </p:spPr>
        <p:txBody>
          <a:bodyPr wrap="square">
            <a:spAutoFit/>
          </a:bodyPr>
          <a:lstStyle/>
          <a:p>
            <a:pPr>
              <a:spcAft>
                <a:spcPts val="1200"/>
              </a:spcAft>
            </a:pPr>
            <a:r>
              <a:rPr lang="en-GB" sz="1400" dirty="0">
                <a:solidFill>
                  <a:srgbClr val="002C6C"/>
                </a:solidFill>
                <a:effectLst/>
                <a:ea typeface="Times New Roman" panose="02020603050405020304" pitchFamily="18" charset="0"/>
                <a:cs typeface="Times New Roman" panose="02020603050405020304" pitchFamily="18" charset="0"/>
              </a:rPr>
              <a:t>GS1 Canada Data Ware</a:t>
            </a:r>
            <a:r>
              <a:rPr lang="en-GB" sz="1400" dirty="0">
                <a:solidFill>
                  <a:srgbClr val="002C6C"/>
                </a:solidFill>
                <a:ea typeface="Times New Roman" panose="02020603050405020304" pitchFamily="18" charset="0"/>
                <a:cs typeface="Times New Roman" panose="02020603050405020304" pitchFamily="18" charset="0"/>
              </a:rPr>
              <a:t>house Project</a:t>
            </a:r>
            <a:endParaRPr lang="en-US" sz="1400" dirty="0">
              <a:ea typeface="Times New Roman" panose="02020603050405020304" pitchFamily="18" charset="0"/>
              <a:cs typeface="Times New Roman" panose="02020603050405020304" pitchFamily="18" charset="0"/>
            </a:endParaRPr>
          </a:p>
        </p:txBody>
      </p:sp>
      <p:sp>
        <p:nvSpPr>
          <p:cNvPr id="55" name="Rectangle 54">
            <a:extLst>
              <a:ext uri="{FF2B5EF4-FFF2-40B4-BE49-F238E27FC236}">
                <a16:creationId xmlns:a16="http://schemas.microsoft.com/office/drawing/2014/main" id="{64744F2B-CE08-4EAF-B020-AEA394386ACC}"/>
              </a:ext>
            </a:extLst>
          </p:cNvPr>
          <p:cNvSpPr/>
          <p:nvPr/>
        </p:nvSpPr>
        <p:spPr>
          <a:xfrm>
            <a:off x="201341" y="1127443"/>
            <a:ext cx="11653961" cy="5477751"/>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sz="1200" dirty="0">
              <a:solidFill>
                <a:schemeClr val="tx1">
                  <a:lumMod val="65000"/>
                  <a:lumOff val="35000"/>
                </a:schemeClr>
              </a:solidFill>
            </a:endParaRPr>
          </a:p>
        </p:txBody>
      </p:sp>
      <p:graphicFrame>
        <p:nvGraphicFramePr>
          <p:cNvPr id="2" name="Table 1">
            <a:extLst>
              <a:ext uri="{FF2B5EF4-FFF2-40B4-BE49-F238E27FC236}">
                <a16:creationId xmlns:a16="http://schemas.microsoft.com/office/drawing/2014/main" id="{D15D67F9-39BA-4F78-B13E-039451D49318}"/>
              </a:ext>
            </a:extLst>
          </p:cNvPr>
          <p:cNvGraphicFramePr>
            <a:graphicFrameLocks noGrp="1"/>
          </p:cNvGraphicFramePr>
          <p:nvPr>
            <p:extLst>
              <p:ext uri="{D42A27DB-BD31-4B8C-83A1-F6EECF244321}">
                <p14:modId xmlns:p14="http://schemas.microsoft.com/office/powerpoint/2010/main" val="120458053"/>
              </p:ext>
            </p:extLst>
          </p:nvPr>
        </p:nvGraphicFramePr>
        <p:xfrm>
          <a:off x="257176" y="1467495"/>
          <a:ext cx="11567157" cy="2626915"/>
        </p:xfrm>
        <a:graphic>
          <a:graphicData uri="http://schemas.openxmlformats.org/drawingml/2006/table">
            <a:tbl>
              <a:tblPr>
                <a:tableStyleId>{5C22544A-7EE6-4342-B048-85BDC9FD1C3A}</a:tableStyleId>
              </a:tblPr>
              <a:tblGrid>
                <a:gridCol w="1159960">
                  <a:extLst>
                    <a:ext uri="{9D8B030D-6E8A-4147-A177-3AD203B41FA5}">
                      <a16:colId xmlns:a16="http://schemas.microsoft.com/office/drawing/2014/main" val="3418007272"/>
                    </a:ext>
                  </a:extLst>
                </a:gridCol>
                <a:gridCol w="928031">
                  <a:extLst>
                    <a:ext uri="{9D8B030D-6E8A-4147-A177-3AD203B41FA5}">
                      <a16:colId xmlns:a16="http://schemas.microsoft.com/office/drawing/2014/main" val="2982783004"/>
                    </a:ext>
                  </a:extLst>
                </a:gridCol>
                <a:gridCol w="1195475">
                  <a:extLst>
                    <a:ext uri="{9D8B030D-6E8A-4147-A177-3AD203B41FA5}">
                      <a16:colId xmlns:a16="http://schemas.microsoft.com/office/drawing/2014/main" val="3510803118"/>
                    </a:ext>
                  </a:extLst>
                </a:gridCol>
                <a:gridCol w="1440149">
                  <a:extLst>
                    <a:ext uri="{9D8B030D-6E8A-4147-A177-3AD203B41FA5}">
                      <a16:colId xmlns:a16="http://schemas.microsoft.com/office/drawing/2014/main" val="1507937681"/>
                    </a:ext>
                  </a:extLst>
                </a:gridCol>
                <a:gridCol w="1269402">
                  <a:extLst>
                    <a:ext uri="{9D8B030D-6E8A-4147-A177-3AD203B41FA5}">
                      <a16:colId xmlns:a16="http://schemas.microsoft.com/office/drawing/2014/main" val="1503152165"/>
                    </a:ext>
                  </a:extLst>
                </a:gridCol>
                <a:gridCol w="989703">
                  <a:extLst>
                    <a:ext uri="{9D8B030D-6E8A-4147-A177-3AD203B41FA5}">
                      <a16:colId xmlns:a16="http://schemas.microsoft.com/office/drawing/2014/main" val="2412377840"/>
                    </a:ext>
                  </a:extLst>
                </a:gridCol>
                <a:gridCol w="623944">
                  <a:extLst>
                    <a:ext uri="{9D8B030D-6E8A-4147-A177-3AD203B41FA5}">
                      <a16:colId xmlns:a16="http://schemas.microsoft.com/office/drawing/2014/main" val="3875212978"/>
                    </a:ext>
                  </a:extLst>
                </a:gridCol>
                <a:gridCol w="731520">
                  <a:extLst>
                    <a:ext uri="{9D8B030D-6E8A-4147-A177-3AD203B41FA5}">
                      <a16:colId xmlns:a16="http://schemas.microsoft.com/office/drawing/2014/main" val="1826606745"/>
                    </a:ext>
                  </a:extLst>
                </a:gridCol>
                <a:gridCol w="677732">
                  <a:extLst>
                    <a:ext uri="{9D8B030D-6E8A-4147-A177-3AD203B41FA5}">
                      <a16:colId xmlns:a16="http://schemas.microsoft.com/office/drawing/2014/main" val="2320569402"/>
                    </a:ext>
                  </a:extLst>
                </a:gridCol>
                <a:gridCol w="1344706">
                  <a:extLst>
                    <a:ext uri="{9D8B030D-6E8A-4147-A177-3AD203B41FA5}">
                      <a16:colId xmlns:a16="http://schemas.microsoft.com/office/drawing/2014/main" val="2184123263"/>
                    </a:ext>
                  </a:extLst>
                </a:gridCol>
                <a:gridCol w="687392">
                  <a:extLst>
                    <a:ext uri="{9D8B030D-6E8A-4147-A177-3AD203B41FA5}">
                      <a16:colId xmlns:a16="http://schemas.microsoft.com/office/drawing/2014/main" val="1156714680"/>
                    </a:ext>
                  </a:extLst>
                </a:gridCol>
                <a:gridCol w="519143">
                  <a:extLst>
                    <a:ext uri="{9D8B030D-6E8A-4147-A177-3AD203B41FA5}">
                      <a16:colId xmlns:a16="http://schemas.microsoft.com/office/drawing/2014/main" val="3018934493"/>
                    </a:ext>
                  </a:extLst>
                </a:gridCol>
              </a:tblGrid>
              <a:tr h="147553">
                <a:tc>
                  <a:txBody>
                    <a:bodyPr/>
                    <a:lstStyle/>
                    <a:p>
                      <a:pPr algn="ctr" fontAlgn="b"/>
                      <a:r>
                        <a:rPr lang="en-US" sz="1100" b="1" u="none" strike="noStrike" dirty="0">
                          <a:effectLst/>
                        </a:rPr>
                        <a:t>Type</a:t>
                      </a:r>
                      <a:endParaRPr lang="en-US" sz="1100" b="1" i="0" u="none" strike="noStrike" dirty="0">
                        <a:solidFill>
                          <a:srgbClr val="000000"/>
                        </a:solidFill>
                        <a:effectLst/>
                        <a:latin typeface="Calibri" panose="020F0502020204030204" pitchFamily="34" charset="0"/>
                      </a:endParaRPr>
                    </a:p>
                  </a:txBody>
                  <a:tcPr marL="8116"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gridSpan="2">
                  <a:txBody>
                    <a:bodyPr/>
                    <a:lstStyle/>
                    <a:p>
                      <a:pPr algn="ctr" fontAlgn="b"/>
                      <a:r>
                        <a:rPr lang="en-US" sz="1100" b="1" u="none" strike="noStrike" dirty="0">
                          <a:effectLst/>
                        </a:rPr>
                        <a:t>On-Premises</a:t>
                      </a:r>
                      <a:endParaRPr lang="en-US" sz="1100" b="1" i="0" u="none" strike="noStrike" dirty="0">
                        <a:solidFill>
                          <a:srgbClr val="000000"/>
                        </a:solidFill>
                        <a:effectLst/>
                        <a:latin typeface="Calibri" panose="020F0502020204030204" pitchFamily="34" charset="0"/>
                      </a:endParaRPr>
                    </a:p>
                  </a:txBody>
                  <a:tcPr marL="8116"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hMerge="1">
                  <a:txBody>
                    <a:bodyPr/>
                    <a:lstStyle/>
                    <a:p>
                      <a:pPr algn="ctr" fontAlgn="b"/>
                      <a:endParaRPr lang="en-US" sz="1100" b="1" i="0" u="none" strike="noStrike" dirty="0">
                        <a:solidFill>
                          <a:srgbClr val="000000"/>
                        </a:solidFill>
                        <a:effectLst/>
                        <a:latin typeface="Calibri" panose="020F0502020204030204" pitchFamily="34" charset="0"/>
                      </a:endParaRPr>
                    </a:p>
                  </a:txBody>
                  <a:tcPr marL="8116"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gridSpan="9">
                  <a:txBody>
                    <a:bodyPr/>
                    <a:lstStyle/>
                    <a:p>
                      <a:pPr algn="ctr" fontAlgn="b"/>
                      <a:r>
                        <a:rPr lang="en-US" sz="1100" b="1" u="none" strike="noStrike" dirty="0">
                          <a:effectLst/>
                        </a:rPr>
                        <a:t>Cloud</a:t>
                      </a:r>
                      <a:endParaRPr lang="en-US" sz="1100" b="1" i="0" u="none" strike="noStrike" dirty="0">
                        <a:solidFill>
                          <a:srgbClr val="000000"/>
                        </a:solidFill>
                        <a:effectLst/>
                        <a:latin typeface="Calibri" panose="020F0502020204030204" pitchFamily="34" charset="0"/>
                      </a:endParaRPr>
                    </a:p>
                  </a:txBody>
                  <a:tcPr marL="8116"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hMerge="1">
                  <a:txBody>
                    <a:bodyPr/>
                    <a:lstStyle/>
                    <a:p>
                      <a:endParaRPr lang="en-US"/>
                    </a:p>
                  </a:txBody>
                  <a:tcPr/>
                </a:tc>
                <a:tc hMerge="1">
                  <a:txBody>
                    <a:bodyPr/>
                    <a:lstStyle/>
                    <a:p>
                      <a:endParaRPr lang="en-US"/>
                    </a:p>
                  </a:txBody>
                  <a:tcPr/>
                </a:tc>
                <a:tc hMerge="1">
                  <a:txBody>
                    <a:bodyPr/>
                    <a:lstStyle/>
                    <a:p>
                      <a:pPr algn="ctr" fontAlgn="b"/>
                      <a:endParaRPr lang="en-US" sz="1100" b="1" i="0" u="none" strike="noStrike" dirty="0">
                        <a:solidFill>
                          <a:srgbClr val="000000"/>
                        </a:solidFill>
                        <a:effectLst/>
                        <a:latin typeface="Calibri" panose="020F0502020204030204" pitchFamily="34" charset="0"/>
                      </a:endParaRPr>
                    </a:p>
                  </a:txBody>
                  <a:tcPr marL="8116"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hMerge="1">
                  <a:txBody>
                    <a:bodyPr/>
                    <a:lstStyle/>
                    <a:p>
                      <a:pPr algn="ctr" fontAlgn="b"/>
                      <a:endParaRPr lang="en-US" sz="1100" b="1" i="0" u="none" strike="noStrike" dirty="0">
                        <a:solidFill>
                          <a:srgbClr val="000000"/>
                        </a:solidFill>
                        <a:effectLst/>
                        <a:latin typeface="Calibri" panose="020F0502020204030204" pitchFamily="34" charset="0"/>
                      </a:endParaRPr>
                    </a:p>
                  </a:txBody>
                  <a:tcPr marL="8116"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lnL w="12700" cap="flat" cmpd="sng" algn="ctr">
                      <a:solidFill>
                        <a:schemeClr val="tx1"/>
                      </a:solidFill>
                      <a:prstDash val="solid"/>
                      <a:round/>
                      <a:headEnd type="none" w="med" len="med"/>
                      <a:tailEnd type="none" w="med" len="med"/>
                    </a:lnL>
                  </a:tcPr>
                </a:tc>
                <a:tc hMerge="1">
                  <a:txBody>
                    <a:bodyPr/>
                    <a:lstStyle/>
                    <a:p>
                      <a:pPr algn="ctr" fontAlgn="b"/>
                      <a:endParaRPr lang="en-US" sz="1100" b="1" i="0" u="none" strike="noStrike" dirty="0">
                        <a:solidFill>
                          <a:srgbClr val="000000"/>
                        </a:solidFill>
                        <a:effectLst/>
                        <a:latin typeface="Calibri" panose="020F0502020204030204" pitchFamily="34" charset="0"/>
                      </a:endParaRPr>
                    </a:p>
                  </a:txBody>
                  <a:tcPr marL="8116"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2898530561"/>
                  </a:ext>
                </a:extLst>
              </a:tr>
              <a:tr h="147553">
                <a:tc>
                  <a:txBody>
                    <a:bodyPr/>
                    <a:lstStyle/>
                    <a:p>
                      <a:pPr algn="l" fontAlgn="b"/>
                      <a:r>
                        <a:rPr lang="en-US" sz="1000" b="1" u="none" strike="noStrike" dirty="0">
                          <a:effectLst/>
                        </a:rPr>
                        <a:t>Edition</a:t>
                      </a:r>
                      <a:endParaRPr lang="en-US" sz="1000" b="1" i="0" u="none" strike="noStrike" dirty="0">
                        <a:solidFill>
                          <a:srgbClr val="000000"/>
                        </a:solidFill>
                        <a:effectLst/>
                        <a:latin typeface="Calibri" panose="020F0502020204030204" pitchFamily="34" charset="0"/>
                      </a:endParaRPr>
                    </a:p>
                  </a:txBody>
                  <a:tcPr marL="8116"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b"/>
                      <a:r>
                        <a:rPr lang="en-US" sz="1000" b="1" u="none" strike="noStrike" dirty="0">
                          <a:effectLst/>
                        </a:rPr>
                        <a:t>Community</a:t>
                      </a:r>
                      <a:endParaRPr lang="en-US" sz="1000" b="1" i="0" u="none" strike="noStrike" dirty="0">
                        <a:solidFill>
                          <a:srgbClr val="000000"/>
                        </a:solidFill>
                        <a:effectLst/>
                        <a:latin typeface="Calibri" panose="020F0502020204030204" pitchFamily="34" charset="0"/>
                      </a:endParaRPr>
                    </a:p>
                  </a:txBody>
                  <a:tcPr marL="8116"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US" sz="1000" b="1" u="none" strike="noStrike" dirty="0">
                          <a:effectLst/>
                        </a:rPr>
                        <a:t>Enterprise</a:t>
                      </a:r>
                      <a:endParaRPr lang="en-US" sz="1000" b="1" i="0" u="none" strike="noStrike" dirty="0">
                        <a:solidFill>
                          <a:srgbClr val="000000"/>
                        </a:solidFill>
                        <a:effectLst/>
                        <a:latin typeface="Calibri" panose="020F0502020204030204" pitchFamily="34" charset="0"/>
                      </a:endParaRPr>
                    </a:p>
                  </a:txBody>
                  <a:tcPr marL="8116"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gridSpan="4">
                  <a:txBody>
                    <a:bodyPr/>
                    <a:lstStyle/>
                    <a:p>
                      <a:pPr algn="ctr" fontAlgn="b"/>
                      <a:r>
                        <a:rPr lang="en-US" sz="1000" b="1" u="none" strike="noStrike" dirty="0">
                          <a:effectLst/>
                        </a:rPr>
                        <a:t>MongoDB Atlas</a:t>
                      </a:r>
                      <a:endParaRPr lang="en-US" sz="1000" b="1" i="0" u="none" strike="noStrike" dirty="0">
                        <a:solidFill>
                          <a:srgbClr val="000000"/>
                        </a:solidFill>
                        <a:effectLst/>
                        <a:latin typeface="Calibri" panose="020F0502020204030204" pitchFamily="34" charset="0"/>
                      </a:endParaRPr>
                    </a:p>
                  </a:txBody>
                  <a:tcPr marL="8116"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hMerge="1">
                  <a:txBody>
                    <a:bodyPr/>
                    <a:lstStyle/>
                    <a:p>
                      <a:endParaRPr lang="en-US"/>
                    </a:p>
                  </a:txBody>
                  <a:tcPr/>
                </a:tc>
                <a:tc hMerge="1">
                  <a:txBody>
                    <a:bodyPr/>
                    <a:lstStyle/>
                    <a:p>
                      <a:endParaRPr lang="en-US"/>
                    </a:p>
                  </a:txBody>
                  <a:tcPr/>
                </a:tc>
                <a:tc hMerge="1">
                  <a:txBody>
                    <a:bodyPr/>
                    <a:lstStyle/>
                    <a:p>
                      <a:pPr algn="ctr" fontAlgn="b"/>
                      <a:endParaRPr lang="en-US" sz="1000" b="1" i="0" u="none" strike="noStrike" dirty="0">
                        <a:solidFill>
                          <a:srgbClr val="000000"/>
                        </a:solidFill>
                        <a:effectLst/>
                        <a:latin typeface="Calibri" panose="020F0502020204030204" pitchFamily="34" charset="0"/>
                      </a:endParaRPr>
                    </a:p>
                  </a:txBody>
                  <a:tcPr marL="8116"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gridSpan="5">
                  <a:txBody>
                    <a:bodyPr/>
                    <a:lstStyle/>
                    <a:p>
                      <a:pPr algn="ctr" fontAlgn="b"/>
                      <a:r>
                        <a:rPr lang="en-US" sz="1000" b="1" u="none" strike="noStrike" dirty="0">
                          <a:effectLst/>
                        </a:rPr>
                        <a:t>mLab</a:t>
                      </a:r>
                      <a:endParaRPr lang="en-US" sz="1000" b="1" i="0" u="none" strike="noStrike" dirty="0">
                        <a:solidFill>
                          <a:srgbClr val="000000"/>
                        </a:solidFill>
                        <a:effectLst/>
                        <a:latin typeface="Calibri" panose="020F0502020204030204" pitchFamily="34" charset="0"/>
                      </a:endParaRPr>
                    </a:p>
                  </a:txBody>
                  <a:tcPr marL="8116"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lnL w="12700" cap="flat" cmpd="sng" algn="ctr">
                      <a:solidFill>
                        <a:schemeClr val="tx1"/>
                      </a:solidFill>
                      <a:prstDash val="solid"/>
                      <a:round/>
                      <a:headEnd type="none" w="med" len="med"/>
                      <a:tailEnd type="none" w="med" len="med"/>
                    </a:lnL>
                  </a:tcPr>
                </a:tc>
                <a:tc hMerge="1">
                  <a:txBody>
                    <a:bodyPr/>
                    <a:lstStyle/>
                    <a:p>
                      <a:pPr algn="ctr" fontAlgn="b"/>
                      <a:endParaRPr lang="en-US" sz="1000" b="1" i="0" u="none" strike="noStrike" dirty="0">
                        <a:solidFill>
                          <a:srgbClr val="000000"/>
                        </a:solidFill>
                        <a:effectLst/>
                        <a:latin typeface="Calibri" panose="020F0502020204030204" pitchFamily="34" charset="0"/>
                      </a:endParaRPr>
                    </a:p>
                  </a:txBody>
                  <a:tcPr marL="8116"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012591731"/>
                  </a:ext>
                </a:extLst>
              </a:tr>
              <a:tr h="68073">
                <a:tc>
                  <a:txBody>
                    <a:bodyPr/>
                    <a:lstStyle/>
                    <a:p>
                      <a:pPr algn="l" fontAlgn="b"/>
                      <a:r>
                        <a:rPr lang="en-US" sz="1000" b="1" u="none" strike="noStrike" dirty="0">
                          <a:effectLst/>
                        </a:rPr>
                        <a:t>Version</a:t>
                      </a:r>
                      <a:endParaRPr lang="en-US" sz="1000" b="1" i="0" u="none" strike="noStrike" dirty="0">
                        <a:solidFill>
                          <a:srgbClr val="000000"/>
                        </a:solidFill>
                        <a:effectLst/>
                        <a:latin typeface="Calibri" panose="020F0502020204030204" pitchFamily="34" charset="0"/>
                      </a:endParaRPr>
                    </a:p>
                  </a:txBody>
                  <a:tcPr marL="8116"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l" fontAlgn="b"/>
                      <a:r>
                        <a:rPr lang="en-US" sz="1000" u="none" strike="noStrike" dirty="0">
                          <a:effectLst/>
                        </a:rPr>
                        <a:t>4.0 Series</a:t>
                      </a:r>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000" u="none" strike="noStrike">
                          <a:effectLst/>
                        </a:rPr>
                        <a:t>4.0 Series</a:t>
                      </a:r>
                      <a:endParaRPr lang="en-US" sz="1000" b="0" i="0" u="none" strike="noStrike">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4">
                  <a:txBody>
                    <a:bodyPr/>
                    <a:lstStyle/>
                    <a:p>
                      <a:pPr algn="ctr" fontAlgn="b"/>
                      <a:r>
                        <a:rPr lang="en-US" sz="1000" u="none" strike="noStrike" dirty="0">
                          <a:effectLst/>
                        </a:rPr>
                        <a:t>3.4, 3.6, 4.0</a:t>
                      </a:r>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a:p>
                  </a:txBody>
                  <a:tcPr/>
                </a:tc>
                <a:tc hMerge="1">
                  <a:txBody>
                    <a:bodyPr/>
                    <a:lstStyle/>
                    <a:p>
                      <a:pPr algn="l" fontAlgn="b"/>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5">
                  <a:txBody>
                    <a:bodyPr/>
                    <a:lstStyle/>
                    <a:p>
                      <a:pPr algn="ctr" fontAlgn="b"/>
                      <a:r>
                        <a:rPr lang="en-US" sz="1000" u="none" strike="noStrike" dirty="0">
                          <a:effectLst/>
                        </a:rPr>
                        <a:t>3.6</a:t>
                      </a:r>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lnL w="12700" cap="flat" cmpd="sng" algn="ctr">
                      <a:solidFill>
                        <a:schemeClr val="tx1"/>
                      </a:solidFill>
                      <a:prstDash val="solid"/>
                      <a:round/>
                      <a:headEnd type="none" w="med" len="med"/>
                      <a:tailEnd type="none" w="med" len="med"/>
                    </a:lnL>
                  </a:tcPr>
                </a:tc>
                <a:tc hMerge="1">
                  <a:txBody>
                    <a:bodyPr/>
                    <a:lstStyle/>
                    <a:p>
                      <a:pPr algn="l" fontAlgn="b"/>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19307086"/>
                  </a:ext>
                </a:extLst>
              </a:tr>
              <a:tr h="396917">
                <a:tc>
                  <a:txBody>
                    <a:bodyPr/>
                    <a:lstStyle/>
                    <a:p>
                      <a:pPr algn="l" fontAlgn="b"/>
                      <a:r>
                        <a:rPr lang="en-US" sz="1000" b="1" u="none" strike="noStrike" dirty="0">
                          <a:effectLst/>
                        </a:rPr>
                        <a:t>Provider / OS</a:t>
                      </a:r>
                      <a:endParaRPr lang="en-US" sz="1000" b="1" i="0" u="none" strike="noStrike" dirty="0">
                        <a:solidFill>
                          <a:srgbClr val="000000"/>
                        </a:solidFill>
                        <a:effectLst/>
                        <a:latin typeface="Calibri" panose="020F0502020204030204" pitchFamily="34" charset="0"/>
                      </a:endParaRPr>
                    </a:p>
                  </a:txBody>
                  <a:tcPr marL="8116"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l" fontAlgn="b"/>
                      <a:r>
                        <a:rPr lang="en-US" sz="1000" u="none" strike="noStrike" dirty="0">
                          <a:effectLst/>
                        </a:rPr>
                        <a:t>Windows Server 2012 R2</a:t>
                      </a:r>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000" u="none" strike="noStrike" dirty="0">
                          <a:effectLst/>
                        </a:rPr>
                        <a:t>Windows Server 2012 R2</a:t>
                      </a:r>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dirty="0">
                          <a:effectLst/>
                        </a:rPr>
                        <a:t>AWS</a:t>
                      </a:r>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dirty="0">
                          <a:effectLst/>
                        </a:rPr>
                        <a:t>Google CloudPlatform</a:t>
                      </a:r>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dirty="0">
                          <a:effectLst/>
                        </a:rPr>
                        <a:t>Azure</a:t>
                      </a:r>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b="0" i="0" u="none" strike="noStrike" dirty="0">
                          <a:solidFill>
                            <a:srgbClr val="000000"/>
                          </a:solidFill>
                          <a:effectLst/>
                          <a:latin typeface="Calibri" panose="020F0502020204030204" pitchFamily="34" charset="0"/>
                        </a:rPr>
                        <a:t>Trial</a:t>
                      </a: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b="0" i="0" u="none" strike="noStrike" dirty="0">
                          <a:solidFill>
                            <a:srgbClr val="000000"/>
                          </a:solidFill>
                          <a:effectLst/>
                          <a:latin typeface="Calibri" panose="020F0502020204030204" pitchFamily="34" charset="0"/>
                        </a:rPr>
                        <a:t>Community</a:t>
                      </a: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a:effectLst/>
                        </a:rPr>
                        <a:t>AWS</a:t>
                      </a:r>
                      <a:endParaRPr lang="en-US" sz="1000" b="0" i="0" u="none" strike="noStrike">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dirty="0">
                          <a:effectLst/>
                        </a:rPr>
                        <a:t>Google CloudPlateform</a:t>
                      </a:r>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dirty="0">
                          <a:effectLst/>
                        </a:rPr>
                        <a:t>Azure</a:t>
                      </a:r>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b="0" i="0" u="none" strike="noStrike" dirty="0">
                          <a:solidFill>
                            <a:srgbClr val="000000"/>
                          </a:solidFill>
                          <a:effectLst/>
                          <a:latin typeface="Calibri" panose="020F0502020204030204" pitchFamily="34" charset="0"/>
                        </a:rPr>
                        <a:t>Trial</a:t>
                      </a: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90224542"/>
                  </a:ext>
                </a:extLst>
              </a:tr>
              <a:tr h="147553">
                <a:tc>
                  <a:txBody>
                    <a:bodyPr/>
                    <a:lstStyle/>
                    <a:p>
                      <a:pPr algn="l" fontAlgn="b"/>
                      <a:r>
                        <a:rPr lang="en-US" sz="1000" b="1" u="none" strike="noStrike" dirty="0">
                          <a:effectLst/>
                        </a:rPr>
                        <a:t>RAM</a:t>
                      </a:r>
                      <a:endParaRPr lang="en-US" sz="1000" b="1" i="0" u="none" strike="noStrike" dirty="0">
                        <a:solidFill>
                          <a:srgbClr val="000000"/>
                        </a:solidFill>
                        <a:effectLst/>
                        <a:latin typeface="Calibri" panose="020F0502020204030204" pitchFamily="34" charset="0"/>
                      </a:endParaRPr>
                    </a:p>
                  </a:txBody>
                  <a:tcPr marL="8116"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l" fontAlgn="b"/>
                      <a:r>
                        <a:rPr lang="en-US" sz="1000" u="none" strike="noStrike" dirty="0">
                          <a:effectLst/>
                        </a:rPr>
                        <a:t>2 GB</a:t>
                      </a:r>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000" u="none" strike="noStrike" dirty="0">
                          <a:effectLst/>
                        </a:rPr>
                        <a:t>2 GB</a:t>
                      </a:r>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a:effectLst/>
                        </a:rPr>
                        <a:t>2 GB</a:t>
                      </a:r>
                      <a:endParaRPr lang="en-US" sz="1000" b="0" i="0" u="none" strike="noStrike">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a:effectLst/>
                        </a:rPr>
                        <a:t>1.78 GB</a:t>
                      </a:r>
                      <a:endParaRPr lang="en-US" sz="1000" b="0" i="0" u="none" strike="noStrike">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a:effectLst/>
                        </a:rPr>
                        <a:t>3.75 GB</a:t>
                      </a:r>
                      <a:endParaRPr lang="en-US" sz="1000" b="0" i="0" u="none" strike="noStrike">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a:effectLst/>
                        </a:rPr>
                        <a:t>Shared</a:t>
                      </a:r>
                      <a:endParaRPr lang="en-US" sz="1000" b="0" i="0" u="none" strike="noStrike">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a:effectLst/>
                        </a:rPr>
                        <a:t>Shared</a:t>
                      </a:r>
                      <a:endParaRPr lang="en-US" sz="1000" b="0" i="0" u="none" strike="noStrike">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a:effectLst/>
                        </a:rPr>
                        <a:t>2 GB</a:t>
                      </a:r>
                      <a:endParaRPr lang="en-US" sz="1000" b="0" i="0" u="none" strike="noStrike">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a:effectLst/>
                        </a:rPr>
                        <a:t>3.7 GB</a:t>
                      </a:r>
                      <a:endParaRPr lang="en-US" sz="1000" b="0" i="0" u="none" strike="noStrike">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a:effectLst/>
                        </a:rPr>
                        <a:t>1.7 GB</a:t>
                      </a:r>
                      <a:endParaRPr lang="en-US" sz="1000" b="0" i="0" u="none" strike="noStrike">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a:effectLst/>
                        </a:rPr>
                        <a:t>Shared</a:t>
                      </a:r>
                      <a:endParaRPr lang="en-US" sz="1000" b="0" i="0" u="none" strike="noStrike">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78768389"/>
                  </a:ext>
                </a:extLst>
              </a:tr>
              <a:tr h="147553">
                <a:tc>
                  <a:txBody>
                    <a:bodyPr/>
                    <a:lstStyle/>
                    <a:p>
                      <a:pPr algn="l" fontAlgn="b"/>
                      <a:r>
                        <a:rPr lang="en-US" sz="1000" b="1" i="0" u="none" strike="noStrike" dirty="0">
                          <a:solidFill>
                            <a:srgbClr val="000000"/>
                          </a:solidFill>
                          <a:effectLst/>
                          <a:latin typeface="Calibri" panose="020F0502020204030204" pitchFamily="34" charset="0"/>
                        </a:rPr>
                        <a:t>Storage Capacity</a:t>
                      </a:r>
                    </a:p>
                  </a:txBody>
                  <a:tcPr marL="8116"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l" fontAlgn="b"/>
                      <a:r>
                        <a:rPr lang="en-US" sz="1000" u="none" strike="noStrike" dirty="0">
                          <a:effectLst/>
                        </a:rPr>
                        <a:t>10 GB</a:t>
                      </a:r>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000" u="none" strike="noStrike" dirty="0">
                          <a:effectLst/>
                        </a:rPr>
                        <a:t>10 GB</a:t>
                      </a:r>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a:effectLst/>
                        </a:rPr>
                        <a:t>10 GB</a:t>
                      </a:r>
                      <a:endParaRPr lang="en-US" sz="1000" b="0" i="0" u="none" strike="noStrike">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a:effectLst/>
                        </a:rPr>
                        <a:t>10 GB</a:t>
                      </a:r>
                      <a:endParaRPr lang="en-US" sz="1000" b="0" i="0" u="none" strike="noStrike">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a:effectLst/>
                        </a:rPr>
                        <a:t>32 GB</a:t>
                      </a:r>
                      <a:endParaRPr lang="en-US" sz="1000" b="0" i="0" u="none" strike="noStrike">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a:effectLst/>
                        </a:rPr>
                        <a:t>0.5 GB</a:t>
                      </a:r>
                      <a:endParaRPr lang="en-US" sz="1000" b="0" i="0" u="none" strike="noStrike">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a:effectLst/>
                        </a:rPr>
                        <a:t>1 to 8 GB</a:t>
                      </a:r>
                      <a:endParaRPr lang="en-US" sz="1000" b="0" i="0" u="none" strike="noStrike">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a:effectLst/>
                        </a:rPr>
                        <a:t>40 GB</a:t>
                      </a:r>
                      <a:endParaRPr lang="en-US" sz="1000" b="0" i="0" u="none" strike="noStrike">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a:effectLst/>
                        </a:rPr>
                        <a:t>60 GB </a:t>
                      </a:r>
                      <a:endParaRPr lang="en-US" sz="1000" b="0" i="0" u="none" strike="noStrike">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a:effectLst/>
                        </a:rPr>
                        <a:t>40 GB</a:t>
                      </a:r>
                      <a:endParaRPr lang="en-US" sz="1000" b="0" i="0" u="none" strike="noStrike">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b="0" i="0" u="none" strike="noStrike" dirty="0">
                          <a:solidFill>
                            <a:srgbClr val="000000"/>
                          </a:solidFill>
                          <a:effectLst/>
                          <a:latin typeface="Calibri" panose="020F0502020204030204" pitchFamily="34" charset="0"/>
                        </a:rPr>
                        <a:t>0.5 GB</a:t>
                      </a: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85190666"/>
                  </a:ext>
                </a:extLst>
              </a:tr>
              <a:tr h="147553">
                <a:tc>
                  <a:txBody>
                    <a:bodyPr/>
                    <a:lstStyle/>
                    <a:p>
                      <a:pPr algn="l" fontAlgn="b"/>
                      <a:r>
                        <a:rPr lang="en-US" sz="1000" b="1" u="none" strike="noStrike" dirty="0">
                          <a:effectLst/>
                        </a:rPr>
                        <a:t>Cost</a:t>
                      </a:r>
                      <a:endParaRPr lang="en-US" sz="1000" b="1" i="0" u="none" strike="noStrike" dirty="0">
                        <a:solidFill>
                          <a:srgbClr val="000000"/>
                        </a:solidFill>
                        <a:effectLst/>
                        <a:latin typeface="Calibri" panose="020F0502020204030204" pitchFamily="34" charset="0"/>
                      </a:endParaRPr>
                    </a:p>
                  </a:txBody>
                  <a:tcPr marL="8116"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l" fontAlgn="b"/>
                      <a:r>
                        <a:rPr lang="en-US" sz="1000" u="none" strike="noStrike" dirty="0">
                          <a:effectLst/>
                        </a:rPr>
                        <a:t>Free</a:t>
                      </a:r>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l" fontAlgn="b"/>
                      <a:r>
                        <a:rPr lang="en-US" sz="1000" u="none" strike="noStrike" dirty="0">
                          <a:effectLst/>
                        </a:rPr>
                        <a:t>$1,000 per server yearly</a:t>
                      </a:r>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dirty="0">
                          <a:effectLst/>
                        </a:rPr>
                        <a:t>$0.08/hr, $60/mo</a:t>
                      </a:r>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dirty="0">
                          <a:effectLst/>
                        </a:rPr>
                        <a:t>$0.08/hr, $60/mo</a:t>
                      </a:r>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dirty="0">
                          <a:effectLst/>
                        </a:rPr>
                        <a:t>$0.26/hr, $190/mo</a:t>
                      </a:r>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a:effectLst/>
                        </a:rPr>
                        <a:t>Free</a:t>
                      </a:r>
                      <a:endParaRPr lang="en-US" sz="1000" b="0" i="0" u="none" strike="noStrike">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dirty="0">
                          <a:effectLst/>
                        </a:rPr>
                        <a:t>$15/mo</a:t>
                      </a:r>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dirty="0">
                          <a:effectLst/>
                        </a:rPr>
                        <a:t>$ 180/mo</a:t>
                      </a:r>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dirty="0">
                          <a:effectLst/>
                        </a:rPr>
                        <a:t>360/mo</a:t>
                      </a:r>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dirty="0">
                          <a:effectLst/>
                        </a:rPr>
                        <a:t>$200/mo</a:t>
                      </a:r>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b="0" i="0" u="none" strike="noStrike" dirty="0">
                          <a:solidFill>
                            <a:srgbClr val="000000"/>
                          </a:solidFill>
                          <a:effectLst/>
                          <a:latin typeface="Calibri" panose="020F0502020204030204" pitchFamily="34" charset="0"/>
                        </a:rPr>
                        <a:t>Free</a:t>
                      </a: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42622453"/>
                  </a:ext>
                </a:extLst>
              </a:tr>
              <a:tr h="147553">
                <a:tc>
                  <a:txBody>
                    <a:bodyPr/>
                    <a:lstStyle/>
                    <a:p>
                      <a:pPr algn="l" fontAlgn="b"/>
                      <a:r>
                        <a:rPr lang="en-US" sz="1000" b="1" u="none" strike="noStrike" dirty="0">
                          <a:effectLst/>
                        </a:rPr>
                        <a:t>Support</a:t>
                      </a:r>
                      <a:endParaRPr lang="en-US" sz="1000" b="1" i="0" u="none" strike="noStrike" dirty="0">
                        <a:solidFill>
                          <a:srgbClr val="000000"/>
                        </a:solidFill>
                        <a:effectLst/>
                        <a:latin typeface="Calibri" panose="020F0502020204030204" pitchFamily="34" charset="0"/>
                      </a:endParaRPr>
                    </a:p>
                  </a:txBody>
                  <a:tcPr marL="8116"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l" fontAlgn="b"/>
                      <a:r>
                        <a:rPr lang="en-US" sz="1000" b="0" i="0" u="none" strike="noStrike" dirty="0">
                          <a:solidFill>
                            <a:srgbClr val="000000"/>
                          </a:solidFill>
                          <a:effectLst/>
                          <a:latin typeface="Calibri" panose="020F0502020204030204" pitchFamily="34" charset="0"/>
                        </a:rPr>
                        <a:t>-</a:t>
                      </a: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000" u="none" strike="noStrike" dirty="0">
                          <a:solidFill>
                            <a:schemeClr val="tx1"/>
                          </a:solidFill>
                          <a:effectLst/>
                        </a:rPr>
                        <a:t>Security, Ops manager, In-Memory</a:t>
                      </a:r>
                      <a:endParaRPr lang="en-US" sz="1000" b="0" i="0" u="none" strike="noStrike" dirty="0">
                        <a:solidFill>
                          <a:schemeClr val="tx1"/>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3">
                  <a:txBody>
                    <a:bodyPr/>
                    <a:lstStyle/>
                    <a:p>
                      <a:pPr algn="ctr" fontAlgn="b"/>
                      <a:r>
                        <a:rPr lang="en-US" sz="1000" u="none" strike="noStrike" dirty="0">
                          <a:effectLst/>
                        </a:rPr>
                        <a:t>Scalability, Security, Recovery, Performance</a:t>
                      </a:r>
                      <a:endParaRPr lang="en-US" sz="1000" b="0" i="0" u="none" strike="noStrike" dirty="0">
                        <a:solidFill>
                          <a:srgbClr val="000000"/>
                        </a:solidFill>
                        <a:effectLst/>
                        <a:latin typeface="Calibri" panose="020F0502020204030204" pitchFamily="34" charset="0"/>
                      </a:endParaRPr>
                    </a:p>
                  </a:txBody>
                  <a:tcPr marL="18288" marR="100584"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a:p>
                  </a:txBody>
                  <a:tcPr/>
                </a:tc>
                <a:tc>
                  <a:txBody>
                    <a:bodyPr/>
                    <a:lstStyle/>
                    <a:p>
                      <a:pPr algn="l" fontAlgn="b"/>
                      <a:r>
                        <a:rPr lang="en-US" sz="1000" u="none" strike="noStrike" dirty="0">
                          <a:effectLst/>
                        </a:rPr>
                        <a:t>Scalability</a:t>
                      </a:r>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4">
                  <a:txBody>
                    <a:bodyPr/>
                    <a:lstStyle/>
                    <a:p>
                      <a:pPr algn="ctr" fontAlgn="b"/>
                      <a:r>
                        <a:rPr lang="en-US" sz="1000" u="none" strike="noStrike" dirty="0">
                          <a:effectLst/>
                        </a:rPr>
                        <a:t>Availability, Backup, Performance</a:t>
                      </a:r>
                      <a:endParaRPr lang="en-US" sz="1000" b="0" i="0" u="none" strike="noStrike" dirty="0">
                        <a:solidFill>
                          <a:srgbClr val="000000"/>
                        </a:solidFill>
                        <a:effectLst/>
                        <a:latin typeface="Calibri" panose="020F0502020204030204" pitchFamily="34" charset="0"/>
                      </a:endParaRPr>
                    </a:p>
                  </a:txBody>
                  <a:tcPr marL="18288" marR="100584"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l" fontAlgn="b"/>
                      <a:r>
                        <a:rPr lang="en-US" sz="1000" b="0" i="0" u="none" strike="noStrike" dirty="0">
                          <a:solidFill>
                            <a:srgbClr val="000000"/>
                          </a:solidFill>
                          <a:effectLst/>
                          <a:latin typeface="Calibri" panose="020F0502020204030204" pitchFamily="34" charset="0"/>
                        </a:rPr>
                        <a:t>Backup</a:t>
                      </a: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20161739"/>
                  </a:ext>
                </a:extLst>
              </a:tr>
              <a:tr h="147553">
                <a:tc rowSpan="3">
                  <a:txBody>
                    <a:bodyPr/>
                    <a:lstStyle/>
                    <a:p>
                      <a:pPr algn="l" fontAlgn="b"/>
                      <a:r>
                        <a:rPr lang="en-US" sz="1000" b="1" u="none" strike="noStrike" dirty="0">
                          <a:effectLst/>
                        </a:rPr>
                        <a:t>Data Transfer</a:t>
                      </a:r>
                      <a:endParaRPr lang="en-US" sz="1000" b="1" i="0" u="none" strike="noStrike" dirty="0">
                        <a:solidFill>
                          <a:srgbClr val="000000"/>
                        </a:solidFill>
                        <a:effectLst/>
                        <a:latin typeface="Calibri" panose="020F0502020204030204" pitchFamily="34" charset="0"/>
                      </a:endParaRPr>
                    </a:p>
                  </a:txBody>
                  <a:tcPr marL="8116"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rowSpan="3">
                  <a:txBody>
                    <a:bodyPr/>
                    <a:lstStyle/>
                    <a:p>
                      <a:pPr algn="l" fontAlgn="b"/>
                      <a:r>
                        <a:rPr lang="en-US" sz="1000" b="0" i="0" u="none" strike="noStrike" dirty="0">
                          <a:solidFill>
                            <a:srgbClr val="000000"/>
                          </a:solidFill>
                          <a:effectLst/>
                          <a:latin typeface="Calibri" panose="020F0502020204030204" pitchFamily="34" charset="0"/>
                        </a:rPr>
                        <a:t>Depends on</a:t>
                      </a:r>
                    </a:p>
                    <a:p>
                      <a:pPr algn="l" fontAlgn="b"/>
                      <a:r>
                        <a:rPr lang="en-US" sz="1000" b="0" i="0" u="none" strike="noStrike" dirty="0">
                          <a:solidFill>
                            <a:srgbClr val="000000"/>
                          </a:solidFill>
                          <a:effectLst/>
                          <a:latin typeface="Calibri" panose="020F0502020204030204" pitchFamily="34" charset="0"/>
                        </a:rPr>
                        <a:t>IBM cloud</a:t>
                      </a:r>
                      <a:endParaRPr lang="en-US" sz="1000" u="none" strike="noStrike" dirty="0">
                        <a:effectLst/>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3">
                  <a:txBody>
                    <a:bodyPr/>
                    <a:lstStyle/>
                    <a:p>
                      <a:pPr algn="l" fontAlgn="b"/>
                      <a:r>
                        <a:rPr lang="en-US" sz="1000" b="0" i="0" u="none" strike="noStrike" dirty="0">
                          <a:solidFill>
                            <a:srgbClr val="000000"/>
                          </a:solidFill>
                          <a:effectLst/>
                          <a:latin typeface="Calibri" panose="020F0502020204030204" pitchFamily="34" charset="0"/>
                        </a:rPr>
                        <a:t>Depends on</a:t>
                      </a:r>
                    </a:p>
                    <a:p>
                      <a:pPr algn="l" fontAlgn="b"/>
                      <a:r>
                        <a:rPr lang="en-US" sz="1000" b="0" i="0" u="none" strike="noStrike" dirty="0">
                          <a:solidFill>
                            <a:srgbClr val="000000"/>
                          </a:solidFill>
                          <a:effectLst/>
                          <a:latin typeface="Calibri" panose="020F0502020204030204" pitchFamily="34" charset="0"/>
                        </a:rPr>
                        <a:t>IBM cloud</a:t>
                      </a:r>
                      <a:endParaRPr lang="en-US" sz="1000" u="none" strike="noStrike" dirty="0">
                        <a:effectLst/>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dirty="0">
                          <a:effectLst/>
                        </a:rPr>
                        <a:t>Same Region: $0.01/GB</a:t>
                      </a:r>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dirty="0">
                          <a:effectLst/>
                        </a:rPr>
                        <a:t>In region: $0.01/GB</a:t>
                      </a:r>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3">
                  <a:txBody>
                    <a:bodyPr/>
                    <a:lstStyle/>
                    <a:p>
                      <a:pPr algn="l" fontAlgn="b"/>
                      <a:r>
                        <a:rPr lang="en-US" sz="1000" u="none" strike="noStrike" dirty="0">
                          <a:effectLst/>
                        </a:rPr>
                        <a:t>$0.087/GB</a:t>
                      </a:r>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3">
                  <a:txBody>
                    <a:bodyPr/>
                    <a:lstStyle/>
                    <a:p>
                      <a:pPr algn="l" fontAlgn="b"/>
                      <a:r>
                        <a:rPr lang="en-US" sz="1000" u="none" strike="noStrike" dirty="0">
                          <a:effectLst/>
                        </a:rPr>
                        <a:t>Free</a:t>
                      </a:r>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3">
                  <a:txBody>
                    <a:bodyPr/>
                    <a:lstStyle/>
                    <a:p>
                      <a:pPr algn="l" fontAlgn="b"/>
                      <a:r>
                        <a:rPr lang="en-US" sz="1000" u="none" strike="noStrike" dirty="0">
                          <a:effectLst/>
                        </a:rPr>
                        <a:t>Free</a:t>
                      </a:r>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3">
                  <a:txBody>
                    <a:bodyPr/>
                    <a:lstStyle/>
                    <a:p>
                      <a:pPr algn="l" fontAlgn="b"/>
                      <a:r>
                        <a:rPr lang="en-US" sz="1000" u="none" strike="noStrike" dirty="0">
                          <a:effectLst/>
                        </a:rPr>
                        <a:t>Free</a:t>
                      </a:r>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3">
                  <a:txBody>
                    <a:bodyPr/>
                    <a:lstStyle/>
                    <a:p>
                      <a:pPr algn="l" fontAlgn="b"/>
                      <a:r>
                        <a:rPr lang="en-US" sz="1000" u="none" strike="noStrike" dirty="0">
                          <a:effectLst/>
                        </a:rPr>
                        <a:t>Free</a:t>
                      </a:r>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3">
                  <a:txBody>
                    <a:bodyPr/>
                    <a:lstStyle/>
                    <a:p>
                      <a:pPr algn="l" fontAlgn="b"/>
                      <a:r>
                        <a:rPr lang="en-US" sz="1000" u="none" strike="noStrike" dirty="0">
                          <a:effectLst/>
                        </a:rPr>
                        <a:t>Free</a:t>
                      </a:r>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3">
                  <a:txBody>
                    <a:bodyPr/>
                    <a:lstStyle/>
                    <a:p>
                      <a:pPr algn="l" fontAlgn="b"/>
                      <a:r>
                        <a:rPr lang="en-US" sz="1000" b="0" i="0" u="none" strike="noStrike" dirty="0">
                          <a:solidFill>
                            <a:srgbClr val="000000"/>
                          </a:solidFill>
                          <a:effectLst/>
                          <a:latin typeface="Calibri" panose="020F0502020204030204" pitchFamily="34" charset="0"/>
                        </a:rPr>
                        <a:t>Free</a:t>
                      </a: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95799189"/>
                  </a:ext>
                </a:extLst>
              </a:tr>
              <a:tr h="147553">
                <a:tc vMerge="1">
                  <a:txBody>
                    <a:bodyPr/>
                    <a:lstStyle/>
                    <a:p>
                      <a:pPr algn="l" fontAlgn="b"/>
                      <a:endParaRPr lang="en-US" sz="1000" b="1" i="0" u="none" strike="noStrike" dirty="0">
                        <a:solidFill>
                          <a:srgbClr val="000000"/>
                        </a:solidFill>
                        <a:effectLst/>
                        <a:latin typeface="Calibri" panose="020F0502020204030204" pitchFamily="34" charset="0"/>
                      </a:endParaRPr>
                    </a:p>
                  </a:txBody>
                  <a:tcPr marL="8116"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vMerge="1">
                  <a:txBody>
                    <a:bodyPr/>
                    <a:lstStyle/>
                    <a:p>
                      <a:pPr algn="l" fontAlgn="b"/>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algn="l" fontAlgn="b"/>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dirty="0">
                          <a:effectLst/>
                        </a:rPr>
                        <a:t>Different Region: $0.02/GB</a:t>
                      </a:r>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a:txBody>
                    <a:bodyPr/>
                    <a:lstStyle/>
                    <a:p>
                      <a:pPr algn="l" fontAlgn="b"/>
                      <a:r>
                        <a:rPr lang="en-US" sz="1000" u="none" strike="noStrike" dirty="0">
                          <a:effectLst/>
                        </a:rPr>
                        <a:t>Worldwide: $0.12/GB</a:t>
                      </a:r>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algn="l" fontAlgn="b"/>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algn="l" fontAlgn="b"/>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algn="l" fontAlgn="b"/>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algn="l" fontAlgn="b"/>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en-US"/>
                    </a:p>
                  </a:txBody>
                  <a:tcPr/>
                </a:tc>
                <a:tc vMerge="1">
                  <a:txBody>
                    <a:bodyPr/>
                    <a:lstStyle/>
                    <a:p>
                      <a:pPr algn="l" fontAlgn="b"/>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algn="l" fontAlgn="b"/>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04436311"/>
                  </a:ext>
                </a:extLst>
              </a:tr>
              <a:tr h="147553">
                <a:tc vMerge="1">
                  <a:txBody>
                    <a:bodyPr/>
                    <a:lstStyle/>
                    <a:p>
                      <a:pPr algn="l" fontAlgn="b"/>
                      <a:endParaRPr lang="en-US" sz="1000" b="1" i="0" u="none" strike="noStrike" dirty="0">
                        <a:solidFill>
                          <a:srgbClr val="000000"/>
                        </a:solidFill>
                        <a:effectLst/>
                        <a:latin typeface="Calibri" panose="020F0502020204030204" pitchFamily="34" charset="0"/>
                      </a:endParaRPr>
                    </a:p>
                  </a:txBody>
                  <a:tcPr marL="8116"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vMerge="1">
                  <a:txBody>
                    <a:bodyPr/>
                    <a:lstStyle/>
                    <a:p>
                      <a:pPr algn="l" fontAlgn="b"/>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algn="l" fontAlgn="b"/>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dirty="0">
                          <a:effectLst/>
                        </a:rPr>
                        <a:t>Internet: $0.09/GB</a:t>
                      </a:r>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algn="l" fontAlgn="b"/>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algn="l" fontAlgn="b"/>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algn="l" fontAlgn="b"/>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algn="l" fontAlgn="b"/>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algn="l" fontAlgn="b"/>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en-US"/>
                    </a:p>
                  </a:txBody>
                  <a:tcPr/>
                </a:tc>
                <a:tc vMerge="1">
                  <a:txBody>
                    <a:bodyPr/>
                    <a:lstStyle/>
                    <a:p>
                      <a:pPr algn="l" fontAlgn="b"/>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algn="l" fontAlgn="b"/>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71697048"/>
                  </a:ext>
                </a:extLst>
              </a:tr>
              <a:tr h="147553">
                <a:tc>
                  <a:txBody>
                    <a:bodyPr/>
                    <a:lstStyle/>
                    <a:p>
                      <a:pPr algn="l" fontAlgn="b"/>
                      <a:r>
                        <a:rPr lang="en-US" sz="1000" b="1" i="0" u="none" strike="noStrike" dirty="0">
                          <a:solidFill>
                            <a:srgbClr val="000000"/>
                          </a:solidFill>
                          <a:effectLst/>
                          <a:latin typeface="Calibri" panose="020F0502020204030204" pitchFamily="34" charset="0"/>
                        </a:rPr>
                        <a:t>Reference link</a:t>
                      </a:r>
                    </a:p>
                  </a:txBody>
                  <a:tcPr marL="8116"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gridSpan="2">
                  <a:txBody>
                    <a:bodyPr/>
                    <a:lstStyle/>
                    <a:p>
                      <a:pPr algn="l" fontAlgn="b"/>
                      <a:r>
                        <a:rPr lang="en-US" sz="1000" u="none" strike="noStrike" dirty="0">
                          <a:effectLst/>
                        </a:rPr>
                        <a:t>https://docs.mongodb.com/manual/administration/production-notes/</a:t>
                      </a: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l" fontAlgn="b"/>
                      <a:endParaRPr lang="en-US" sz="1000" u="none" strike="noStrike" dirty="0">
                        <a:effectLst/>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4">
                  <a:txBody>
                    <a:bodyPr/>
                    <a:lstStyle/>
                    <a:p>
                      <a:pPr algn="l" fontAlgn="b"/>
                      <a:r>
                        <a:rPr lang="en-US" sz="1000" b="0" i="0" u="none" strike="noStrike" dirty="0">
                          <a:solidFill>
                            <a:srgbClr val="000000"/>
                          </a:solidFill>
                          <a:effectLst/>
                          <a:latin typeface="Calibri" panose="020F0502020204030204" pitchFamily="34" charset="0"/>
                        </a:rPr>
                        <a:t>https://www.mongodb.com/cloud/atlas/pricing</a:t>
                      </a: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l" fontAlgn="b"/>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l" fontAlgn="b"/>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l" fontAlgn="b"/>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5">
                  <a:txBody>
                    <a:bodyPr/>
                    <a:lstStyle/>
                    <a:p>
                      <a:pPr algn="l" fontAlgn="b"/>
                      <a:r>
                        <a:rPr lang="en-US" sz="1000" b="0" i="0" u="none" strike="noStrike" dirty="0">
                          <a:solidFill>
                            <a:srgbClr val="000000"/>
                          </a:solidFill>
                          <a:effectLst/>
                          <a:latin typeface="Calibri" panose="020F0502020204030204" pitchFamily="34" charset="0"/>
                        </a:rPr>
                        <a:t>https://mlab.com/plans/pricing/</a:t>
                      </a: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l" fontAlgn="b"/>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hMerge="1">
                  <a:txBody>
                    <a:bodyPr/>
                    <a:lstStyle/>
                    <a:p>
                      <a:pPr algn="l" fontAlgn="b"/>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l" fontAlgn="b"/>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79832527"/>
                  </a:ext>
                </a:extLst>
              </a:tr>
            </a:tbl>
          </a:graphicData>
        </a:graphic>
      </p:graphicFrame>
      <p:sp>
        <p:nvSpPr>
          <p:cNvPr id="71" name="Rectangle 70">
            <a:extLst>
              <a:ext uri="{FF2B5EF4-FFF2-40B4-BE49-F238E27FC236}">
                <a16:creationId xmlns:a16="http://schemas.microsoft.com/office/drawing/2014/main" id="{C77A5DA6-E4CF-4D54-93F8-18EA9128B400}"/>
              </a:ext>
            </a:extLst>
          </p:cNvPr>
          <p:cNvSpPr/>
          <p:nvPr/>
        </p:nvSpPr>
        <p:spPr>
          <a:xfrm>
            <a:off x="201341" y="1181135"/>
            <a:ext cx="3214141" cy="307777"/>
          </a:xfrm>
          <a:prstGeom prst="rect">
            <a:avLst/>
          </a:prstGeom>
        </p:spPr>
        <p:txBody>
          <a:bodyPr wrap="square">
            <a:spAutoFit/>
          </a:bodyPr>
          <a:lstStyle/>
          <a:p>
            <a:pPr>
              <a:spcAft>
                <a:spcPts val="1200"/>
              </a:spcAft>
            </a:pPr>
            <a:r>
              <a:rPr lang="en-GB" sz="1400" dirty="0">
                <a:solidFill>
                  <a:srgbClr val="002C6C"/>
                </a:solidFill>
                <a:ea typeface="Times New Roman" panose="02020603050405020304" pitchFamily="18" charset="0"/>
                <a:cs typeface="Times New Roman" panose="02020603050405020304" pitchFamily="18" charset="0"/>
              </a:rPr>
              <a:t>Storage</a:t>
            </a:r>
            <a:endParaRPr lang="en-US" sz="1400" dirty="0">
              <a:ea typeface="Times New Roman" panose="02020603050405020304" pitchFamily="18" charset="0"/>
              <a:cs typeface="Times New Roman" panose="02020603050405020304" pitchFamily="18" charset="0"/>
            </a:endParaRPr>
          </a:p>
        </p:txBody>
      </p:sp>
      <p:sp>
        <p:nvSpPr>
          <p:cNvPr id="72" name="Rectangle 71">
            <a:extLst>
              <a:ext uri="{FF2B5EF4-FFF2-40B4-BE49-F238E27FC236}">
                <a16:creationId xmlns:a16="http://schemas.microsoft.com/office/drawing/2014/main" id="{120D3BF4-06FB-4144-8544-5156360114BA}"/>
              </a:ext>
            </a:extLst>
          </p:cNvPr>
          <p:cNvSpPr/>
          <p:nvPr/>
        </p:nvSpPr>
        <p:spPr>
          <a:xfrm>
            <a:off x="201341" y="4134133"/>
            <a:ext cx="3214141" cy="307777"/>
          </a:xfrm>
          <a:prstGeom prst="rect">
            <a:avLst/>
          </a:prstGeom>
        </p:spPr>
        <p:txBody>
          <a:bodyPr wrap="square">
            <a:spAutoFit/>
          </a:bodyPr>
          <a:lstStyle/>
          <a:p>
            <a:pPr>
              <a:spcAft>
                <a:spcPts val="1200"/>
              </a:spcAft>
            </a:pPr>
            <a:r>
              <a:rPr lang="en-GB" sz="1400" dirty="0">
                <a:solidFill>
                  <a:srgbClr val="002C6C"/>
                </a:solidFill>
                <a:ea typeface="Times New Roman" panose="02020603050405020304" pitchFamily="18" charset="0"/>
                <a:cs typeface="Times New Roman" panose="02020603050405020304" pitchFamily="18" charset="0"/>
              </a:rPr>
              <a:t>Software</a:t>
            </a:r>
            <a:endParaRPr lang="en-US" sz="1400" dirty="0">
              <a:ea typeface="Times New Roman" panose="02020603050405020304" pitchFamily="18" charset="0"/>
              <a:cs typeface="Times New Roman" panose="02020603050405020304" pitchFamily="18" charset="0"/>
            </a:endParaRPr>
          </a:p>
        </p:txBody>
      </p:sp>
      <p:graphicFrame>
        <p:nvGraphicFramePr>
          <p:cNvPr id="3" name="Table 2">
            <a:extLst>
              <a:ext uri="{FF2B5EF4-FFF2-40B4-BE49-F238E27FC236}">
                <a16:creationId xmlns:a16="http://schemas.microsoft.com/office/drawing/2014/main" id="{5CC03FC6-63E3-4033-82D4-D3879EDB9DF9}"/>
              </a:ext>
            </a:extLst>
          </p:cNvPr>
          <p:cNvGraphicFramePr>
            <a:graphicFrameLocks noGrp="1"/>
          </p:cNvGraphicFramePr>
          <p:nvPr>
            <p:extLst>
              <p:ext uri="{D42A27DB-BD31-4B8C-83A1-F6EECF244321}">
                <p14:modId xmlns:p14="http://schemas.microsoft.com/office/powerpoint/2010/main" val="3701666671"/>
              </p:ext>
            </p:extLst>
          </p:nvPr>
        </p:nvGraphicFramePr>
        <p:xfrm>
          <a:off x="239876" y="4412846"/>
          <a:ext cx="5870468" cy="761586"/>
        </p:xfrm>
        <a:graphic>
          <a:graphicData uri="http://schemas.openxmlformats.org/drawingml/2006/table">
            <a:tbl>
              <a:tblPr>
                <a:tableStyleId>{5C22544A-7EE6-4342-B048-85BDC9FD1C3A}</a:tableStyleId>
              </a:tblPr>
              <a:tblGrid>
                <a:gridCol w="1158618">
                  <a:extLst>
                    <a:ext uri="{9D8B030D-6E8A-4147-A177-3AD203B41FA5}">
                      <a16:colId xmlns:a16="http://schemas.microsoft.com/office/drawing/2014/main" val="268593875"/>
                    </a:ext>
                  </a:extLst>
                </a:gridCol>
                <a:gridCol w="1204857">
                  <a:extLst>
                    <a:ext uri="{9D8B030D-6E8A-4147-A177-3AD203B41FA5}">
                      <a16:colId xmlns:a16="http://schemas.microsoft.com/office/drawing/2014/main" val="1865733594"/>
                    </a:ext>
                  </a:extLst>
                </a:gridCol>
                <a:gridCol w="537882">
                  <a:extLst>
                    <a:ext uri="{9D8B030D-6E8A-4147-A177-3AD203B41FA5}">
                      <a16:colId xmlns:a16="http://schemas.microsoft.com/office/drawing/2014/main" val="470071300"/>
                    </a:ext>
                  </a:extLst>
                </a:gridCol>
                <a:gridCol w="1183341">
                  <a:extLst>
                    <a:ext uri="{9D8B030D-6E8A-4147-A177-3AD203B41FA5}">
                      <a16:colId xmlns:a16="http://schemas.microsoft.com/office/drawing/2014/main" val="4170171355"/>
                    </a:ext>
                  </a:extLst>
                </a:gridCol>
                <a:gridCol w="1785770">
                  <a:extLst>
                    <a:ext uri="{9D8B030D-6E8A-4147-A177-3AD203B41FA5}">
                      <a16:colId xmlns:a16="http://schemas.microsoft.com/office/drawing/2014/main" val="3701754426"/>
                    </a:ext>
                  </a:extLst>
                </a:gridCol>
              </a:tblGrid>
              <a:tr h="190270">
                <a:tc>
                  <a:txBody>
                    <a:bodyPr/>
                    <a:lstStyle/>
                    <a:p>
                      <a:pPr algn="ctr" fontAlgn="b"/>
                      <a:r>
                        <a:rPr lang="en-US" sz="1100" b="1" u="none" strike="noStrike" dirty="0">
                          <a:effectLst/>
                        </a:rPr>
                        <a:t>Type</a:t>
                      </a:r>
                      <a:endParaRPr lang="en-US" sz="1100" b="1" i="0" u="none" strike="noStrike" dirty="0">
                        <a:solidFill>
                          <a:srgbClr val="000000"/>
                        </a:solidFill>
                        <a:effectLst/>
                        <a:latin typeface="Calibri" panose="020F0502020204030204" pitchFamily="34" charset="0"/>
                      </a:endParaRPr>
                    </a:p>
                  </a:txBody>
                  <a:tcPr marL="18288" marR="9514" marT="951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b"/>
                      <a:r>
                        <a:rPr lang="en-US" sz="1100" b="1" u="none" strike="noStrike" dirty="0">
                          <a:effectLst/>
                        </a:rPr>
                        <a:t>Data Migration</a:t>
                      </a:r>
                      <a:endParaRPr lang="en-US" sz="1100" b="1" i="0" u="none" strike="noStrike" dirty="0">
                        <a:solidFill>
                          <a:srgbClr val="000000"/>
                        </a:solidFill>
                        <a:effectLst/>
                        <a:latin typeface="Calibri" panose="020F0502020204030204" pitchFamily="34" charset="0"/>
                      </a:endParaRPr>
                    </a:p>
                  </a:txBody>
                  <a:tcPr marL="18288" marR="9514" marT="951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gridSpan="2">
                  <a:txBody>
                    <a:bodyPr/>
                    <a:lstStyle/>
                    <a:p>
                      <a:pPr algn="ctr" fontAlgn="b"/>
                      <a:r>
                        <a:rPr lang="en-US" sz="1100" b="1" u="none" strike="noStrike" dirty="0">
                          <a:effectLst/>
                        </a:rPr>
                        <a:t>Data Visualization</a:t>
                      </a:r>
                      <a:endParaRPr lang="en-US" sz="1100" b="1" i="0" u="none" strike="noStrike" dirty="0">
                        <a:solidFill>
                          <a:srgbClr val="000000"/>
                        </a:solidFill>
                        <a:effectLst/>
                        <a:latin typeface="Calibri" panose="020F0502020204030204" pitchFamily="34" charset="0"/>
                      </a:endParaRPr>
                    </a:p>
                  </a:txBody>
                  <a:tcPr marL="18288" marR="9514" marT="951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hMerge="1">
                  <a:txBody>
                    <a:bodyPr/>
                    <a:lstStyle/>
                    <a:p>
                      <a:pPr algn="ctr" fontAlgn="b"/>
                      <a:endParaRPr lang="en-US" sz="1100" b="1" i="0" u="none" strike="noStrike" dirty="0">
                        <a:solidFill>
                          <a:srgbClr val="000000"/>
                        </a:solidFill>
                        <a:effectLst/>
                        <a:latin typeface="Calibri" panose="020F0502020204030204" pitchFamily="34" charset="0"/>
                      </a:endParaRPr>
                    </a:p>
                  </a:txBody>
                  <a:tcPr marL="18288" marR="9514" marT="9514" marB="0" anchor="ctr"/>
                </a:tc>
                <a:tc>
                  <a:txBody>
                    <a:bodyPr/>
                    <a:lstStyle/>
                    <a:p>
                      <a:pPr algn="ctr" fontAlgn="b"/>
                      <a:r>
                        <a:rPr lang="en-US" sz="1100" b="1" u="none" strike="noStrike" dirty="0">
                          <a:effectLst/>
                        </a:rPr>
                        <a:t>Data Sharing</a:t>
                      </a:r>
                      <a:endParaRPr lang="en-US" sz="1100" b="1" i="0" u="none" strike="noStrike" dirty="0">
                        <a:solidFill>
                          <a:srgbClr val="000000"/>
                        </a:solidFill>
                        <a:effectLst/>
                        <a:latin typeface="Calibri" panose="020F0502020204030204" pitchFamily="34" charset="0"/>
                      </a:endParaRPr>
                    </a:p>
                  </a:txBody>
                  <a:tcPr marL="18288" marR="9514" marT="951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2323565694"/>
                  </a:ext>
                </a:extLst>
              </a:tr>
              <a:tr h="190270">
                <a:tc>
                  <a:txBody>
                    <a:bodyPr/>
                    <a:lstStyle/>
                    <a:p>
                      <a:pPr algn="l" fontAlgn="b"/>
                      <a:r>
                        <a:rPr lang="en-US" sz="1000" b="1" u="none" strike="noStrike" dirty="0">
                          <a:effectLst/>
                        </a:rPr>
                        <a:t>S/W</a:t>
                      </a:r>
                      <a:endParaRPr lang="en-US" sz="1000" b="1" i="0" u="none" strike="noStrike" dirty="0">
                        <a:solidFill>
                          <a:srgbClr val="000000"/>
                        </a:solidFill>
                        <a:effectLst/>
                        <a:latin typeface="Calibri" panose="020F0502020204030204" pitchFamily="34" charset="0"/>
                      </a:endParaRPr>
                    </a:p>
                  </a:txBody>
                  <a:tcPr marL="18288" marR="9514" marT="951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b"/>
                      <a:r>
                        <a:rPr lang="en-US" sz="1000" b="1" u="none" strike="noStrike" dirty="0">
                          <a:effectLst/>
                        </a:rPr>
                        <a:t>Apache NiFi</a:t>
                      </a:r>
                      <a:endParaRPr lang="en-US" sz="1000" b="1" i="0" u="none" strike="noStrike" dirty="0">
                        <a:solidFill>
                          <a:srgbClr val="000000"/>
                        </a:solidFill>
                        <a:effectLst/>
                        <a:latin typeface="Calibri" panose="020F0502020204030204" pitchFamily="34" charset="0"/>
                      </a:endParaRPr>
                    </a:p>
                  </a:txBody>
                  <a:tcPr marL="18288" marR="9514" marT="951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gridSpan="2">
                  <a:txBody>
                    <a:bodyPr/>
                    <a:lstStyle/>
                    <a:p>
                      <a:pPr algn="ctr" fontAlgn="b"/>
                      <a:r>
                        <a:rPr lang="en-US" sz="1000" b="1" u="none" strike="noStrike" dirty="0">
                          <a:effectLst/>
                        </a:rPr>
                        <a:t>Power BI </a:t>
                      </a:r>
                      <a:endParaRPr lang="en-US" sz="1000" b="1" i="0" u="none" strike="noStrike" dirty="0">
                        <a:solidFill>
                          <a:srgbClr val="000000"/>
                        </a:solidFill>
                        <a:effectLst/>
                        <a:latin typeface="Calibri" panose="020F0502020204030204" pitchFamily="34" charset="0"/>
                      </a:endParaRPr>
                    </a:p>
                  </a:txBody>
                  <a:tcPr marL="18288" marR="9514" marT="951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hMerge="1">
                  <a:txBody>
                    <a:bodyPr/>
                    <a:lstStyle/>
                    <a:p>
                      <a:pPr algn="l" fontAlgn="b"/>
                      <a:endParaRPr lang="en-US" sz="1000" b="0" i="0" u="none" strike="noStrike" dirty="0">
                        <a:solidFill>
                          <a:srgbClr val="000000"/>
                        </a:solidFill>
                        <a:effectLst/>
                        <a:latin typeface="Calibri" panose="020F0502020204030204" pitchFamily="34" charset="0"/>
                      </a:endParaRPr>
                    </a:p>
                  </a:txBody>
                  <a:tcPr marL="18288" marR="9514" marT="951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000" b="1" i="0" u="none" strike="noStrike" dirty="0">
                          <a:solidFill>
                            <a:srgbClr val="000000"/>
                          </a:solidFill>
                          <a:effectLst/>
                          <a:latin typeface="Calibri" panose="020F0502020204030204" pitchFamily="34" charset="0"/>
                        </a:rPr>
                        <a:t>Office 365</a:t>
                      </a:r>
                    </a:p>
                  </a:txBody>
                  <a:tcPr marL="18288" marR="9514" marT="951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864121137"/>
                  </a:ext>
                </a:extLst>
              </a:tr>
              <a:tr h="161914">
                <a:tc>
                  <a:txBody>
                    <a:bodyPr/>
                    <a:lstStyle/>
                    <a:p>
                      <a:pPr algn="l" fontAlgn="b"/>
                      <a:r>
                        <a:rPr lang="en-US" sz="1000" b="1" u="none" strike="noStrike" dirty="0">
                          <a:effectLst/>
                        </a:rPr>
                        <a:t>Edition</a:t>
                      </a:r>
                      <a:endParaRPr lang="en-US" sz="1000" b="1" i="0" u="none" strike="noStrike" dirty="0">
                        <a:solidFill>
                          <a:srgbClr val="000000"/>
                        </a:solidFill>
                        <a:effectLst/>
                        <a:latin typeface="Calibri" panose="020F0502020204030204" pitchFamily="34" charset="0"/>
                      </a:endParaRPr>
                    </a:p>
                  </a:txBody>
                  <a:tcPr marL="18288" marR="9514" marT="951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l" fontAlgn="b"/>
                      <a:r>
                        <a:rPr lang="en-US" sz="1000" u="none" strike="noStrike" dirty="0">
                          <a:effectLst/>
                        </a:rPr>
                        <a:t>Open source</a:t>
                      </a:r>
                      <a:endParaRPr lang="en-US" sz="1000" b="0" i="0" u="none" strike="noStrike" dirty="0">
                        <a:solidFill>
                          <a:srgbClr val="000000"/>
                        </a:solidFill>
                        <a:effectLst/>
                        <a:latin typeface="Calibri" panose="020F0502020204030204" pitchFamily="34" charset="0"/>
                      </a:endParaRPr>
                    </a:p>
                  </a:txBody>
                  <a:tcPr marL="18288" marR="9514" marT="951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000" u="none" strike="noStrike" dirty="0">
                          <a:effectLst/>
                        </a:rPr>
                        <a:t>Desktop</a:t>
                      </a:r>
                      <a:endParaRPr lang="en-US" sz="1000" b="0" i="0" u="none" strike="noStrike" dirty="0">
                        <a:solidFill>
                          <a:srgbClr val="000000"/>
                        </a:solidFill>
                        <a:effectLst/>
                        <a:latin typeface="Calibri" panose="020F0502020204030204" pitchFamily="34" charset="0"/>
                      </a:endParaRPr>
                    </a:p>
                  </a:txBody>
                  <a:tcPr marL="18288" marR="9514" marT="951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000" u="none" strike="noStrike" dirty="0">
                          <a:effectLst/>
                        </a:rPr>
                        <a:t>Pro</a:t>
                      </a:r>
                      <a:endParaRPr lang="en-US" sz="1000" b="0" i="0" u="none" strike="noStrike" dirty="0">
                        <a:solidFill>
                          <a:srgbClr val="000000"/>
                        </a:solidFill>
                        <a:effectLst/>
                        <a:latin typeface="Calibri" panose="020F0502020204030204" pitchFamily="34" charset="0"/>
                      </a:endParaRPr>
                    </a:p>
                  </a:txBody>
                  <a:tcPr marL="18288" marR="9514" marT="951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a:txBody>
                    <a:bodyPr/>
                    <a:lstStyle/>
                    <a:p>
                      <a:pPr algn="l" fontAlgn="b"/>
                      <a:r>
                        <a:rPr lang="en-US" sz="1000" u="none" strike="noStrike" dirty="0">
                          <a:effectLst/>
                        </a:rPr>
                        <a:t>SharePoint/PowerApps/Yammer</a:t>
                      </a:r>
                      <a:endParaRPr lang="en-US" sz="1000" b="0" i="0" u="none" strike="noStrike" dirty="0">
                        <a:solidFill>
                          <a:srgbClr val="000000"/>
                        </a:solidFill>
                        <a:effectLst/>
                        <a:latin typeface="Calibri" panose="020F0502020204030204" pitchFamily="34" charset="0"/>
                      </a:endParaRPr>
                    </a:p>
                  </a:txBody>
                  <a:tcPr marL="18288" marR="9514" marT="951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370818041"/>
                  </a:ext>
                </a:extLst>
              </a:tr>
              <a:tr h="219132">
                <a:tc>
                  <a:txBody>
                    <a:bodyPr/>
                    <a:lstStyle/>
                    <a:p>
                      <a:pPr algn="l" fontAlgn="b"/>
                      <a:r>
                        <a:rPr lang="en-US" sz="1000" b="1" u="none" strike="noStrike" dirty="0">
                          <a:effectLst/>
                        </a:rPr>
                        <a:t>Cost</a:t>
                      </a:r>
                      <a:endParaRPr lang="en-US" sz="1000" b="1" i="0" u="none" strike="noStrike" dirty="0">
                        <a:solidFill>
                          <a:srgbClr val="000000"/>
                        </a:solidFill>
                        <a:effectLst/>
                        <a:latin typeface="Calibri" panose="020F0502020204030204" pitchFamily="34" charset="0"/>
                      </a:endParaRPr>
                    </a:p>
                  </a:txBody>
                  <a:tcPr marL="18288" marR="9514" marT="951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l" fontAlgn="b"/>
                      <a:r>
                        <a:rPr lang="en-US" sz="1000" u="none" strike="noStrike" dirty="0">
                          <a:effectLst/>
                        </a:rPr>
                        <a:t>Free</a:t>
                      </a:r>
                      <a:endParaRPr lang="en-US" sz="1000" b="0" i="0" u="none" strike="noStrike" dirty="0">
                        <a:solidFill>
                          <a:srgbClr val="000000"/>
                        </a:solidFill>
                        <a:effectLst/>
                        <a:latin typeface="Calibri" panose="020F0502020204030204" pitchFamily="34" charset="0"/>
                      </a:endParaRPr>
                    </a:p>
                  </a:txBody>
                  <a:tcPr marL="18288" marR="9514" marT="951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l" fontAlgn="b"/>
                      <a:r>
                        <a:rPr lang="en-US" sz="1000" u="none" strike="noStrike" dirty="0">
                          <a:effectLst/>
                        </a:rPr>
                        <a:t>Free</a:t>
                      </a:r>
                      <a:endParaRPr lang="en-US" sz="1000" b="0" i="0" u="none" strike="noStrike" dirty="0">
                        <a:solidFill>
                          <a:srgbClr val="000000"/>
                        </a:solidFill>
                        <a:effectLst/>
                        <a:latin typeface="Calibri" panose="020F0502020204030204" pitchFamily="34" charset="0"/>
                      </a:endParaRPr>
                    </a:p>
                  </a:txBody>
                  <a:tcPr marL="18288" marR="9514" marT="951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dirty="0">
                          <a:effectLst/>
                        </a:rPr>
                        <a:t>$9.99/User monthly</a:t>
                      </a:r>
                      <a:endParaRPr lang="en-US" sz="1000" b="0" i="0" u="none" strike="noStrike" dirty="0">
                        <a:solidFill>
                          <a:srgbClr val="000000"/>
                        </a:solidFill>
                        <a:effectLst/>
                        <a:latin typeface="Calibri" panose="020F0502020204030204" pitchFamily="34" charset="0"/>
                      </a:endParaRPr>
                    </a:p>
                  </a:txBody>
                  <a:tcPr marL="18288" marR="9514" marT="951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vMerge="1">
                  <a:txBody>
                    <a:bodyPr/>
                    <a:lstStyle/>
                    <a:p>
                      <a:pPr algn="l" fontAlgn="b"/>
                      <a:endParaRPr lang="en-US" sz="1000" b="0" i="0" u="none" strike="noStrike" dirty="0">
                        <a:solidFill>
                          <a:srgbClr val="000000"/>
                        </a:solidFill>
                        <a:effectLst/>
                        <a:latin typeface="Calibri" panose="020F0502020204030204" pitchFamily="34" charset="0"/>
                      </a:endParaRPr>
                    </a:p>
                  </a:txBody>
                  <a:tcPr marL="18288" marR="9514" marT="9514"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979032880"/>
                  </a:ext>
                </a:extLst>
              </a:tr>
            </a:tbl>
          </a:graphicData>
        </a:graphic>
      </p:graphicFrame>
      <p:graphicFrame>
        <p:nvGraphicFramePr>
          <p:cNvPr id="8" name="Table 7">
            <a:extLst>
              <a:ext uri="{FF2B5EF4-FFF2-40B4-BE49-F238E27FC236}">
                <a16:creationId xmlns:a16="http://schemas.microsoft.com/office/drawing/2014/main" id="{2AD7EFB8-3E82-47B1-93EB-81A03B48E909}"/>
              </a:ext>
            </a:extLst>
          </p:cNvPr>
          <p:cNvGraphicFramePr>
            <a:graphicFrameLocks noGrp="1"/>
          </p:cNvGraphicFramePr>
          <p:nvPr>
            <p:extLst>
              <p:ext uri="{D42A27DB-BD31-4B8C-83A1-F6EECF244321}">
                <p14:modId xmlns:p14="http://schemas.microsoft.com/office/powerpoint/2010/main" val="308805172"/>
              </p:ext>
            </p:extLst>
          </p:nvPr>
        </p:nvGraphicFramePr>
        <p:xfrm>
          <a:off x="6174474" y="4412846"/>
          <a:ext cx="5649858" cy="762000"/>
        </p:xfrm>
        <a:graphic>
          <a:graphicData uri="http://schemas.openxmlformats.org/drawingml/2006/table">
            <a:tbl>
              <a:tblPr>
                <a:tableStyleId>{5C22544A-7EE6-4342-B048-85BDC9FD1C3A}</a:tableStyleId>
              </a:tblPr>
              <a:tblGrid>
                <a:gridCol w="920037">
                  <a:extLst>
                    <a:ext uri="{9D8B030D-6E8A-4147-A177-3AD203B41FA5}">
                      <a16:colId xmlns:a16="http://schemas.microsoft.com/office/drawing/2014/main" val="316502950"/>
                    </a:ext>
                  </a:extLst>
                </a:gridCol>
                <a:gridCol w="1371757">
                  <a:extLst>
                    <a:ext uri="{9D8B030D-6E8A-4147-A177-3AD203B41FA5}">
                      <a16:colId xmlns:a16="http://schemas.microsoft.com/office/drawing/2014/main" val="664384530"/>
                    </a:ext>
                  </a:extLst>
                </a:gridCol>
                <a:gridCol w="1484556">
                  <a:extLst>
                    <a:ext uri="{9D8B030D-6E8A-4147-A177-3AD203B41FA5}">
                      <a16:colId xmlns:a16="http://schemas.microsoft.com/office/drawing/2014/main" val="3913041292"/>
                    </a:ext>
                  </a:extLst>
                </a:gridCol>
                <a:gridCol w="1873508">
                  <a:extLst>
                    <a:ext uri="{9D8B030D-6E8A-4147-A177-3AD203B41FA5}">
                      <a16:colId xmlns:a16="http://schemas.microsoft.com/office/drawing/2014/main" val="1183400735"/>
                    </a:ext>
                  </a:extLst>
                </a:gridCol>
              </a:tblGrid>
              <a:tr h="190500">
                <a:tc rowSpan="2">
                  <a:txBody>
                    <a:bodyPr/>
                    <a:lstStyle/>
                    <a:p>
                      <a:pPr algn="ctr" fontAlgn="b"/>
                      <a:r>
                        <a:rPr lang="en-US" sz="1100" b="1" u="none" strike="noStrike" dirty="0">
                          <a:effectLst/>
                        </a:rPr>
                        <a:t>Type</a:t>
                      </a:r>
                      <a:endParaRPr lang="en-US" sz="1100" b="1" i="0" u="none" strike="noStrike" dirty="0">
                        <a:solidFill>
                          <a:srgbClr val="000000"/>
                        </a:solidFill>
                        <a:effectLst/>
                        <a:latin typeface="Calibri" panose="020F0502020204030204" pitchFamily="34" charset="0"/>
                      </a:endParaRPr>
                    </a:p>
                  </a:txBody>
                  <a:tcPr marL="18288"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rowSpan="2">
                  <a:txBody>
                    <a:bodyPr/>
                    <a:lstStyle/>
                    <a:p>
                      <a:pPr algn="ctr" fontAlgn="b"/>
                      <a:r>
                        <a:rPr lang="en-US" sz="1100" b="1" u="none" strike="noStrike" dirty="0">
                          <a:effectLst/>
                        </a:rPr>
                        <a:t>Gateway </a:t>
                      </a:r>
                    </a:p>
                    <a:p>
                      <a:pPr algn="ctr" fontAlgn="b"/>
                      <a:r>
                        <a:rPr lang="en-US" sz="1100" b="1" u="none" strike="noStrike" dirty="0">
                          <a:effectLst/>
                        </a:rPr>
                        <a:t>On-Premise</a:t>
                      </a:r>
                      <a:endParaRPr lang="en-US" sz="1100" b="1" i="0" u="none" strike="noStrike" dirty="0">
                        <a:solidFill>
                          <a:srgbClr val="000000"/>
                        </a:solidFill>
                        <a:effectLst/>
                        <a:latin typeface="Calibri" panose="020F0502020204030204" pitchFamily="34" charset="0"/>
                      </a:endParaRPr>
                    </a:p>
                  </a:txBody>
                  <a:tcPr marL="18288"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gridSpan="2">
                  <a:txBody>
                    <a:bodyPr/>
                    <a:lstStyle/>
                    <a:p>
                      <a:pPr algn="ctr" fontAlgn="b"/>
                      <a:r>
                        <a:rPr lang="en-US" sz="1100" b="1" u="none" strike="noStrike" dirty="0">
                          <a:effectLst/>
                        </a:rPr>
                        <a:t>BI Connectivity</a:t>
                      </a:r>
                      <a:endParaRPr lang="en-US" sz="1100" b="1" i="0" u="none" strike="noStrike" dirty="0">
                        <a:solidFill>
                          <a:srgbClr val="000000"/>
                        </a:solidFill>
                        <a:effectLst/>
                        <a:latin typeface="Calibri" panose="020F0502020204030204" pitchFamily="34" charset="0"/>
                      </a:endParaRPr>
                    </a:p>
                  </a:txBody>
                  <a:tcPr marL="18288"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hMerge="1">
                  <a:txBody>
                    <a:bodyPr/>
                    <a:lstStyle/>
                    <a:p>
                      <a:pPr algn="ctr" fontAlgn="b"/>
                      <a:endParaRPr lang="en-US" sz="11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4173595978"/>
                  </a:ext>
                </a:extLst>
              </a:tr>
              <a:tr h="190500">
                <a:tc vMerge="1">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000" b="1" u="none" strike="noStrike" dirty="0">
                          <a:effectLst/>
                        </a:rPr>
                        <a:t>MongoDB BI Connector</a:t>
                      </a:r>
                      <a:endParaRPr lang="en-US" sz="1000" b="1" i="0" u="none" strike="noStrike" dirty="0">
                        <a:solidFill>
                          <a:srgbClr val="000000"/>
                        </a:solidFill>
                        <a:effectLst/>
                        <a:latin typeface="Calibri" panose="020F0502020204030204" pitchFamily="34" charset="0"/>
                      </a:endParaRPr>
                    </a:p>
                  </a:txBody>
                  <a:tcPr marL="18288"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US" sz="1000" b="1" u="none" strike="noStrike" dirty="0">
                          <a:effectLst/>
                        </a:rPr>
                        <a:t>Simba MongoDB ODBC Driver</a:t>
                      </a:r>
                      <a:endParaRPr lang="en-US" sz="1000" b="1" i="0" u="none" strike="noStrike" dirty="0">
                        <a:solidFill>
                          <a:srgbClr val="000000"/>
                        </a:solidFill>
                        <a:effectLst/>
                        <a:latin typeface="Calibri" panose="020F0502020204030204" pitchFamily="34" charset="0"/>
                      </a:endParaRPr>
                    </a:p>
                  </a:txBody>
                  <a:tcPr marL="18288"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69903059"/>
                  </a:ext>
                </a:extLst>
              </a:tr>
              <a:tr h="190500">
                <a:tc>
                  <a:txBody>
                    <a:bodyPr/>
                    <a:lstStyle/>
                    <a:p>
                      <a:pPr algn="l" fontAlgn="b"/>
                      <a:r>
                        <a:rPr lang="en-US" sz="1000" b="1" u="none" strike="noStrike" dirty="0">
                          <a:effectLst/>
                        </a:rPr>
                        <a:t>Cost</a:t>
                      </a:r>
                      <a:endParaRPr lang="en-US" sz="1000" b="1" i="0" u="none" strike="noStrike" dirty="0">
                        <a:solidFill>
                          <a:srgbClr val="000000"/>
                        </a:solidFill>
                        <a:effectLst/>
                        <a:latin typeface="Calibri" panose="020F0502020204030204" pitchFamily="34" charset="0"/>
                      </a:endParaRPr>
                    </a:p>
                  </a:txBody>
                  <a:tcPr marL="18288"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l" fontAlgn="b"/>
                      <a:r>
                        <a:rPr lang="en-US" sz="1000" u="none" strike="noStrike" dirty="0">
                          <a:effectLst/>
                        </a:rPr>
                        <a:t>Free</a:t>
                      </a:r>
                      <a:endParaRPr lang="en-US" sz="1000" b="0" i="0" u="none" strike="noStrike" dirty="0">
                        <a:solidFill>
                          <a:srgbClr val="000000"/>
                        </a:solidFill>
                        <a:effectLst/>
                        <a:latin typeface="Calibri" panose="020F0502020204030204" pitchFamily="34" charset="0"/>
                      </a:endParaRPr>
                    </a:p>
                  </a:txBody>
                  <a:tcPr marL="18288"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l" fontAlgn="b"/>
                      <a:r>
                        <a:rPr lang="en-US" sz="1000" u="none" strike="noStrike" dirty="0">
                          <a:effectLst/>
                        </a:rPr>
                        <a:t>Free</a:t>
                      </a:r>
                      <a:endParaRPr lang="en-US" sz="1000" b="0" i="0" u="none" strike="noStrike" dirty="0">
                        <a:solidFill>
                          <a:srgbClr val="000000"/>
                        </a:solidFill>
                        <a:effectLst/>
                        <a:latin typeface="Calibri" panose="020F0502020204030204" pitchFamily="34" charset="0"/>
                      </a:endParaRPr>
                    </a:p>
                  </a:txBody>
                  <a:tcPr marL="18288"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l" fontAlgn="b"/>
                      <a:r>
                        <a:rPr lang="en-US" sz="1000" u="none" strike="noStrike" dirty="0">
                          <a:effectLst/>
                        </a:rPr>
                        <a:t>The number of installed processors</a:t>
                      </a:r>
                      <a:endParaRPr lang="en-US" sz="1000" b="0" i="0" u="none" strike="noStrike" dirty="0">
                        <a:solidFill>
                          <a:srgbClr val="000000"/>
                        </a:solidFill>
                        <a:effectLst/>
                        <a:latin typeface="Calibri" panose="020F0502020204030204" pitchFamily="34" charset="0"/>
                      </a:endParaRPr>
                    </a:p>
                  </a:txBody>
                  <a:tcPr marL="18288"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37116358"/>
                  </a:ext>
                </a:extLst>
              </a:tr>
              <a:tr h="190500">
                <a:tc>
                  <a:txBody>
                    <a:bodyPr/>
                    <a:lstStyle/>
                    <a:p>
                      <a:pPr algn="l" fontAlgn="b"/>
                      <a:r>
                        <a:rPr lang="en-US" sz="1000" b="1" i="0" u="none" strike="noStrike" dirty="0">
                          <a:solidFill>
                            <a:srgbClr val="000000"/>
                          </a:solidFill>
                          <a:effectLst/>
                          <a:latin typeface="Calibri" panose="020F0502020204030204" pitchFamily="34" charset="0"/>
                        </a:rPr>
                        <a:t>Description</a:t>
                      </a:r>
                    </a:p>
                  </a:txBody>
                  <a:tcPr marL="18288"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l" fontAlgn="b"/>
                      <a:r>
                        <a:rPr lang="en-US" sz="1000" b="0" i="0" u="none" strike="noStrike" dirty="0">
                          <a:solidFill>
                            <a:srgbClr val="000000"/>
                          </a:solidFill>
                          <a:effectLst/>
                          <a:latin typeface="Calibri" panose="020F0502020204030204" pitchFamily="34" charset="0"/>
                        </a:rPr>
                        <a:t>Auto data refresh</a:t>
                      </a:r>
                    </a:p>
                  </a:txBody>
                  <a:tcPr marL="18288"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b="0" i="0" u="none" strike="noStrike" dirty="0">
                          <a:solidFill>
                            <a:srgbClr val="000000"/>
                          </a:solidFill>
                          <a:effectLst/>
                          <a:latin typeface="Calibri" panose="020F0502020204030204" pitchFamily="34" charset="0"/>
                        </a:rPr>
                        <a:t>Can use MongoDB in BI tool</a:t>
                      </a:r>
                    </a:p>
                  </a:txBody>
                  <a:tcPr marL="18288"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b="0" i="0" u="none" strike="noStrike" dirty="0">
                          <a:solidFill>
                            <a:srgbClr val="000000"/>
                          </a:solidFill>
                          <a:effectLst/>
                          <a:latin typeface="Calibri" panose="020F0502020204030204" pitchFamily="34" charset="0"/>
                        </a:rPr>
                        <a:t>MongoDB Cloud BI Connector</a:t>
                      </a:r>
                    </a:p>
                  </a:txBody>
                  <a:tcPr marL="18288"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43577267"/>
                  </a:ext>
                </a:extLst>
              </a:tr>
            </a:tbl>
          </a:graphicData>
        </a:graphic>
      </p:graphicFrame>
      <p:sp>
        <p:nvSpPr>
          <p:cNvPr id="13" name="Rectangle 12">
            <a:extLst>
              <a:ext uri="{FF2B5EF4-FFF2-40B4-BE49-F238E27FC236}">
                <a16:creationId xmlns:a16="http://schemas.microsoft.com/office/drawing/2014/main" id="{22EF7F19-6C63-471D-830B-70179AA053E0}"/>
              </a:ext>
            </a:extLst>
          </p:cNvPr>
          <p:cNvSpPr/>
          <p:nvPr/>
        </p:nvSpPr>
        <p:spPr>
          <a:xfrm>
            <a:off x="6085242" y="4148298"/>
            <a:ext cx="3214141" cy="307777"/>
          </a:xfrm>
          <a:prstGeom prst="rect">
            <a:avLst/>
          </a:prstGeom>
        </p:spPr>
        <p:txBody>
          <a:bodyPr wrap="square">
            <a:spAutoFit/>
          </a:bodyPr>
          <a:lstStyle/>
          <a:p>
            <a:pPr>
              <a:spcAft>
                <a:spcPts val="1200"/>
              </a:spcAft>
            </a:pPr>
            <a:r>
              <a:rPr lang="en-GB" sz="1400" dirty="0">
                <a:solidFill>
                  <a:srgbClr val="002C6C"/>
                </a:solidFill>
                <a:ea typeface="Times New Roman" panose="02020603050405020304" pitchFamily="18" charset="0"/>
                <a:cs typeface="Times New Roman" panose="02020603050405020304" pitchFamily="18" charset="0"/>
              </a:rPr>
              <a:t>Connectivity</a:t>
            </a:r>
            <a:endParaRPr lang="en-US" sz="1400" dirty="0">
              <a:ea typeface="Times New Roman" panose="02020603050405020304" pitchFamily="18" charset="0"/>
              <a:cs typeface="Times New Roman" panose="02020603050405020304" pitchFamily="18" charset="0"/>
            </a:endParaRPr>
          </a:p>
        </p:txBody>
      </p:sp>
      <p:sp>
        <p:nvSpPr>
          <p:cNvPr id="16" name="Rectangle 15">
            <a:extLst>
              <a:ext uri="{FF2B5EF4-FFF2-40B4-BE49-F238E27FC236}">
                <a16:creationId xmlns:a16="http://schemas.microsoft.com/office/drawing/2014/main" id="{151C5376-A64C-4750-B188-8421A63A16E3}"/>
              </a:ext>
            </a:extLst>
          </p:cNvPr>
          <p:cNvSpPr/>
          <p:nvPr/>
        </p:nvSpPr>
        <p:spPr>
          <a:xfrm>
            <a:off x="169434" y="5206706"/>
            <a:ext cx="3214141" cy="307777"/>
          </a:xfrm>
          <a:prstGeom prst="rect">
            <a:avLst/>
          </a:prstGeom>
        </p:spPr>
        <p:txBody>
          <a:bodyPr wrap="square">
            <a:spAutoFit/>
          </a:bodyPr>
          <a:lstStyle/>
          <a:p>
            <a:pPr>
              <a:spcAft>
                <a:spcPts val="1200"/>
              </a:spcAft>
            </a:pPr>
            <a:r>
              <a:rPr lang="en-GB" sz="1400" dirty="0">
                <a:solidFill>
                  <a:srgbClr val="002C6C"/>
                </a:solidFill>
                <a:ea typeface="Times New Roman" panose="02020603050405020304" pitchFamily="18" charset="0"/>
                <a:cs typeface="Times New Roman" panose="02020603050405020304" pitchFamily="18" charset="0"/>
              </a:rPr>
              <a:t>Human Resources</a:t>
            </a:r>
            <a:endParaRPr lang="en-US" sz="1400" dirty="0">
              <a:ea typeface="Times New Roman" panose="02020603050405020304" pitchFamily="18" charset="0"/>
              <a:cs typeface="Times New Roman" panose="02020603050405020304" pitchFamily="18" charset="0"/>
            </a:endParaRPr>
          </a:p>
        </p:txBody>
      </p:sp>
      <p:sp>
        <p:nvSpPr>
          <p:cNvPr id="17" name="Rectangle 16">
            <a:extLst>
              <a:ext uri="{FF2B5EF4-FFF2-40B4-BE49-F238E27FC236}">
                <a16:creationId xmlns:a16="http://schemas.microsoft.com/office/drawing/2014/main" id="{357A35D9-3D6D-4BEA-9C1D-7D70687CE8C4}"/>
              </a:ext>
            </a:extLst>
          </p:cNvPr>
          <p:cNvSpPr/>
          <p:nvPr/>
        </p:nvSpPr>
        <p:spPr>
          <a:xfrm>
            <a:off x="180192" y="5389485"/>
            <a:ext cx="3671046" cy="261610"/>
          </a:xfrm>
          <a:prstGeom prst="rect">
            <a:avLst/>
          </a:prstGeom>
        </p:spPr>
        <p:txBody>
          <a:bodyPr wrap="square">
            <a:spAutoFit/>
          </a:bodyPr>
          <a:lstStyle/>
          <a:p>
            <a:pPr>
              <a:spcAft>
                <a:spcPts val="1200"/>
              </a:spcAft>
            </a:pPr>
            <a:r>
              <a:rPr lang="en-GB" sz="1100" dirty="0">
                <a:ea typeface="Times New Roman" panose="02020603050405020304" pitchFamily="18" charset="0"/>
                <a:cs typeface="Times New Roman" panose="02020603050405020304" pitchFamily="18" charset="0"/>
              </a:rPr>
              <a:t>MongoDB Administrator, ETL/Power BI/Office 365 experts</a:t>
            </a:r>
            <a:endParaRPr lang="en-US" sz="1100" dirty="0">
              <a:ea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751381A9-9A08-4220-B57B-A16980371CD6}"/>
              </a:ext>
            </a:extLst>
          </p:cNvPr>
          <p:cNvSpPr/>
          <p:nvPr/>
        </p:nvSpPr>
        <p:spPr>
          <a:xfrm>
            <a:off x="10097332" y="1222224"/>
            <a:ext cx="150606" cy="150606"/>
          </a:xfrm>
          <a:prstGeom prst="rect">
            <a:avLst/>
          </a:prstGeom>
          <a:solidFill>
            <a:schemeClr val="accent2">
              <a:lumMod val="20000"/>
              <a:lumOff val="8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D5B99FE-A6E6-40B1-B28E-9BFF8167B41B}"/>
              </a:ext>
            </a:extLst>
          </p:cNvPr>
          <p:cNvSpPr/>
          <p:nvPr/>
        </p:nvSpPr>
        <p:spPr>
          <a:xfrm>
            <a:off x="10172635" y="1179070"/>
            <a:ext cx="1703816" cy="261610"/>
          </a:xfrm>
          <a:prstGeom prst="rect">
            <a:avLst/>
          </a:prstGeom>
        </p:spPr>
        <p:txBody>
          <a:bodyPr wrap="square">
            <a:spAutoFit/>
          </a:bodyPr>
          <a:lstStyle/>
          <a:p>
            <a:pPr>
              <a:spcAft>
                <a:spcPts val="1200"/>
              </a:spcAft>
            </a:pPr>
            <a:r>
              <a:rPr lang="en-GB" sz="1100" dirty="0">
                <a:ea typeface="Times New Roman" panose="02020603050405020304" pitchFamily="18" charset="0"/>
                <a:cs typeface="Times New Roman" panose="02020603050405020304" pitchFamily="18" charset="0"/>
              </a:rPr>
              <a:t>: Recommended solution</a:t>
            </a:r>
            <a:endParaRPr lang="en-US" sz="1100" dirty="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50462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LogoHeaderFirstPage">
            <a:extLst>
              <a:ext uri="{FF2B5EF4-FFF2-40B4-BE49-F238E27FC236}">
                <a16:creationId xmlns:a16="http://schemas.microsoft.com/office/drawing/2014/main" id="{5560DEBD-562F-44F5-958D-DB127638B38B}"/>
              </a:ext>
            </a:extLst>
          </p:cNvPr>
          <p:cNvPicPr/>
          <p:nvPr/>
        </p:nvPicPr>
        <p:blipFill>
          <a:blip r:embed="rId2"/>
          <a:stretch>
            <a:fillRect/>
          </a:stretch>
        </p:blipFill>
        <p:spPr>
          <a:xfrm>
            <a:off x="247851" y="102578"/>
            <a:ext cx="1864158" cy="547558"/>
          </a:xfrm>
          <a:prstGeom prst="rect">
            <a:avLst/>
          </a:prstGeom>
          <a:extLst>
            <a:ext uri="{FAA26D3D-D897-4be2-8F04-BA451C77F1D7}">
              <ma14:placeholderFlag xmlns:lc="http://schemas.openxmlformats.org/drawingml/2006/lockedCanvas" xmlns="" xmlns:wpc="http://schemas.microsoft.com/office/word/2010/wordprocessingCanvas" xmlns:mo="http://schemas.microsoft.com/office/mac/office/2008/main" xmlns:mc="http://schemas.openxmlformats.org/markup-compatibility/2006" xmlns:mv="urn:schemas-microsoft-com:mac:vml"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ps="http://schemas.microsoft.com/office/word/2010/wordprocessingShape" xmlns:ma14="http://schemas.microsoft.com/office/mac/drawingml/2011/main" xmlns:pic="http://schemas.openxmlformats.org/drawingml/2006/picture" xmlns:wne="http://schemas.microsoft.com/office/word/2006/wordml" xmlns:wp="http://schemas.openxmlformats.org/drawingml/2006/wordprocessingDrawing" xmlns:m="http://schemas.openxmlformats.org/officeDocument/2006/math" xmlns:ve="http://schemas.openxmlformats.org/markup-compatibility/2006"/>
            </a:ext>
          </a:extLst>
        </p:spPr>
      </p:pic>
      <p:pic>
        <p:nvPicPr>
          <p:cNvPr id="5" name="Picture 4">
            <a:extLst>
              <a:ext uri="{FF2B5EF4-FFF2-40B4-BE49-F238E27FC236}">
                <a16:creationId xmlns:a16="http://schemas.microsoft.com/office/drawing/2014/main" id="{751538EC-C41F-4053-B074-E1F583F5EE3D}"/>
              </a:ext>
            </a:extLst>
          </p:cNvPr>
          <p:cNvPicPr/>
          <p:nvPr/>
        </p:nvPicPr>
        <p:blipFill>
          <a:blip r:embed="rId3">
            <a:extLst>
              <a:ext uri="{28A0092B-C50C-407E-A947-70E740481C1C}">
                <a14:useLocalDpi xmlns:a14="http://schemas.microsoft.com/office/drawing/2010/main" val="0"/>
              </a:ext>
            </a:extLst>
          </a:blip>
          <a:stretch>
            <a:fillRect/>
          </a:stretch>
        </p:blipFill>
        <p:spPr>
          <a:xfrm>
            <a:off x="9794413" y="498173"/>
            <a:ext cx="1967230" cy="106045"/>
          </a:xfrm>
          <a:prstGeom prst="rect">
            <a:avLst/>
          </a:prstGeom>
        </p:spPr>
      </p:pic>
      <p:sp>
        <p:nvSpPr>
          <p:cNvPr id="6" name="Rectangle 5">
            <a:extLst>
              <a:ext uri="{FF2B5EF4-FFF2-40B4-BE49-F238E27FC236}">
                <a16:creationId xmlns:a16="http://schemas.microsoft.com/office/drawing/2014/main" id="{FEB8D368-19AF-4FB3-B42C-D7FDE4057B33}"/>
              </a:ext>
            </a:extLst>
          </p:cNvPr>
          <p:cNvSpPr/>
          <p:nvPr/>
        </p:nvSpPr>
        <p:spPr>
          <a:xfrm flipV="1">
            <a:off x="137160" y="683213"/>
            <a:ext cx="11807190" cy="7200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040B4786-8C26-40F2-9AB0-A040D2F4223E}"/>
              </a:ext>
            </a:extLst>
          </p:cNvPr>
          <p:cNvSpPr/>
          <p:nvPr/>
        </p:nvSpPr>
        <p:spPr>
          <a:xfrm>
            <a:off x="4739699" y="364170"/>
            <a:ext cx="3160292" cy="307777"/>
          </a:xfrm>
          <a:prstGeom prst="rect">
            <a:avLst/>
          </a:prstGeom>
        </p:spPr>
        <p:txBody>
          <a:bodyPr wrap="square">
            <a:spAutoFit/>
          </a:bodyPr>
          <a:lstStyle/>
          <a:p>
            <a:pPr>
              <a:spcAft>
                <a:spcPts val="1200"/>
              </a:spcAft>
            </a:pPr>
            <a:r>
              <a:rPr lang="en-GB" sz="1400" dirty="0">
                <a:solidFill>
                  <a:srgbClr val="002C6C"/>
                </a:solidFill>
                <a:effectLst/>
                <a:ea typeface="Times New Roman" panose="02020603050405020304" pitchFamily="18" charset="0"/>
                <a:cs typeface="Times New Roman" panose="02020603050405020304" pitchFamily="18" charset="0"/>
              </a:rPr>
              <a:t>GS1 Canada D/W Prototype</a:t>
            </a:r>
            <a:r>
              <a:rPr lang="en-GB" sz="1400" dirty="0">
                <a:solidFill>
                  <a:srgbClr val="002C6C"/>
                </a:solidFill>
                <a:ea typeface="Times New Roman" panose="02020603050405020304" pitchFamily="18" charset="0"/>
                <a:cs typeface="Times New Roman" panose="02020603050405020304" pitchFamily="18" charset="0"/>
              </a:rPr>
              <a:t> Definition</a:t>
            </a:r>
            <a:endParaRPr lang="en-US" sz="1400" dirty="0">
              <a:ea typeface="Times New Roman" panose="02020603050405020304" pitchFamily="18" charset="0"/>
              <a:cs typeface="Times New Roman" panose="02020603050405020304" pitchFamily="18" charset="0"/>
            </a:endParaRPr>
          </a:p>
        </p:txBody>
      </p:sp>
      <p:sp>
        <p:nvSpPr>
          <p:cNvPr id="22" name="Rectangle 21">
            <a:extLst>
              <a:ext uri="{FF2B5EF4-FFF2-40B4-BE49-F238E27FC236}">
                <a16:creationId xmlns:a16="http://schemas.microsoft.com/office/drawing/2014/main" id="{1624D3EE-FAD6-4355-8C09-2CC244B9DAC4}"/>
              </a:ext>
            </a:extLst>
          </p:cNvPr>
          <p:cNvSpPr/>
          <p:nvPr/>
        </p:nvSpPr>
        <p:spPr>
          <a:xfrm>
            <a:off x="201341" y="1127444"/>
            <a:ext cx="4542109" cy="1156515"/>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chemeClr val="tx1">
                    <a:lumMod val="65000"/>
                    <a:lumOff val="35000"/>
                  </a:schemeClr>
                </a:solidFill>
              </a:rPr>
              <a:t>GS1 Canada wants to build a “Data Warehouse” / “Big Data” system. For the first step of building D/W, the technology team need to define D/W prototype of Storage, ETL tool, and Visualization tool. GS1 Canada wants to finish it up to about 90% by the end of 2019 February. With the success of formalizing prototype, GS1 Canada can move to the next step for Data Supply Pilot project.</a:t>
            </a:r>
          </a:p>
        </p:txBody>
      </p:sp>
      <p:sp>
        <p:nvSpPr>
          <p:cNvPr id="24" name="Rectangle 23">
            <a:extLst>
              <a:ext uri="{FF2B5EF4-FFF2-40B4-BE49-F238E27FC236}">
                <a16:creationId xmlns:a16="http://schemas.microsoft.com/office/drawing/2014/main" id="{6244E0A4-43BF-4BD2-A6AD-DD4705B36B4E}"/>
              </a:ext>
            </a:extLst>
          </p:cNvPr>
          <p:cNvSpPr/>
          <p:nvPr/>
        </p:nvSpPr>
        <p:spPr>
          <a:xfrm>
            <a:off x="144780" y="819666"/>
            <a:ext cx="2363198" cy="307777"/>
          </a:xfrm>
          <a:prstGeom prst="rect">
            <a:avLst/>
          </a:prstGeom>
        </p:spPr>
        <p:txBody>
          <a:bodyPr wrap="square">
            <a:spAutoFit/>
          </a:bodyPr>
          <a:lstStyle/>
          <a:p>
            <a:pPr>
              <a:spcAft>
                <a:spcPts val="1200"/>
              </a:spcAft>
            </a:pPr>
            <a:r>
              <a:rPr lang="en-GB" sz="1400" dirty="0">
                <a:solidFill>
                  <a:srgbClr val="002C6C"/>
                </a:solidFill>
                <a:ea typeface="Times New Roman" panose="02020603050405020304" pitchFamily="18" charset="0"/>
                <a:cs typeface="Times New Roman" panose="02020603050405020304" pitchFamily="18" charset="0"/>
              </a:rPr>
              <a:t>1. Background and Purpose</a:t>
            </a:r>
            <a:endParaRPr lang="en-US" sz="1400" dirty="0">
              <a:ea typeface="Times New Roman" panose="02020603050405020304" pitchFamily="18" charset="0"/>
              <a:cs typeface="Times New Roman" panose="02020603050405020304" pitchFamily="18" charset="0"/>
            </a:endParaRPr>
          </a:p>
        </p:txBody>
      </p:sp>
      <p:sp>
        <p:nvSpPr>
          <p:cNvPr id="27" name="Rectangle 26">
            <a:extLst>
              <a:ext uri="{FF2B5EF4-FFF2-40B4-BE49-F238E27FC236}">
                <a16:creationId xmlns:a16="http://schemas.microsoft.com/office/drawing/2014/main" id="{30C0BC97-F45F-45A9-8BAE-6B41C66C3B28}"/>
              </a:ext>
            </a:extLst>
          </p:cNvPr>
          <p:cNvSpPr/>
          <p:nvPr/>
        </p:nvSpPr>
        <p:spPr>
          <a:xfrm>
            <a:off x="201340" y="2591983"/>
            <a:ext cx="4542109" cy="1156515"/>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chemeClr val="tx1">
                    <a:lumMod val="65000"/>
                    <a:lumOff val="35000"/>
                  </a:schemeClr>
                </a:solidFill>
              </a:rPr>
              <a:t>Technology team: </a:t>
            </a:r>
          </a:p>
          <a:p>
            <a:r>
              <a:rPr lang="en-US" sz="1200" dirty="0">
                <a:solidFill>
                  <a:schemeClr val="tx1">
                    <a:lumMod val="65000"/>
                    <a:lumOff val="35000"/>
                  </a:schemeClr>
                </a:solidFill>
              </a:rPr>
              <a:t>- Finishing researching basic technical solutions</a:t>
            </a:r>
          </a:p>
          <a:p>
            <a:r>
              <a:rPr lang="en-US" sz="1200" dirty="0">
                <a:solidFill>
                  <a:schemeClr val="tx1">
                    <a:lumMod val="65000"/>
                    <a:lumOff val="35000"/>
                  </a:schemeClr>
                </a:solidFill>
              </a:rPr>
              <a:t>  (MongoDB (Storage)/Apache NiFi (ETL)/Power BI)</a:t>
            </a:r>
          </a:p>
          <a:p>
            <a:r>
              <a:rPr lang="en-US" sz="1200" dirty="0">
                <a:solidFill>
                  <a:schemeClr val="tx1">
                    <a:lumMod val="65000"/>
                    <a:lumOff val="35000"/>
                  </a:schemeClr>
                </a:solidFill>
              </a:rPr>
              <a:t>- Picking/testing Data Supply Scenarios</a:t>
            </a:r>
          </a:p>
          <a:p>
            <a:r>
              <a:rPr lang="en-US" sz="1200" dirty="0">
                <a:solidFill>
                  <a:schemeClr val="tx1">
                    <a:lumMod val="65000"/>
                    <a:lumOff val="35000"/>
                  </a:schemeClr>
                </a:solidFill>
              </a:rPr>
              <a:t>- Creating guides</a:t>
            </a:r>
          </a:p>
          <a:p>
            <a:endParaRPr lang="en-US" sz="1200" dirty="0">
              <a:solidFill>
                <a:schemeClr val="tx1">
                  <a:lumMod val="65000"/>
                  <a:lumOff val="35000"/>
                </a:schemeClr>
              </a:solidFill>
            </a:endParaRPr>
          </a:p>
        </p:txBody>
      </p:sp>
      <p:sp>
        <p:nvSpPr>
          <p:cNvPr id="28" name="Rectangle 27">
            <a:extLst>
              <a:ext uri="{FF2B5EF4-FFF2-40B4-BE49-F238E27FC236}">
                <a16:creationId xmlns:a16="http://schemas.microsoft.com/office/drawing/2014/main" id="{AA0C721A-B728-443D-848D-B0232927D2B6}"/>
              </a:ext>
            </a:extLst>
          </p:cNvPr>
          <p:cNvSpPr/>
          <p:nvPr/>
        </p:nvSpPr>
        <p:spPr>
          <a:xfrm>
            <a:off x="144780" y="2284206"/>
            <a:ext cx="3060428" cy="307777"/>
          </a:xfrm>
          <a:prstGeom prst="rect">
            <a:avLst/>
          </a:prstGeom>
        </p:spPr>
        <p:txBody>
          <a:bodyPr wrap="square">
            <a:spAutoFit/>
          </a:bodyPr>
          <a:lstStyle/>
          <a:p>
            <a:pPr>
              <a:spcAft>
                <a:spcPts val="1200"/>
              </a:spcAft>
            </a:pPr>
            <a:r>
              <a:rPr lang="en-GB" sz="1400" dirty="0">
                <a:solidFill>
                  <a:srgbClr val="002C6C"/>
                </a:solidFill>
                <a:ea typeface="Times New Roman" panose="02020603050405020304" pitchFamily="18" charset="0"/>
                <a:cs typeface="Times New Roman" panose="02020603050405020304" pitchFamily="18" charset="0"/>
              </a:rPr>
              <a:t>2. Progress and Current situation</a:t>
            </a:r>
            <a:endParaRPr lang="en-US" sz="1400" dirty="0">
              <a:ea typeface="Times New Roman" panose="02020603050405020304" pitchFamily="18" charset="0"/>
              <a:cs typeface="Times New Roman" panose="02020603050405020304" pitchFamily="18" charset="0"/>
            </a:endParaRPr>
          </a:p>
        </p:txBody>
      </p:sp>
      <p:sp>
        <p:nvSpPr>
          <p:cNvPr id="32" name="Rectangle 31">
            <a:extLst>
              <a:ext uri="{FF2B5EF4-FFF2-40B4-BE49-F238E27FC236}">
                <a16:creationId xmlns:a16="http://schemas.microsoft.com/office/drawing/2014/main" id="{ADC20A3F-8A95-40DE-A617-8E3A4DB9811F}"/>
              </a:ext>
            </a:extLst>
          </p:cNvPr>
          <p:cNvSpPr/>
          <p:nvPr/>
        </p:nvSpPr>
        <p:spPr>
          <a:xfrm>
            <a:off x="130950" y="3725766"/>
            <a:ext cx="2508295" cy="307777"/>
          </a:xfrm>
          <a:prstGeom prst="rect">
            <a:avLst/>
          </a:prstGeom>
        </p:spPr>
        <p:txBody>
          <a:bodyPr wrap="square">
            <a:spAutoFit/>
          </a:bodyPr>
          <a:lstStyle/>
          <a:p>
            <a:pPr>
              <a:spcAft>
                <a:spcPts val="1200"/>
              </a:spcAft>
            </a:pPr>
            <a:r>
              <a:rPr lang="en-GB" sz="1400" dirty="0">
                <a:solidFill>
                  <a:srgbClr val="002C6C"/>
                </a:solidFill>
                <a:ea typeface="Times New Roman" panose="02020603050405020304" pitchFamily="18" charset="0"/>
                <a:cs typeface="Times New Roman" panose="02020603050405020304" pitchFamily="18" charset="0"/>
              </a:rPr>
              <a:t>3. Goal</a:t>
            </a:r>
            <a:endParaRPr lang="en-US" sz="1400" dirty="0">
              <a:ea typeface="Times New Roman" panose="02020603050405020304" pitchFamily="18" charset="0"/>
              <a:cs typeface="Times New Roman" panose="02020603050405020304" pitchFamily="18" charset="0"/>
            </a:endParaRPr>
          </a:p>
        </p:txBody>
      </p:sp>
      <p:sp>
        <p:nvSpPr>
          <p:cNvPr id="34" name="Rectangle 33">
            <a:extLst>
              <a:ext uri="{FF2B5EF4-FFF2-40B4-BE49-F238E27FC236}">
                <a16:creationId xmlns:a16="http://schemas.microsoft.com/office/drawing/2014/main" id="{6D3E91A9-B747-420E-AD99-3AC740E2F1F2}"/>
              </a:ext>
            </a:extLst>
          </p:cNvPr>
          <p:cNvSpPr/>
          <p:nvPr/>
        </p:nvSpPr>
        <p:spPr>
          <a:xfrm>
            <a:off x="201339" y="3971795"/>
            <a:ext cx="4538359" cy="803793"/>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chemeClr val="tx1">
                    <a:lumMod val="65000"/>
                    <a:lumOff val="35000"/>
                  </a:schemeClr>
                </a:solidFill>
              </a:rPr>
              <a:t>- Tackle 90 % of technical solutions with the costs</a:t>
            </a:r>
          </a:p>
          <a:p>
            <a:r>
              <a:rPr lang="en-US" sz="1200" dirty="0">
                <a:solidFill>
                  <a:schemeClr val="tx1">
                    <a:lumMod val="65000"/>
                    <a:lumOff val="35000"/>
                  </a:schemeClr>
                </a:solidFill>
              </a:rPr>
              <a:t>  (Storage, Software, and Connectivity)</a:t>
            </a:r>
          </a:p>
          <a:p>
            <a:r>
              <a:rPr lang="en-US" sz="1200" dirty="0">
                <a:solidFill>
                  <a:schemeClr val="tx1">
                    <a:lumMod val="65000"/>
                    <a:lumOff val="35000"/>
                  </a:schemeClr>
                </a:solidFill>
              </a:rPr>
              <a:t>- Make Standard Operating Procedure (SOP)/Guides</a:t>
            </a:r>
          </a:p>
          <a:p>
            <a:r>
              <a:rPr lang="en-US" sz="1200" dirty="0">
                <a:solidFill>
                  <a:schemeClr val="tx1">
                    <a:lumMod val="65000"/>
                    <a:lumOff val="35000"/>
                  </a:schemeClr>
                </a:solidFill>
              </a:rPr>
              <a:t>- Implement/publish/Share Power BI reports with the Demo Scenario</a:t>
            </a:r>
            <a:endParaRPr lang="en-US" sz="1050" b="1" dirty="0">
              <a:solidFill>
                <a:schemeClr val="tx1">
                  <a:lumMod val="65000"/>
                  <a:lumOff val="35000"/>
                </a:schemeClr>
              </a:solidFill>
            </a:endParaRPr>
          </a:p>
          <a:p>
            <a:endParaRPr lang="en-US" sz="1200" dirty="0">
              <a:solidFill>
                <a:schemeClr val="tx1">
                  <a:lumMod val="65000"/>
                  <a:lumOff val="35000"/>
                </a:schemeClr>
              </a:solidFill>
            </a:endParaRPr>
          </a:p>
        </p:txBody>
      </p:sp>
      <p:sp>
        <p:nvSpPr>
          <p:cNvPr id="36" name="Rectangle 35">
            <a:extLst>
              <a:ext uri="{FF2B5EF4-FFF2-40B4-BE49-F238E27FC236}">
                <a16:creationId xmlns:a16="http://schemas.microsoft.com/office/drawing/2014/main" id="{D37036C7-95E9-4601-953B-561B7391B8C5}"/>
              </a:ext>
            </a:extLst>
          </p:cNvPr>
          <p:cNvSpPr/>
          <p:nvPr/>
        </p:nvSpPr>
        <p:spPr>
          <a:xfrm>
            <a:off x="4800009" y="834212"/>
            <a:ext cx="2363198" cy="307777"/>
          </a:xfrm>
          <a:prstGeom prst="rect">
            <a:avLst/>
          </a:prstGeom>
        </p:spPr>
        <p:txBody>
          <a:bodyPr wrap="square">
            <a:spAutoFit/>
          </a:bodyPr>
          <a:lstStyle/>
          <a:p>
            <a:pPr>
              <a:spcAft>
                <a:spcPts val="1200"/>
              </a:spcAft>
            </a:pPr>
            <a:r>
              <a:rPr lang="en-GB" sz="1400" dirty="0">
                <a:solidFill>
                  <a:srgbClr val="002C6C"/>
                </a:solidFill>
                <a:ea typeface="Times New Roman" panose="02020603050405020304" pitchFamily="18" charset="0"/>
                <a:cs typeface="Times New Roman" panose="02020603050405020304" pitchFamily="18" charset="0"/>
              </a:rPr>
              <a:t>5. Action Plan</a:t>
            </a:r>
            <a:endParaRPr lang="en-US" sz="1400" dirty="0">
              <a:ea typeface="Times New Roman" panose="02020603050405020304" pitchFamily="18" charset="0"/>
              <a:cs typeface="Times New Roman" panose="02020603050405020304" pitchFamily="18" charset="0"/>
            </a:endParaRPr>
          </a:p>
        </p:txBody>
      </p:sp>
      <p:sp>
        <p:nvSpPr>
          <p:cNvPr id="58" name="Rectangle 57">
            <a:extLst>
              <a:ext uri="{FF2B5EF4-FFF2-40B4-BE49-F238E27FC236}">
                <a16:creationId xmlns:a16="http://schemas.microsoft.com/office/drawing/2014/main" id="{5587263A-D8C4-409D-86C4-A6B2192A1ABA}"/>
              </a:ext>
            </a:extLst>
          </p:cNvPr>
          <p:cNvSpPr/>
          <p:nvPr/>
        </p:nvSpPr>
        <p:spPr>
          <a:xfrm>
            <a:off x="4868189" y="1127445"/>
            <a:ext cx="7156799" cy="2041058"/>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sz="1200" dirty="0">
              <a:solidFill>
                <a:schemeClr val="tx1">
                  <a:lumMod val="65000"/>
                  <a:lumOff val="35000"/>
                </a:schemeClr>
              </a:solidFill>
            </a:endParaRPr>
          </a:p>
        </p:txBody>
      </p:sp>
      <p:sp>
        <p:nvSpPr>
          <p:cNvPr id="67" name="Rectangle 66">
            <a:extLst>
              <a:ext uri="{FF2B5EF4-FFF2-40B4-BE49-F238E27FC236}">
                <a16:creationId xmlns:a16="http://schemas.microsoft.com/office/drawing/2014/main" id="{D97A272F-446D-453E-9F91-997DD451B1A9}"/>
              </a:ext>
            </a:extLst>
          </p:cNvPr>
          <p:cNvSpPr/>
          <p:nvPr/>
        </p:nvSpPr>
        <p:spPr>
          <a:xfrm>
            <a:off x="99713" y="4715046"/>
            <a:ext cx="2508295" cy="307777"/>
          </a:xfrm>
          <a:prstGeom prst="rect">
            <a:avLst/>
          </a:prstGeom>
        </p:spPr>
        <p:txBody>
          <a:bodyPr wrap="square">
            <a:spAutoFit/>
          </a:bodyPr>
          <a:lstStyle/>
          <a:p>
            <a:pPr>
              <a:spcAft>
                <a:spcPts val="1200"/>
              </a:spcAft>
            </a:pPr>
            <a:r>
              <a:rPr lang="en-GB" sz="1400" dirty="0">
                <a:solidFill>
                  <a:srgbClr val="002C6C"/>
                </a:solidFill>
                <a:ea typeface="Times New Roman" panose="02020603050405020304" pitchFamily="18" charset="0"/>
                <a:cs typeface="Times New Roman" panose="02020603050405020304" pitchFamily="18" charset="0"/>
              </a:rPr>
              <a:t>4. Measures for Success</a:t>
            </a:r>
            <a:endParaRPr lang="en-US" sz="1400" dirty="0">
              <a:ea typeface="Times New Roman" panose="02020603050405020304" pitchFamily="18" charset="0"/>
              <a:cs typeface="Times New Roman" panose="02020603050405020304" pitchFamily="18" charset="0"/>
            </a:endParaRPr>
          </a:p>
        </p:txBody>
      </p:sp>
      <p:sp>
        <p:nvSpPr>
          <p:cNvPr id="68" name="Rectangle 67">
            <a:extLst>
              <a:ext uri="{FF2B5EF4-FFF2-40B4-BE49-F238E27FC236}">
                <a16:creationId xmlns:a16="http://schemas.microsoft.com/office/drawing/2014/main" id="{40C5803A-D467-445B-AE8C-E4F3CC365DC9}"/>
              </a:ext>
            </a:extLst>
          </p:cNvPr>
          <p:cNvSpPr/>
          <p:nvPr/>
        </p:nvSpPr>
        <p:spPr>
          <a:xfrm>
            <a:off x="226585" y="4985368"/>
            <a:ext cx="4513113" cy="1646498"/>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chemeClr val="tx1">
                    <a:lumMod val="65000"/>
                    <a:lumOff val="35000"/>
                  </a:schemeClr>
                </a:solidFill>
              </a:rPr>
              <a:t>- Can data be stored in MongoDB</a:t>
            </a:r>
          </a:p>
          <a:p>
            <a:r>
              <a:rPr lang="en-US" sz="1200" dirty="0">
                <a:solidFill>
                  <a:schemeClr val="tx1">
                    <a:lumMod val="65000"/>
                    <a:lumOff val="35000"/>
                  </a:schemeClr>
                </a:solidFill>
              </a:rPr>
              <a:t>- Can data be migrated with Apache NiFi</a:t>
            </a:r>
          </a:p>
          <a:p>
            <a:r>
              <a:rPr lang="en-US" sz="1200" dirty="0">
                <a:solidFill>
                  <a:schemeClr val="tx1">
                    <a:lumMod val="65000"/>
                    <a:lumOff val="35000"/>
                  </a:schemeClr>
                </a:solidFill>
              </a:rPr>
              <a:t>- Can deltas be migrated in specific time periodically</a:t>
            </a:r>
          </a:p>
          <a:p>
            <a:r>
              <a:rPr lang="en-US" sz="1200" dirty="0">
                <a:solidFill>
                  <a:schemeClr val="tx1">
                    <a:lumMod val="65000"/>
                    <a:lumOff val="35000"/>
                  </a:schemeClr>
                </a:solidFill>
              </a:rPr>
              <a:t>- Can data be visualized in Power BI cloud</a:t>
            </a:r>
          </a:p>
          <a:p>
            <a:r>
              <a:rPr lang="en-US" sz="1200" dirty="0">
                <a:solidFill>
                  <a:schemeClr val="tx1">
                    <a:lumMod val="65000"/>
                    <a:lumOff val="35000"/>
                  </a:schemeClr>
                </a:solidFill>
              </a:rPr>
              <a:t>- Can data be refresh in specific time periodically</a:t>
            </a:r>
          </a:p>
          <a:p>
            <a:r>
              <a:rPr lang="en-US" sz="1200" dirty="0">
                <a:solidFill>
                  <a:schemeClr val="tx1">
                    <a:lumMod val="65000"/>
                    <a:lumOff val="35000"/>
                  </a:schemeClr>
                </a:solidFill>
              </a:rPr>
              <a:t>- Can reports be shared in SharePoint/PowerApps/Yammer</a:t>
            </a:r>
          </a:p>
          <a:p>
            <a:r>
              <a:rPr lang="en-US" sz="1200" dirty="0">
                <a:solidFill>
                  <a:schemeClr val="tx1">
                    <a:lumMod val="65000"/>
                    <a:lumOff val="35000"/>
                  </a:schemeClr>
                </a:solidFill>
              </a:rPr>
              <a:t>- Is Standard Operating Procedure Prepared</a:t>
            </a:r>
          </a:p>
          <a:p>
            <a:r>
              <a:rPr lang="en-US" sz="1200" dirty="0">
                <a:solidFill>
                  <a:schemeClr val="tx1">
                    <a:lumMod val="65000"/>
                    <a:lumOff val="35000"/>
                  </a:schemeClr>
                </a:solidFill>
              </a:rPr>
              <a:t>- Are the guides completed</a:t>
            </a:r>
          </a:p>
          <a:p>
            <a:endParaRPr lang="en-US" sz="1200" dirty="0">
              <a:solidFill>
                <a:schemeClr val="tx1">
                  <a:lumMod val="65000"/>
                  <a:lumOff val="35000"/>
                </a:schemeClr>
              </a:solidFill>
            </a:endParaRPr>
          </a:p>
          <a:p>
            <a:endParaRPr lang="en-US" sz="1200" dirty="0">
              <a:solidFill>
                <a:schemeClr val="tx1">
                  <a:lumMod val="65000"/>
                  <a:lumOff val="35000"/>
                </a:schemeClr>
              </a:solidFill>
            </a:endParaRPr>
          </a:p>
        </p:txBody>
      </p:sp>
      <p:graphicFrame>
        <p:nvGraphicFramePr>
          <p:cNvPr id="73" name="Table 72">
            <a:extLst>
              <a:ext uri="{FF2B5EF4-FFF2-40B4-BE49-F238E27FC236}">
                <a16:creationId xmlns:a16="http://schemas.microsoft.com/office/drawing/2014/main" id="{235429B4-AF2F-4D87-AB86-A9012B8D2E73}"/>
              </a:ext>
            </a:extLst>
          </p:cNvPr>
          <p:cNvGraphicFramePr>
            <a:graphicFrameLocks noGrp="1"/>
          </p:cNvGraphicFramePr>
          <p:nvPr>
            <p:extLst>
              <p:ext uri="{D42A27DB-BD31-4B8C-83A1-F6EECF244321}">
                <p14:modId xmlns:p14="http://schemas.microsoft.com/office/powerpoint/2010/main" val="113424159"/>
              </p:ext>
            </p:extLst>
          </p:nvPr>
        </p:nvGraphicFramePr>
        <p:xfrm>
          <a:off x="4966774" y="1208184"/>
          <a:ext cx="6962956" cy="1875259"/>
        </p:xfrm>
        <a:graphic>
          <a:graphicData uri="http://schemas.openxmlformats.org/drawingml/2006/table">
            <a:tbl>
              <a:tblPr>
                <a:tableStyleId>{5C22544A-7EE6-4342-B048-85BDC9FD1C3A}</a:tableStyleId>
              </a:tblPr>
              <a:tblGrid>
                <a:gridCol w="301220">
                  <a:extLst>
                    <a:ext uri="{9D8B030D-6E8A-4147-A177-3AD203B41FA5}">
                      <a16:colId xmlns:a16="http://schemas.microsoft.com/office/drawing/2014/main" val="2666677968"/>
                    </a:ext>
                  </a:extLst>
                </a:gridCol>
                <a:gridCol w="516118">
                  <a:extLst>
                    <a:ext uri="{9D8B030D-6E8A-4147-A177-3AD203B41FA5}">
                      <a16:colId xmlns:a16="http://schemas.microsoft.com/office/drawing/2014/main" val="867698199"/>
                    </a:ext>
                  </a:extLst>
                </a:gridCol>
                <a:gridCol w="925032">
                  <a:extLst>
                    <a:ext uri="{9D8B030D-6E8A-4147-A177-3AD203B41FA5}">
                      <a16:colId xmlns:a16="http://schemas.microsoft.com/office/drawing/2014/main" val="1278629296"/>
                    </a:ext>
                  </a:extLst>
                </a:gridCol>
                <a:gridCol w="4392748">
                  <a:extLst>
                    <a:ext uri="{9D8B030D-6E8A-4147-A177-3AD203B41FA5}">
                      <a16:colId xmlns:a16="http://schemas.microsoft.com/office/drawing/2014/main" val="486052925"/>
                    </a:ext>
                  </a:extLst>
                </a:gridCol>
                <a:gridCol w="827838">
                  <a:extLst>
                    <a:ext uri="{9D8B030D-6E8A-4147-A177-3AD203B41FA5}">
                      <a16:colId xmlns:a16="http://schemas.microsoft.com/office/drawing/2014/main" val="284579329"/>
                    </a:ext>
                  </a:extLst>
                </a:gridCol>
              </a:tblGrid>
              <a:tr h="182636">
                <a:tc>
                  <a:txBody>
                    <a:bodyPr/>
                    <a:lstStyle/>
                    <a:p>
                      <a:pPr algn="ctr" fontAlgn="ctr"/>
                      <a:r>
                        <a:rPr lang="en-US" sz="1000" b="1" u="none" strike="noStrike" dirty="0">
                          <a:effectLst/>
                        </a:rPr>
                        <a:t>#</a:t>
                      </a:r>
                      <a:endParaRPr lang="en-US" sz="10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gridSpan="2">
                  <a:txBody>
                    <a:bodyPr/>
                    <a:lstStyle/>
                    <a:p>
                      <a:pPr algn="ctr" fontAlgn="ctr"/>
                      <a:r>
                        <a:rPr lang="en-US" sz="1000" b="1" u="none" strike="noStrike" dirty="0">
                          <a:effectLst/>
                        </a:rPr>
                        <a:t>Type</a:t>
                      </a:r>
                      <a:endParaRPr lang="en-US" sz="10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hMerge="1">
                  <a:txBody>
                    <a:bodyPr/>
                    <a:lstStyle/>
                    <a:p>
                      <a:endParaRPr lang="en-US"/>
                    </a:p>
                  </a:txBody>
                  <a:tcPr/>
                </a:tc>
                <a:tc>
                  <a:txBody>
                    <a:bodyPr/>
                    <a:lstStyle/>
                    <a:p>
                      <a:pPr algn="ctr" fontAlgn="ctr"/>
                      <a:r>
                        <a:rPr lang="en-US" sz="1000" b="1" u="none" strike="noStrike" dirty="0">
                          <a:effectLst/>
                        </a:rPr>
                        <a:t>Issue</a:t>
                      </a:r>
                      <a:endParaRPr lang="en-US" sz="10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ctr"/>
                      <a:r>
                        <a:rPr lang="en-US" sz="1000" b="1" u="none" strike="noStrike" dirty="0">
                          <a:effectLst/>
                        </a:rPr>
                        <a:t>Date</a:t>
                      </a:r>
                      <a:endParaRPr lang="en-US" sz="10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3812235022"/>
                  </a:ext>
                </a:extLst>
              </a:tr>
              <a:tr h="205552">
                <a:tc>
                  <a:txBody>
                    <a:bodyPr/>
                    <a:lstStyle/>
                    <a:p>
                      <a:pPr algn="ctr" fontAlgn="ctr"/>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gridSpan="2">
                  <a:txBody>
                    <a:bodyPr/>
                    <a:lstStyle/>
                    <a:p>
                      <a:pPr algn="ctr" fontAlgn="ctr"/>
                      <a:r>
                        <a:rPr lang="en-US" sz="1100" b="0" i="0" u="none" strike="noStrike" dirty="0">
                          <a:solidFill>
                            <a:srgbClr val="000000"/>
                          </a:solidFill>
                          <a:effectLst/>
                          <a:latin typeface="Calibri" panose="020F0502020204030204" pitchFamily="34" charset="0"/>
                        </a:rPr>
                        <a:t>Infrastructure</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hMerge="1">
                  <a:txBody>
                    <a:bodyPr/>
                    <a:lstStyle/>
                    <a:p>
                      <a:endParaRPr lang="en-US"/>
                    </a:p>
                  </a:txBody>
                  <a:tcPr/>
                </a:tc>
                <a:tc>
                  <a:txBody>
                    <a:bodyPr/>
                    <a:lstStyle/>
                    <a:p>
                      <a:pPr algn="l" fontAlgn="ctr"/>
                      <a:r>
                        <a:rPr lang="en-US" sz="1100" u="none" strike="noStrike" dirty="0">
                          <a:effectLst/>
                        </a:rPr>
                        <a:t>Support technology (MongoDB/ETL tool/Business Intelligence tool)</a:t>
                      </a:r>
                      <a:endParaRPr lang="en-US" sz="1100" b="0" i="0" u="none" strike="noStrike" dirty="0">
                        <a:solidFill>
                          <a:srgbClr val="000000"/>
                        </a:solidFill>
                        <a:effectLst/>
                        <a:latin typeface="Calibri" panose="020F0502020204030204" pitchFamily="34" charset="0"/>
                      </a:endParaRPr>
                    </a:p>
                  </a:txBody>
                  <a:tcPr marL="18288"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endParaRPr lang="en-US" sz="11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52072838"/>
                  </a:ext>
                </a:extLst>
              </a:tr>
              <a:tr h="182636">
                <a:tc>
                  <a:txBody>
                    <a:bodyPr/>
                    <a:lstStyle/>
                    <a:p>
                      <a:pPr algn="ctr" fontAlgn="ctr"/>
                      <a:r>
                        <a:rPr lang="en-US" sz="1100" b="0" i="0" u="none" strike="noStrike" dirty="0">
                          <a:solidFill>
                            <a:srgbClr val="000000"/>
                          </a:solidFill>
                          <a:effectLst/>
                          <a:latin typeface="Calibri" panose="020F0502020204030204" pitchFamily="34" charset="0"/>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gridSpan="2">
                  <a:txBody>
                    <a:bodyPr/>
                    <a:lstStyle/>
                    <a:p>
                      <a:pPr algn="ctr" fontAlgn="ctr"/>
                      <a:r>
                        <a:rPr lang="en-US" sz="1100" b="0" i="0" u="none" strike="noStrike" dirty="0">
                          <a:solidFill>
                            <a:srgbClr val="000000"/>
                          </a:solidFill>
                          <a:effectLst/>
                          <a:latin typeface="Calibri" panose="020F0502020204030204" pitchFamily="34" charset="0"/>
                        </a:rPr>
                        <a:t>Infrastructure</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hMerge="1">
                  <a:txBody>
                    <a:bodyPr/>
                    <a:lstStyle/>
                    <a:p>
                      <a:endParaRPr lang="en-US"/>
                    </a:p>
                  </a:txBody>
                  <a:tcPr/>
                </a:tc>
                <a:tc>
                  <a:txBody>
                    <a:bodyPr/>
                    <a:lstStyle/>
                    <a:p>
                      <a:pPr algn="l" fontAlgn="ctr"/>
                      <a:r>
                        <a:rPr lang="en-US" sz="1100" u="none" strike="noStrike" dirty="0">
                          <a:effectLst/>
                        </a:rPr>
                        <a:t>Build GS1 Canada Data Marketplace</a:t>
                      </a:r>
                      <a:endParaRPr lang="en-US" sz="1100" b="0" i="0" u="none" strike="noStrike" dirty="0">
                        <a:solidFill>
                          <a:srgbClr val="000000"/>
                        </a:solidFill>
                        <a:effectLst/>
                        <a:latin typeface="Calibri" panose="020F0502020204030204" pitchFamily="34" charset="0"/>
                      </a:endParaRPr>
                    </a:p>
                  </a:txBody>
                  <a:tcPr marL="18288"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endParaRPr lang="en-US" sz="11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96476115"/>
                  </a:ext>
                </a:extLst>
              </a:tr>
              <a:tr h="182636">
                <a:tc>
                  <a:txBody>
                    <a:bodyPr/>
                    <a:lstStyle/>
                    <a:p>
                      <a:pPr algn="ctr" fontAlgn="ctr"/>
                      <a:r>
                        <a:rPr lang="en-US" sz="1100" b="0" i="0" u="none" strike="noStrike" dirty="0">
                          <a:solidFill>
                            <a:srgbClr val="000000"/>
                          </a:solidFill>
                          <a:effectLst/>
                          <a:latin typeface="Calibri" panose="020F0502020204030204" pitchFamily="34" charset="0"/>
                        </a:rPr>
                        <a:t>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rowSpan="4">
                  <a:txBody>
                    <a:bodyPr/>
                    <a:lstStyle/>
                    <a:p>
                      <a:pPr algn="ctr" fontAlgn="ctr"/>
                      <a:r>
                        <a:rPr lang="en-US" sz="1100" b="0" i="0" u="none" strike="noStrike" dirty="0">
                          <a:solidFill>
                            <a:srgbClr val="000000"/>
                          </a:solidFill>
                          <a:effectLst/>
                          <a:latin typeface="Calibri" panose="020F0502020204030204" pitchFamily="34" charset="0"/>
                        </a:rPr>
                        <a:t>Demo</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100" b="0" i="0" u="none" strike="noStrike" dirty="0">
                          <a:solidFill>
                            <a:srgbClr val="000000"/>
                          </a:solidFill>
                          <a:effectLst/>
                          <a:latin typeface="Calibri" panose="020F0502020204030204" pitchFamily="34" charset="0"/>
                        </a:rPr>
                        <a:t>Define Data</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sz="1100" u="none" strike="noStrike" dirty="0">
                          <a:effectLst/>
                        </a:rPr>
                        <a:t>Define the report data and Visual Diagram</a:t>
                      </a:r>
                      <a:endParaRPr lang="en-US" sz="1100" b="0" i="0" u="none" strike="noStrike" dirty="0">
                        <a:solidFill>
                          <a:srgbClr val="000000"/>
                        </a:solidFill>
                        <a:effectLst/>
                        <a:latin typeface="Calibri" panose="020F0502020204030204" pitchFamily="34" charset="0"/>
                      </a:endParaRPr>
                    </a:p>
                  </a:txBody>
                  <a:tcPr marL="18288"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endParaRPr lang="en-US" sz="11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05018123"/>
                  </a:ext>
                </a:extLst>
              </a:tr>
              <a:tr h="182636">
                <a:tc>
                  <a:txBody>
                    <a:bodyPr/>
                    <a:lstStyle/>
                    <a:p>
                      <a:pPr algn="ctr" fontAlgn="ctr"/>
                      <a:r>
                        <a:rPr lang="en-US" sz="1100" b="0" i="0" u="none" strike="noStrike" dirty="0">
                          <a:solidFill>
                            <a:srgbClr val="000000"/>
                          </a:solidFill>
                          <a:effectLst/>
                          <a:latin typeface="Calibri" panose="020F0502020204030204" pitchFamily="34" charset="0"/>
                        </a:rPr>
                        <a:t>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vMerge="1">
                  <a:txBody>
                    <a:bodyPr/>
                    <a:lstStyle/>
                    <a:p>
                      <a:pPr algn="ctr" fontAlgn="ctr"/>
                      <a:endParaRPr lang="en-US" sz="11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100" b="0" i="0" u="none" strike="noStrike" dirty="0">
                          <a:solidFill>
                            <a:srgbClr val="000000"/>
                          </a:solidFill>
                          <a:effectLst/>
                          <a:latin typeface="Calibri" panose="020F0502020204030204" pitchFamily="34" charset="0"/>
                        </a:rPr>
                        <a:t>Gather Data</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sz="1100" u="none" strike="noStrike" dirty="0">
                          <a:effectLst/>
                        </a:rPr>
                        <a:t>Migrate Data to MongoDB</a:t>
                      </a:r>
                      <a:endParaRPr lang="en-US" sz="1100" b="0" i="0" u="none" strike="noStrike" dirty="0">
                        <a:solidFill>
                          <a:srgbClr val="000000"/>
                        </a:solidFill>
                        <a:effectLst/>
                        <a:latin typeface="Calibri" panose="020F0502020204030204" pitchFamily="34" charset="0"/>
                      </a:endParaRPr>
                    </a:p>
                  </a:txBody>
                  <a:tcPr marL="18288"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endParaRPr lang="en-US" sz="11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03800724"/>
                  </a:ext>
                </a:extLst>
              </a:tr>
              <a:tr h="182636">
                <a:tc>
                  <a:txBody>
                    <a:bodyPr/>
                    <a:lstStyle/>
                    <a:p>
                      <a:pPr algn="ctr" fontAlgn="ctr"/>
                      <a:r>
                        <a:rPr lang="en-US" sz="1100" b="0" i="0" u="none" strike="noStrike" dirty="0">
                          <a:solidFill>
                            <a:srgbClr val="000000"/>
                          </a:solidFill>
                          <a:effectLst/>
                          <a:latin typeface="Calibri" panose="020F0502020204030204" pitchFamily="34" charset="0"/>
                        </a:rPr>
                        <a:t>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vMerge="1">
                  <a:txBody>
                    <a:bodyPr/>
                    <a:lstStyle/>
                    <a:p>
                      <a:pPr algn="ctr" fontAlgn="ctr"/>
                      <a:endParaRPr lang="en-US" sz="11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100" b="0" i="0" u="none" strike="noStrike" dirty="0">
                          <a:solidFill>
                            <a:srgbClr val="000000"/>
                          </a:solidFill>
                          <a:effectLst/>
                          <a:latin typeface="Calibri" panose="020F0502020204030204" pitchFamily="34" charset="0"/>
                        </a:rPr>
                        <a:t>Define Data</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sz="1100" b="0" i="0" u="none" strike="noStrike" dirty="0">
                          <a:solidFill>
                            <a:srgbClr val="000000"/>
                          </a:solidFill>
                          <a:effectLst/>
                          <a:latin typeface="Calibri" panose="020F0502020204030204" pitchFamily="34" charset="0"/>
                        </a:rPr>
                        <a:t>Implement Statistics Reports with BI tool</a:t>
                      </a:r>
                    </a:p>
                  </a:txBody>
                  <a:tcPr marL="18288"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endParaRPr lang="en-US" sz="11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39812276"/>
                  </a:ext>
                </a:extLst>
              </a:tr>
              <a:tr h="182636">
                <a:tc>
                  <a:txBody>
                    <a:bodyPr/>
                    <a:lstStyle/>
                    <a:p>
                      <a:pPr algn="ctr" fontAlgn="ctr"/>
                      <a:r>
                        <a:rPr lang="en-US" sz="1100" b="0" i="0" u="none" strike="noStrike" dirty="0">
                          <a:solidFill>
                            <a:srgbClr val="000000"/>
                          </a:solidFill>
                          <a:effectLst/>
                          <a:latin typeface="Calibri" panose="020F0502020204030204" pitchFamily="34" charset="0"/>
                        </a:rPr>
                        <a:t>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vMerge="1">
                  <a:txBody>
                    <a:bodyPr/>
                    <a:lstStyle/>
                    <a:p>
                      <a:pPr algn="ctr" fontAlgn="ctr"/>
                      <a:endParaRPr lang="en-US" sz="11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100" b="0" i="0" u="none" strike="noStrike" dirty="0">
                          <a:solidFill>
                            <a:srgbClr val="000000"/>
                          </a:solidFill>
                          <a:effectLst/>
                          <a:latin typeface="Calibri" panose="020F0502020204030204" pitchFamily="34" charset="0"/>
                        </a:rPr>
                        <a:t>Share Data</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sz="1100" b="0" i="0" u="none" strike="noStrike" dirty="0">
                          <a:solidFill>
                            <a:srgbClr val="000000"/>
                          </a:solidFill>
                          <a:effectLst/>
                          <a:latin typeface="Calibri" panose="020F0502020204030204" pitchFamily="34" charset="0"/>
                        </a:rPr>
                        <a:t>Distribute Data with SharePoint/PowerApps/Yammer</a:t>
                      </a:r>
                    </a:p>
                  </a:txBody>
                  <a:tcPr marL="18288"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endParaRPr lang="en-US" sz="11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52592790"/>
                  </a:ext>
                </a:extLst>
              </a:tr>
              <a:tr h="573891">
                <a:tc>
                  <a:txBody>
                    <a:bodyPr/>
                    <a:lstStyle/>
                    <a:p>
                      <a:pPr algn="ctr" fontAlgn="ctr"/>
                      <a:r>
                        <a:rPr lang="en-US" sz="1100" b="0" i="0" u="none" strike="noStrike" dirty="0">
                          <a:solidFill>
                            <a:srgbClr val="000000"/>
                          </a:solidFill>
                          <a:effectLst/>
                          <a:latin typeface="Calibri" panose="020F0502020204030204" pitchFamily="34" charset="0"/>
                        </a:rPr>
                        <a:t>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gridSpan="2">
                  <a:txBody>
                    <a:bodyPr/>
                    <a:lstStyle/>
                    <a:p>
                      <a:pPr algn="ctr" fontAlgn="ctr"/>
                      <a:r>
                        <a:rPr lang="en-US" sz="1100" u="none" strike="noStrike" dirty="0">
                          <a:effectLst/>
                        </a:rPr>
                        <a:t>Guideline</a:t>
                      </a:r>
                      <a:endParaRPr lang="en-US" sz="11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hMerge="1">
                  <a:txBody>
                    <a:bodyPr/>
                    <a:lstStyle/>
                    <a:p>
                      <a:endParaRPr lang="en-US"/>
                    </a:p>
                  </a:txBody>
                  <a:tcPr/>
                </a:tc>
                <a:tc>
                  <a:txBody>
                    <a:bodyPr/>
                    <a:lstStyle/>
                    <a:p>
                      <a:pPr algn="l" fontAlgn="ctr"/>
                      <a:r>
                        <a:rPr lang="en-US" sz="1100" u="none" strike="noStrike" dirty="0">
                          <a:effectLst/>
                        </a:rPr>
                        <a:t>- Migration Procedure</a:t>
                      </a:r>
                      <a:br>
                        <a:rPr lang="en-US" sz="1100" u="none" strike="noStrike" dirty="0">
                          <a:effectLst/>
                        </a:rPr>
                      </a:br>
                      <a:r>
                        <a:rPr lang="en-US" sz="1100" u="none" strike="noStrike" dirty="0">
                          <a:effectLst/>
                        </a:rPr>
                        <a:t>- Data Mapping Chart</a:t>
                      </a:r>
                    </a:p>
                    <a:p>
                      <a:pPr algn="l" fontAlgn="ctr"/>
                      <a:r>
                        <a:rPr lang="en-US" sz="1100" u="none" strike="noStrike" dirty="0">
                          <a:effectLst/>
                        </a:rPr>
                        <a:t>- Standard Operating Procedure</a:t>
                      </a:r>
                      <a:endParaRPr lang="en-US" sz="1100" b="0" i="0" u="none" strike="noStrike" dirty="0">
                        <a:solidFill>
                          <a:srgbClr val="000000"/>
                        </a:solidFill>
                        <a:effectLst/>
                        <a:latin typeface="Calibri" panose="020F0502020204030204" pitchFamily="34" charset="0"/>
                      </a:endParaRPr>
                    </a:p>
                  </a:txBody>
                  <a:tcPr marL="18288"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endParaRPr lang="en-US" sz="11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30046191"/>
                  </a:ext>
                </a:extLst>
              </a:tr>
            </a:tbl>
          </a:graphicData>
        </a:graphic>
      </p:graphicFrame>
      <p:sp>
        <p:nvSpPr>
          <p:cNvPr id="33" name="Rectangle 32">
            <a:extLst>
              <a:ext uri="{FF2B5EF4-FFF2-40B4-BE49-F238E27FC236}">
                <a16:creationId xmlns:a16="http://schemas.microsoft.com/office/drawing/2014/main" id="{D496B0F7-2564-4F71-A820-6D73BC92588A}"/>
              </a:ext>
            </a:extLst>
          </p:cNvPr>
          <p:cNvSpPr/>
          <p:nvPr/>
        </p:nvSpPr>
        <p:spPr>
          <a:xfrm>
            <a:off x="4824597" y="3221783"/>
            <a:ext cx="2363198" cy="307777"/>
          </a:xfrm>
          <a:prstGeom prst="rect">
            <a:avLst/>
          </a:prstGeom>
        </p:spPr>
        <p:txBody>
          <a:bodyPr wrap="square">
            <a:spAutoFit/>
          </a:bodyPr>
          <a:lstStyle/>
          <a:p>
            <a:pPr>
              <a:spcAft>
                <a:spcPts val="1200"/>
              </a:spcAft>
            </a:pPr>
            <a:r>
              <a:rPr lang="en-GB" sz="1400" dirty="0">
                <a:solidFill>
                  <a:srgbClr val="002C6C"/>
                </a:solidFill>
                <a:ea typeface="Times New Roman" panose="02020603050405020304" pitchFamily="18" charset="0"/>
                <a:cs typeface="Times New Roman" panose="02020603050405020304" pitchFamily="18" charset="0"/>
              </a:rPr>
              <a:t>6. Demo Scenario</a:t>
            </a:r>
            <a:endParaRPr lang="en-US" sz="1400" dirty="0">
              <a:ea typeface="Times New Roman" panose="02020603050405020304" pitchFamily="18" charset="0"/>
              <a:cs typeface="Times New Roman" panose="02020603050405020304" pitchFamily="18" charset="0"/>
            </a:endParaRPr>
          </a:p>
        </p:txBody>
      </p:sp>
      <p:sp>
        <p:nvSpPr>
          <p:cNvPr id="38" name="Rectangle 37">
            <a:extLst>
              <a:ext uri="{FF2B5EF4-FFF2-40B4-BE49-F238E27FC236}">
                <a16:creationId xmlns:a16="http://schemas.microsoft.com/office/drawing/2014/main" id="{401C352C-257B-4988-9A2E-69FF8E8C3DF9}"/>
              </a:ext>
            </a:extLst>
          </p:cNvPr>
          <p:cNvSpPr/>
          <p:nvPr/>
        </p:nvSpPr>
        <p:spPr>
          <a:xfrm>
            <a:off x="4977407" y="3806133"/>
            <a:ext cx="3143451" cy="2123658"/>
          </a:xfrm>
          <a:prstGeom prst="rect">
            <a:avLst/>
          </a:prstGeom>
          <a:ln>
            <a:solidFill>
              <a:schemeClr val="bg1">
                <a:lumMod val="50000"/>
              </a:schemeClr>
            </a:solidFill>
          </a:ln>
        </p:spPr>
        <p:txBody>
          <a:bodyPr wrap="square">
            <a:spAutoFit/>
          </a:bodyPr>
          <a:lstStyle/>
          <a:p>
            <a:r>
              <a:rPr lang="en-US" sz="1100" dirty="0">
                <a:solidFill>
                  <a:schemeClr val="tx1">
                    <a:lumMod val="65000"/>
                    <a:lumOff val="35000"/>
                  </a:schemeClr>
                </a:solidFill>
              </a:rPr>
              <a:t>This report shows users who have logged in GS1 Canada services for specific date. </a:t>
            </a:r>
          </a:p>
          <a:p>
            <a:endParaRPr lang="en-US" sz="1100" dirty="0">
              <a:solidFill>
                <a:schemeClr val="tx1">
                  <a:lumMod val="65000"/>
                  <a:lumOff val="35000"/>
                </a:schemeClr>
              </a:solidFill>
            </a:endParaRPr>
          </a:p>
          <a:p>
            <a:r>
              <a:rPr lang="en-US" sz="1100" dirty="0">
                <a:solidFill>
                  <a:schemeClr val="tx1">
                    <a:lumMod val="65000"/>
                    <a:lumOff val="35000"/>
                  </a:schemeClr>
                </a:solidFill>
              </a:rPr>
              <a:t>1. Data can be filtered by Date group, Service name </a:t>
            </a:r>
          </a:p>
          <a:p>
            <a:r>
              <a:rPr lang="en-US" sz="1100" dirty="0">
                <a:solidFill>
                  <a:schemeClr val="tx1">
                    <a:lumMod val="65000"/>
                    <a:lumOff val="35000"/>
                  </a:schemeClr>
                </a:solidFill>
              </a:rPr>
              <a:t>  </a:t>
            </a:r>
            <a:r>
              <a:rPr lang="en-US" sz="1100" b="1" dirty="0">
                <a:solidFill>
                  <a:schemeClr val="tx1">
                    <a:lumMod val="65000"/>
                    <a:lumOff val="35000"/>
                  </a:schemeClr>
                </a:solidFill>
              </a:rPr>
              <a:t>Filter1</a:t>
            </a:r>
            <a:r>
              <a:rPr lang="en-US" sz="1100" dirty="0">
                <a:solidFill>
                  <a:schemeClr val="tx1">
                    <a:lumMod val="65000"/>
                    <a:lumOff val="35000"/>
                  </a:schemeClr>
                </a:solidFill>
              </a:rPr>
              <a:t>- Not logged in last 180/90/60/30/less than 30 days, </a:t>
            </a:r>
            <a:r>
              <a:rPr lang="en-US" sz="1100" b="1" dirty="0">
                <a:solidFill>
                  <a:schemeClr val="tx1">
                    <a:lumMod val="65000"/>
                    <a:lumOff val="35000"/>
                  </a:schemeClr>
                </a:solidFill>
              </a:rPr>
              <a:t>Filter2</a:t>
            </a:r>
            <a:r>
              <a:rPr lang="en-US" sz="1100" dirty="0">
                <a:solidFill>
                  <a:schemeClr val="tx1">
                    <a:lumMod val="65000"/>
                    <a:lumOff val="35000"/>
                  </a:schemeClr>
                </a:solidFill>
              </a:rPr>
              <a:t>- MyGS1, The Vault, TruesourceTM Dashboard …</a:t>
            </a:r>
          </a:p>
          <a:p>
            <a:r>
              <a:rPr lang="en-US" sz="1100" dirty="0">
                <a:solidFill>
                  <a:schemeClr val="tx1">
                    <a:lumMod val="65000"/>
                    <a:lumOff val="35000"/>
                  </a:schemeClr>
                </a:solidFill>
              </a:rPr>
              <a:t>2. This page shows a graph for total Login number by GS1 Canada Service Name</a:t>
            </a:r>
          </a:p>
          <a:p>
            <a:r>
              <a:rPr lang="en-US" sz="1100" dirty="0">
                <a:solidFill>
                  <a:schemeClr val="tx1">
                    <a:lumMod val="65000"/>
                    <a:lumOff val="35000"/>
                  </a:schemeClr>
                </a:solidFill>
              </a:rPr>
              <a:t>3. By filtering, table shows the users’ information.</a:t>
            </a:r>
          </a:p>
          <a:p>
            <a:r>
              <a:rPr lang="en-US" sz="1100" dirty="0">
                <a:solidFill>
                  <a:schemeClr val="tx1">
                    <a:lumMod val="65000"/>
                    <a:lumOff val="35000"/>
                  </a:schemeClr>
                </a:solidFill>
              </a:rPr>
              <a:t>    Table includes FirstName, LastName, </a:t>
            </a:r>
          </a:p>
          <a:p>
            <a:r>
              <a:rPr lang="en-US" sz="1100" dirty="0">
                <a:solidFill>
                  <a:schemeClr val="tx1">
                    <a:lumMod val="65000"/>
                    <a:lumOff val="35000"/>
                  </a:schemeClr>
                </a:solidFill>
              </a:rPr>
              <a:t>    CompanyName, GLN, SubscriberId and so on</a:t>
            </a:r>
          </a:p>
        </p:txBody>
      </p:sp>
      <p:sp>
        <p:nvSpPr>
          <p:cNvPr id="2" name="Rectangle 1">
            <a:extLst>
              <a:ext uri="{FF2B5EF4-FFF2-40B4-BE49-F238E27FC236}">
                <a16:creationId xmlns:a16="http://schemas.microsoft.com/office/drawing/2014/main" id="{D0719D19-513D-4E02-BDD7-E037C6C5AF0D}"/>
              </a:ext>
            </a:extLst>
          </p:cNvPr>
          <p:cNvSpPr/>
          <p:nvPr/>
        </p:nvSpPr>
        <p:spPr>
          <a:xfrm>
            <a:off x="8187069" y="3793367"/>
            <a:ext cx="3721395" cy="2136423"/>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54E9F098-3131-477D-93B3-D35F3F521CD8}"/>
              </a:ext>
            </a:extLst>
          </p:cNvPr>
          <p:cNvSpPr/>
          <p:nvPr/>
        </p:nvSpPr>
        <p:spPr>
          <a:xfrm>
            <a:off x="8304027" y="3948104"/>
            <a:ext cx="1099938" cy="240294"/>
          </a:xfrm>
          <a:prstGeom prst="rect">
            <a:avLst/>
          </a:prstGeom>
          <a:noFill/>
          <a:ln w="190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solidFill>
                  <a:schemeClr val="tx1">
                    <a:lumMod val="65000"/>
                    <a:lumOff val="35000"/>
                  </a:schemeClr>
                </a:solidFill>
              </a:rPr>
              <a:t>Not Logged in </a:t>
            </a:r>
          </a:p>
        </p:txBody>
      </p:sp>
      <p:sp>
        <p:nvSpPr>
          <p:cNvPr id="46" name="Rectangle 45">
            <a:extLst>
              <a:ext uri="{FF2B5EF4-FFF2-40B4-BE49-F238E27FC236}">
                <a16:creationId xmlns:a16="http://schemas.microsoft.com/office/drawing/2014/main" id="{EA54BDE8-B470-4C57-B2F0-E9C5595118FB}"/>
              </a:ext>
            </a:extLst>
          </p:cNvPr>
          <p:cNvSpPr/>
          <p:nvPr/>
        </p:nvSpPr>
        <p:spPr>
          <a:xfrm>
            <a:off x="9491441" y="3948104"/>
            <a:ext cx="1099939" cy="240294"/>
          </a:xfrm>
          <a:prstGeom prst="rect">
            <a:avLst/>
          </a:prstGeom>
          <a:noFill/>
          <a:ln w="190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solidFill>
                  <a:schemeClr val="tx1">
                    <a:lumMod val="65000"/>
                    <a:lumOff val="35000"/>
                  </a:schemeClr>
                </a:solidFill>
              </a:rPr>
              <a:t>Service Name</a:t>
            </a:r>
          </a:p>
        </p:txBody>
      </p:sp>
      <p:sp>
        <p:nvSpPr>
          <p:cNvPr id="3" name="Isosceles Triangle 2">
            <a:extLst>
              <a:ext uri="{FF2B5EF4-FFF2-40B4-BE49-F238E27FC236}">
                <a16:creationId xmlns:a16="http://schemas.microsoft.com/office/drawing/2014/main" id="{3BF758EC-7FB5-453F-92C9-C93B30BF79B0}"/>
              </a:ext>
            </a:extLst>
          </p:cNvPr>
          <p:cNvSpPr/>
          <p:nvPr/>
        </p:nvSpPr>
        <p:spPr>
          <a:xfrm rot="10800000">
            <a:off x="9143868" y="3992338"/>
            <a:ext cx="249464" cy="168049"/>
          </a:xfrm>
          <a:prstGeom prst="triangle">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Isosceles Triangle 47">
            <a:extLst>
              <a:ext uri="{FF2B5EF4-FFF2-40B4-BE49-F238E27FC236}">
                <a16:creationId xmlns:a16="http://schemas.microsoft.com/office/drawing/2014/main" id="{FED3F27E-C8C8-4DF1-B657-CDEB321E16F1}"/>
              </a:ext>
            </a:extLst>
          </p:cNvPr>
          <p:cNvSpPr/>
          <p:nvPr/>
        </p:nvSpPr>
        <p:spPr>
          <a:xfrm rot="10800000">
            <a:off x="10311266" y="4002795"/>
            <a:ext cx="249464" cy="168049"/>
          </a:xfrm>
          <a:prstGeom prst="triangle">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0C280799-B1FB-42E7-9728-3041DBF21FB1}"/>
              </a:ext>
            </a:extLst>
          </p:cNvPr>
          <p:cNvSpPr/>
          <p:nvPr/>
        </p:nvSpPr>
        <p:spPr>
          <a:xfrm>
            <a:off x="8304027" y="4375967"/>
            <a:ext cx="3498112" cy="607527"/>
          </a:xfrm>
          <a:prstGeom prst="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000" dirty="0">
              <a:solidFill>
                <a:schemeClr val="tx1">
                  <a:lumMod val="65000"/>
                  <a:lumOff val="35000"/>
                </a:schemeClr>
              </a:solidFill>
            </a:endParaRPr>
          </a:p>
        </p:txBody>
      </p:sp>
      <p:cxnSp>
        <p:nvCxnSpPr>
          <p:cNvPr id="9" name="Straight Connector 8">
            <a:extLst>
              <a:ext uri="{FF2B5EF4-FFF2-40B4-BE49-F238E27FC236}">
                <a16:creationId xmlns:a16="http://schemas.microsoft.com/office/drawing/2014/main" id="{7E9A8C3E-5FDD-40F2-A16A-1ABC145A76C0}"/>
              </a:ext>
            </a:extLst>
          </p:cNvPr>
          <p:cNvCxnSpPr>
            <a:cxnSpLocks/>
          </p:cNvCxnSpPr>
          <p:nvPr/>
        </p:nvCxnSpPr>
        <p:spPr>
          <a:xfrm>
            <a:off x="8591111" y="4524830"/>
            <a:ext cx="0" cy="383375"/>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67E54079-67E8-4C85-8112-668931FCAB85}"/>
              </a:ext>
            </a:extLst>
          </p:cNvPr>
          <p:cNvCxnSpPr>
            <a:cxnSpLocks/>
          </p:cNvCxnSpPr>
          <p:nvPr/>
        </p:nvCxnSpPr>
        <p:spPr>
          <a:xfrm>
            <a:off x="8442251" y="4809278"/>
            <a:ext cx="328546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F37A25B6-8DCB-4623-B342-E91765497D14}"/>
              </a:ext>
            </a:extLst>
          </p:cNvPr>
          <p:cNvSpPr/>
          <p:nvPr/>
        </p:nvSpPr>
        <p:spPr>
          <a:xfrm>
            <a:off x="9610130" y="4775589"/>
            <a:ext cx="825867" cy="230832"/>
          </a:xfrm>
          <a:prstGeom prst="rect">
            <a:avLst/>
          </a:prstGeom>
        </p:spPr>
        <p:txBody>
          <a:bodyPr wrap="none">
            <a:spAutoFit/>
          </a:bodyPr>
          <a:lstStyle/>
          <a:p>
            <a:r>
              <a:rPr lang="en-US" sz="900" dirty="0">
                <a:solidFill>
                  <a:schemeClr val="tx1">
                    <a:lumMod val="65000"/>
                    <a:lumOff val="35000"/>
                  </a:schemeClr>
                </a:solidFill>
              </a:rPr>
              <a:t>Service Name</a:t>
            </a:r>
            <a:endParaRPr lang="en-US" sz="900" dirty="0"/>
          </a:p>
        </p:txBody>
      </p:sp>
      <p:sp>
        <p:nvSpPr>
          <p:cNvPr id="51" name="Rectangle 50">
            <a:extLst>
              <a:ext uri="{FF2B5EF4-FFF2-40B4-BE49-F238E27FC236}">
                <a16:creationId xmlns:a16="http://schemas.microsoft.com/office/drawing/2014/main" id="{066CECEC-59B0-4B84-9CC1-4D689B568349}"/>
              </a:ext>
            </a:extLst>
          </p:cNvPr>
          <p:cNvSpPr/>
          <p:nvPr/>
        </p:nvSpPr>
        <p:spPr>
          <a:xfrm>
            <a:off x="8304027" y="4354070"/>
            <a:ext cx="848309" cy="230832"/>
          </a:xfrm>
          <a:prstGeom prst="rect">
            <a:avLst/>
          </a:prstGeom>
        </p:spPr>
        <p:txBody>
          <a:bodyPr wrap="none">
            <a:spAutoFit/>
          </a:bodyPr>
          <a:lstStyle/>
          <a:p>
            <a:r>
              <a:rPr lang="en-US" sz="900" dirty="0">
                <a:solidFill>
                  <a:schemeClr val="tx1">
                    <a:lumMod val="65000"/>
                    <a:lumOff val="35000"/>
                  </a:schemeClr>
                </a:solidFill>
              </a:rPr>
              <a:t>Login Number</a:t>
            </a:r>
            <a:endParaRPr lang="en-US" sz="900" dirty="0"/>
          </a:p>
        </p:txBody>
      </p:sp>
      <p:sp>
        <p:nvSpPr>
          <p:cNvPr id="52" name="Rectangle 51">
            <a:extLst>
              <a:ext uri="{FF2B5EF4-FFF2-40B4-BE49-F238E27FC236}">
                <a16:creationId xmlns:a16="http://schemas.microsoft.com/office/drawing/2014/main" id="{B604AF90-5CFD-417E-8BC1-141E40FE0052}"/>
              </a:ext>
            </a:extLst>
          </p:cNvPr>
          <p:cNvSpPr/>
          <p:nvPr/>
        </p:nvSpPr>
        <p:spPr>
          <a:xfrm>
            <a:off x="8304027" y="5207871"/>
            <a:ext cx="3498112" cy="607527"/>
          </a:xfrm>
          <a:prstGeom prst="rect">
            <a:avLst/>
          </a:prstGeom>
          <a:no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000" dirty="0">
              <a:solidFill>
                <a:schemeClr val="tx1">
                  <a:lumMod val="65000"/>
                  <a:lumOff val="35000"/>
                </a:schemeClr>
              </a:solidFill>
            </a:endParaRPr>
          </a:p>
        </p:txBody>
      </p:sp>
      <p:sp>
        <p:nvSpPr>
          <p:cNvPr id="53" name="Rectangle 52">
            <a:extLst>
              <a:ext uri="{FF2B5EF4-FFF2-40B4-BE49-F238E27FC236}">
                <a16:creationId xmlns:a16="http://schemas.microsoft.com/office/drawing/2014/main" id="{2EF8A1C5-B63D-429D-9065-EC8E9C398A84}"/>
              </a:ext>
            </a:extLst>
          </p:cNvPr>
          <p:cNvSpPr/>
          <p:nvPr/>
        </p:nvSpPr>
        <p:spPr>
          <a:xfrm>
            <a:off x="8559728" y="3761330"/>
            <a:ext cx="486030" cy="230832"/>
          </a:xfrm>
          <a:prstGeom prst="rect">
            <a:avLst/>
          </a:prstGeom>
        </p:spPr>
        <p:txBody>
          <a:bodyPr wrap="none">
            <a:spAutoFit/>
          </a:bodyPr>
          <a:lstStyle/>
          <a:p>
            <a:r>
              <a:rPr lang="en-US" sz="900" dirty="0">
                <a:solidFill>
                  <a:schemeClr val="tx1">
                    <a:lumMod val="65000"/>
                    <a:lumOff val="35000"/>
                  </a:schemeClr>
                </a:solidFill>
              </a:rPr>
              <a:t>Filter1</a:t>
            </a:r>
            <a:endParaRPr lang="en-US" sz="900" dirty="0"/>
          </a:p>
        </p:txBody>
      </p:sp>
      <p:sp>
        <p:nvSpPr>
          <p:cNvPr id="54" name="Rectangle 53">
            <a:extLst>
              <a:ext uri="{FF2B5EF4-FFF2-40B4-BE49-F238E27FC236}">
                <a16:creationId xmlns:a16="http://schemas.microsoft.com/office/drawing/2014/main" id="{D7374184-C967-4EC9-ACAD-862E67BC75AE}"/>
              </a:ext>
            </a:extLst>
          </p:cNvPr>
          <p:cNvSpPr/>
          <p:nvPr/>
        </p:nvSpPr>
        <p:spPr>
          <a:xfrm>
            <a:off x="9700956" y="3764872"/>
            <a:ext cx="486030" cy="230832"/>
          </a:xfrm>
          <a:prstGeom prst="rect">
            <a:avLst/>
          </a:prstGeom>
        </p:spPr>
        <p:txBody>
          <a:bodyPr wrap="none">
            <a:spAutoFit/>
          </a:bodyPr>
          <a:lstStyle/>
          <a:p>
            <a:r>
              <a:rPr lang="en-US" sz="900" dirty="0">
                <a:solidFill>
                  <a:schemeClr val="tx1">
                    <a:lumMod val="65000"/>
                    <a:lumOff val="35000"/>
                  </a:schemeClr>
                </a:solidFill>
              </a:rPr>
              <a:t>Filter2</a:t>
            </a:r>
            <a:endParaRPr lang="en-US" sz="900" dirty="0"/>
          </a:p>
        </p:txBody>
      </p:sp>
      <p:sp>
        <p:nvSpPr>
          <p:cNvPr id="56" name="Rectangle 55">
            <a:extLst>
              <a:ext uri="{FF2B5EF4-FFF2-40B4-BE49-F238E27FC236}">
                <a16:creationId xmlns:a16="http://schemas.microsoft.com/office/drawing/2014/main" id="{F4F4E81B-E09C-4327-AFA5-C991D4CDD494}"/>
              </a:ext>
            </a:extLst>
          </p:cNvPr>
          <p:cNvSpPr/>
          <p:nvPr/>
        </p:nvSpPr>
        <p:spPr>
          <a:xfrm>
            <a:off x="9639460" y="4179155"/>
            <a:ext cx="530915" cy="230832"/>
          </a:xfrm>
          <a:prstGeom prst="rect">
            <a:avLst/>
          </a:prstGeom>
        </p:spPr>
        <p:txBody>
          <a:bodyPr wrap="none">
            <a:spAutoFit/>
          </a:bodyPr>
          <a:lstStyle/>
          <a:p>
            <a:r>
              <a:rPr lang="en-US" sz="900" dirty="0">
                <a:solidFill>
                  <a:schemeClr val="tx1">
                    <a:lumMod val="65000"/>
                    <a:lumOff val="35000"/>
                  </a:schemeClr>
                </a:solidFill>
              </a:rPr>
              <a:t>Graph1</a:t>
            </a:r>
            <a:endParaRPr lang="en-US" sz="900" dirty="0"/>
          </a:p>
        </p:txBody>
      </p:sp>
      <p:sp>
        <p:nvSpPr>
          <p:cNvPr id="57" name="Rectangle 56">
            <a:extLst>
              <a:ext uri="{FF2B5EF4-FFF2-40B4-BE49-F238E27FC236}">
                <a16:creationId xmlns:a16="http://schemas.microsoft.com/office/drawing/2014/main" id="{5CF5314F-A4AD-4A92-AAE5-50A850B01EC9}"/>
              </a:ext>
            </a:extLst>
          </p:cNvPr>
          <p:cNvSpPr/>
          <p:nvPr/>
        </p:nvSpPr>
        <p:spPr>
          <a:xfrm>
            <a:off x="9732649" y="5022718"/>
            <a:ext cx="498855" cy="230832"/>
          </a:xfrm>
          <a:prstGeom prst="rect">
            <a:avLst/>
          </a:prstGeom>
        </p:spPr>
        <p:txBody>
          <a:bodyPr wrap="none">
            <a:spAutoFit/>
          </a:bodyPr>
          <a:lstStyle/>
          <a:p>
            <a:r>
              <a:rPr lang="en-US" sz="900" dirty="0">
                <a:solidFill>
                  <a:schemeClr val="tx1">
                    <a:lumMod val="65000"/>
                    <a:lumOff val="35000"/>
                  </a:schemeClr>
                </a:solidFill>
              </a:rPr>
              <a:t>Table1</a:t>
            </a:r>
            <a:endParaRPr lang="en-US" sz="900" dirty="0"/>
          </a:p>
        </p:txBody>
      </p:sp>
      <p:sp>
        <p:nvSpPr>
          <p:cNvPr id="15" name="Rectangle 14">
            <a:extLst>
              <a:ext uri="{FF2B5EF4-FFF2-40B4-BE49-F238E27FC236}">
                <a16:creationId xmlns:a16="http://schemas.microsoft.com/office/drawing/2014/main" id="{FA6517D8-6C64-4A6B-8183-FE7AF7397BAD}"/>
              </a:ext>
            </a:extLst>
          </p:cNvPr>
          <p:cNvSpPr/>
          <p:nvPr/>
        </p:nvSpPr>
        <p:spPr>
          <a:xfrm>
            <a:off x="8118217" y="3532321"/>
            <a:ext cx="1570558" cy="276999"/>
          </a:xfrm>
          <a:prstGeom prst="rect">
            <a:avLst/>
          </a:prstGeom>
        </p:spPr>
        <p:txBody>
          <a:bodyPr wrap="none">
            <a:spAutoFit/>
          </a:bodyPr>
          <a:lstStyle/>
          <a:p>
            <a:r>
              <a:rPr lang="en-US" sz="1200" dirty="0">
                <a:solidFill>
                  <a:schemeClr val="tx1">
                    <a:lumMod val="65000"/>
                    <a:lumOff val="35000"/>
                  </a:schemeClr>
                </a:solidFill>
              </a:rPr>
              <a:t>Visualization Diagram:</a:t>
            </a:r>
          </a:p>
        </p:txBody>
      </p:sp>
      <p:sp>
        <p:nvSpPr>
          <p:cNvPr id="59" name="Rectangle 58">
            <a:extLst>
              <a:ext uri="{FF2B5EF4-FFF2-40B4-BE49-F238E27FC236}">
                <a16:creationId xmlns:a16="http://schemas.microsoft.com/office/drawing/2014/main" id="{0ADF6F3A-6549-4AED-9D90-26BE861F2377}"/>
              </a:ext>
            </a:extLst>
          </p:cNvPr>
          <p:cNvSpPr/>
          <p:nvPr/>
        </p:nvSpPr>
        <p:spPr>
          <a:xfrm>
            <a:off x="4926930" y="3567196"/>
            <a:ext cx="877420" cy="276999"/>
          </a:xfrm>
          <a:prstGeom prst="rect">
            <a:avLst/>
          </a:prstGeom>
        </p:spPr>
        <p:txBody>
          <a:bodyPr wrap="none">
            <a:spAutoFit/>
          </a:bodyPr>
          <a:lstStyle/>
          <a:p>
            <a:r>
              <a:rPr lang="en-US" sz="1200" dirty="0">
                <a:solidFill>
                  <a:schemeClr val="tx1">
                    <a:lumMod val="65000"/>
                    <a:lumOff val="35000"/>
                  </a:schemeClr>
                </a:solidFill>
              </a:rPr>
              <a:t>Definition: </a:t>
            </a:r>
          </a:p>
        </p:txBody>
      </p:sp>
      <p:sp>
        <p:nvSpPr>
          <p:cNvPr id="62" name="Rectangle 61">
            <a:extLst>
              <a:ext uri="{FF2B5EF4-FFF2-40B4-BE49-F238E27FC236}">
                <a16:creationId xmlns:a16="http://schemas.microsoft.com/office/drawing/2014/main" id="{4C90E949-E706-4703-9224-CD2B240215D4}"/>
              </a:ext>
            </a:extLst>
          </p:cNvPr>
          <p:cNvSpPr/>
          <p:nvPr/>
        </p:nvSpPr>
        <p:spPr>
          <a:xfrm>
            <a:off x="4904251" y="3555768"/>
            <a:ext cx="7156799" cy="2468020"/>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sz="1200" dirty="0">
              <a:solidFill>
                <a:schemeClr val="tx1">
                  <a:lumMod val="65000"/>
                  <a:lumOff val="35000"/>
                </a:schemeClr>
              </a:solidFill>
            </a:endParaRPr>
          </a:p>
        </p:txBody>
      </p:sp>
      <p:sp>
        <p:nvSpPr>
          <p:cNvPr id="63" name="Rectangle 62">
            <a:extLst>
              <a:ext uri="{FF2B5EF4-FFF2-40B4-BE49-F238E27FC236}">
                <a16:creationId xmlns:a16="http://schemas.microsoft.com/office/drawing/2014/main" id="{DBC2B972-0185-4840-BA0D-4381E1DE9B59}"/>
              </a:ext>
            </a:extLst>
          </p:cNvPr>
          <p:cNvSpPr/>
          <p:nvPr/>
        </p:nvSpPr>
        <p:spPr>
          <a:xfrm>
            <a:off x="4848319" y="6000551"/>
            <a:ext cx="2508295" cy="307777"/>
          </a:xfrm>
          <a:prstGeom prst="rect">
            <a:avLst/>
          </a:prstGeom>
        </p:spPr>
        <p:txBody>
          <a:bodyPr wrap="square">
            <a:spAutoFit/>
          </a:bodyPr>
          <a:lstStyle/>
          <a:p>
            <a:pPr>
              <a:spcAft>
                <a:spcPts val="1200"/>
              </a:spcAft>
            </a:pPr>
            <a:r>
              <a:rPr lang="en-GB" sz="1400" dirty="0">
                <a:solidFill>
                  <a:srgbClr val="002C6C"/>
                </a:solidFill>
                <a:ea typeface="Times New Roman" panose="02020603050405020304" pitchFamily="18" charset="0"/>
                <a:cs typeface="Times New Roman" panose="02020603050405020304" pitchFamily="18" charset="0"/>
              </a:rPr>
              <a:t>7. Purpose &amp; Inquiry</a:t>
            </a:r>
            <a:endParaRPr lang="en-US" sz="1400" dirty="0">
              <a:ea typeface="Times New Roman" panose="02020603050405020304" pitchFamily="18" charset="0"/>
              <a:cs typeface="Times New Roman" panose="02020603050405020304" pitchFamily="18" charset="0"/>
            </a:endParaRPr>
          </a:p>
        </p:txBody>
      </p:sp>
      <p:sp>
        <p:nvSpPr>
          <p:cNvPr id="64" name="Rectangle 63">
            <a:extLst>
              <a:ext uri="{FF2B5EF4-FFF2-40B4-BE49-F238E27FC236}">
                <a16:creationId xmlns:a16="http://schemas.microsoft.com/office/drawing/2014/main" id="{9A59E857-B379-484F-990F-4033D657D71C}"/>
              </a:ext>
            </a:extLst>
          </p:cNvPr>
          <p:cNvSpPr/>
          <p:nvPr/>
        </p:nvSpPr>
        <p:spPr>
          <a:xfrm>
            <a:off x="4931862" y="6308329"/>
            <a:ext cx="7156799" cy="323050"/>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chemeClr val="tx1">
                    <a:lumMod val="65000"/>
                    <a:lumOff val="35000"/>
                  </a:schemeClr>
                </a:solidFill>
              </a:rPr>
              <a:t>- Refer to demonstration document for more detail</a:t>
            </a:r>
          </a:p>
        </p:txBody>
      </p:sp>
    </p:spTree>
    <p:extLst>
      <p:ext uri="{BB962C8B-B14F-4D97-AF65-F5344CB8AC3E}">
        <p14:creationId xmlns:p14="http://schemas.microsoft.com/office/powerpoint/2010/main" val="30918204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FDFEB74E-BC91-4EF8-8355-15D0D86B45FB}"/>
              </a:ext>
            </a:extLst>
          </p:cNvPr>
          <p:cNvSpPr/>
          <p:nvPr/>
        </p:nvSpPr>
        <p:spPr>
          <a:xfrm>
            <a:off x="1153389" y="1189676"/>
            <a:ext cx="4747235" cy="523220"/>
          </a:xfrm>
          <a:prstGeom prst="rect">
            <a:avLst/>
          </a:prstGeom>
        </p:spPr>
        <p:txBody>
          <a:bodyPr wrap="square">
            <a:spAutoFit/>
          </a:bodyPr>
          <a:lstStyle/>
          <a:p>
            <a:pPr>
              <a:spcAft>
                <a:spcPts val="1200"/>
              </a:spcAft>
            </a:pPr>
            <a:r>
              <a:rPr lang="en-GB" sz="2800" dirty="0">
                <a:solidFill>
                  <a:srgbClr val="002C6C"/>
                </a:solidFill>
                <a:ea typeface="Times New Roman" panose="02020603050405020304" pitchFamily="18" charset="0"/>
                <a:cs typeface="Times New Roman" panose="02020603050405020304" pitchFamily="18" charset="0"/>
              </a:rPr>
              <a:t>Scenario</a:t>
            </a:r>
            <a:endParaRPr lang="en-US" sz="2800" dirty="0">
              <a:ea typeface="Times New Roman" panose="02020603050405020304" pitchFamily="18" charset="0"/>
              <a:cs typeface="Times New Roman" panose="02020603050405020304" pitchFamily="18" charset="0"/>
            </a:endParaRPr>
          </a:p>
        </p:txBody>
      </p:sp>
      <p:sp>
        <p:nvSpPr>
          <p:cNvPr id="17" name="Rectangle 16">
            <a:extLst>
              <a:ext uri="{FF2B5EF4-FFF2-40B4-BE49-F238E27FC236}">
                <a16:creationId xmlns:a16="http://schemas.microsoft.com/office/drawing/2014/main" id="{186D30E4-3D9A-409A-BBB1-1B382DC1AD5E}"/>
              </a:ext>
            </a:extLst>
          </p:cNvPr>
          <p:cNvSpPr/>
          <p:nvPr/>
        </p:nvSpPr>
        <p:spPr>
          <a:xfrm>
            <a:off x="1358823" y="1702773"/>
            <a:ext cx="7350006" cy="338554"/>
          </a:xfrm>
          <a:prstGeom prst="rect">
            <a:avLst/>
          </a:prstGeom>
        </p:spPr>
        <p:txBody>
          <a:bodyPr wrap="square">
            <a:spAutoFit/>
          </a:bodyPr>
          <a:lstStyle/>
          <a:p>
            <a:r>
              <a:rPr lang="en-US" sz="1600" dirty="0"/>
              <a:t>Migrate User Information </a:t>
            </a:r>
            <a:r>
              <a:rPr lang="en-US" sz="1600" b="1" dirty="0"/>
              <a:t>from IAM QA DB to MongoDB (On-Premises/Cloud)</a:t>
            </a:r>
          </a:p>
        </p:txBody>
      </p:sp>
      <p:sp>
        <p:nvSpPr>
          <p:cNvPr id="18" name="Rectangle 17">
            <a:extLst>
              <a:ext uri="{FF2B5EF4-FFF2-40B4-BE49-F238E27FC236}">
                <a16:creationId xmlns:a16="http://schemas.microsoft.com/office/drawing/2014/main" id="{AEEB05A2-AE48-45C2-A7CF-11071E48BE19}"/>
              </a:ext>
            </a:extLst>
          </p:cNvPr>
          <p:cNvSpPr/>
          <p:nvPr/>
        </p:nvSpPr>
        <p:spPr>
          <a:xfrm>
            <a:off x="1472173" y="2189325"/>
            <a:ext cx="5471549" cy="3600986"/>
          </a:xfrm>
          <a:prstGeom prst="rect">
            <a:avLst/>
          </a:prstGeom>
        </p:spPr>
        <p:txBody>
          <a:bodyPr wrap="square">
            <a:spAutoFit/>
          </a:bodyPr>
          <a:lstStyle/>
          <a:p>
            <a:r>
              <a:rPr lang="en-US" sz="1200" dirty="0"/>
              <a:t>Scenario: </a:t>
            </a:r>
          </a:p>
          <a:p>
            <a:r>
              <a:rPr lang="en-US" sz="1200" dirty="0"/>
              <a:t>             1) User/Company/User_Role tables on GS1 Canada IAM DB</a:t>
            </a:r>
          </a:p>
          <a:p>
            <a:r>
              <a:rPr lang="en-US" sz="1200" dirty="0"/>
              <a:t>             2) Migrate specific fields to one collection on MongoDB</a:t>
            </a:r>
          </a:p>
          <a:p>
            <a:r>
              <a:rPr lang="en-US" sz="1200" dirty="0"/>
              <a:t>             3) View statistics page on Power BI cloud</a:t>
            </a:r>
          </a:p>
          <a:p>
            <a:endParaRPr lang="en-US" sz="1200" dirty="0"/>
          </a:p>
          <a:p>
            <a:r>
              <a:rPr lang="en-US" sz="1200" dirty="0"/>
              <a:t>Migration Strategy: </a:t>
            </a:r>
          </a:p>
          <a:p>
            <a:pPr lvl="1"/>
            <a:r>
              <a:rPr lang="en-US" sz="1200" dirty="0"/>
              <a:t>1) Define/Visualize Statistics Report</a:t>
            </a:r>
          </a:p>
          <a:p>
            <a:pPr lvl="1"/>
            <a:r>
              <a:rPr lang="en-US" sz="1200" dirty="0"/>
              <a:t>2) Design Schema Structure</a:t>
            </a:r>
          </a:p>
          <a:p>
            <a:pPr lvl="1"/>
            <a:r>
              <a:rPr lang="en-US" sz="1200" dirty="0"/>
              <a:t>3) Desert Strategy (Delete and Insert)</a:t>
            </a:r>
          </a:p>
          <a:p>
            <a:pPr lvl="1"/>
            <a:r>
              <a:rPr lang="en-US" sz="1200" dirty="0"/>
              <a:t>4) Delete all data on MongoDB</a:t>
            </a:r>
          </a:p>
          <a:p>
            <a:pPr lvl="1"/>
            <a:r>
              <a:rPr lang="en-US" sz="1200" dirty="0"/>
              <a:t>5) Extract/ Transform/Load specific fields data from Users table on IAM</a:t>
            </a:r>
          </a:p>
          <a:p>
            <a:pPr lvl="1"/>
            <a:r>
              <a:rPr lang="en-US" sz="1200" dirty="0"/>
              <a:t>6) Extract/ Transform/Load specific fields data from Company table on IAM</a:t>
            </a:r>
          </a:p>
          <a:p>
            <a:pPr lvl="1"/>
            <a:r>
              <a:rPr lang="en-US" sz="1200" dirty="0"/>
              <a:t>7) Extract/ Transform/Load specific fields data from Users Role table on IAM</a:t>
            </a:r>
          </a:p>
          <a:p>
            <a:pPr lvl="1"/>
            <a:r>
              <a:rPr lang="en-US" sz="1200" dirty="0"/>
              <a:t>8) Combine Users and User Role Information to one embedding Collection </a:t>
            </a:r>
          </a:p>
          <a:p>
            <a:pPr lvl="1"/>
            <a:r>
              <a:rPr lang="en-US" sz="1200" dirty="0"/>
              <a:t>9) Create Statistics page on Power BI Desktop using MongoDB BI Connector</a:t>
            </a:r>
          </a:p>
          <a:p>
            <a:pPr lvl="1"/>
            <a:r>
              <a:rPr lang="en-US" sz="1200" dirty="0"/>
              <a:t>10) Publish Statistics page on Power BI Cloud</a:t>
            </a:r>
          </a:p>
          <a:p>
            <a:pPr lvl="1"/>
            <a:r>
              <a:rPr lang="en-US" sz="1200" dirty="0"/>
              <a:t>11) Refresh report data in periodic time with Power BI Gateway</a:t>
            </a:r>
          </a:p>
          <a:p>
            <a:pPr lvl="1"/>
            <a:r>
              <a:rPr lang="en-US" sz="1200" dirty="0"/>
              <a:t>12) Share data with Office 365 SharePoint/PowerApps/Yammer</a:t>
            </a:r>
          </a:p>
          <a:p>
            <a:pPr lvl="1"/>
            <a:r>
              <a:rPr lang="en-US" sz="1200" dirty="0"/>
              <a:t>13) Monitor statistics data</a:t>
            </a:r>
          </a:p>
        </p:txBody>
      </p:sp>
      <p:sp>
        <p:nvSpPr>
          <p:cNvPr id="44" name="Rectangle 43">
            <a:extLst>
              <a:ext uri="{FF2B5EF4-FFF2-40B4-BE49-F238E27FC236}">
                <a16:creationId xmlns:a16="http://schemas.microsoft.com/office/drawing/2014/main" id="{1D26A09A-C65C-4F03-B3DB-3869FF77893F}"/>
              </a:ext>
            </a:extLst>
          </p:cNvPr>
          <p:cNvSpPr/>
          <p:nvPr/>
        </p:nvSpPr>
        <p:spPr>
          <a:xfrm>
            <a:off x="9687464" y="1929597"/>
            <a:ext cx="1790390" cy="461665"/>
          </a:xfrm>
          <a:prstGeom prst="rect">
            <a:avLst/>
          </a:prstGeom>
        </p:spPr>
        <p:txBody>
          <a:bodyPr wrap="square">
            <a:spAutoFit/>
          </a:bodyPr>
          <a:lstStyle/>
          <a:p>
            <a:r>
              <a:rPr lang="en-US" sz="1200" dirty="0"/>
              <a:t>Apache NiFi</a:t>
            </a:r>
          </a:p>
          <a:p>
            <a:r>
              <a:rPr lang="en-US" sz="1200" dirty="0"/>
              <a:t>on Localhost Machine</a:t>
            </a:r>
          </a:p>
        </p:txBody>
      </p:sp>
      <p:sp>
        <p:nvSpPr>
          <p:cNvPr id="45" name="Rectangle 44">
            <a:extLst>
              <a:ext uri="{FF2B5EF4-FFF2-40B4-BE49-F238E27FC236}">
                <a16:creationId xmlns:a16="http://schemas.microsoft.com/office/drawing/2014/main" id="{4DB2C0E8-DFC5-4F98-BA11-9FDFB033034D}"/>
              </a:ext>
            </a:extLst>
          </p:cNvPr>
          <p:cNvSpPr/>
          <p:nvPr/>
        </p:nvSpPr>
        <p:spPr>
          <a:xfrm>
            <a:off x="9727324" y="2496286"/>
            <a:ext cx="1628247" cy="461665"/>
          </a:xfrm>
          <a:prstGeom prst="rect">
            <a:avLst/>
          </a:prstGeom>
        </p:spPr>
        <p:txBody>
          <a:bodyPr wrap="square">
            <a:spAutoFit/>
          </a:bodyPr>
          <a:lstStyle/>
          <a:p>
            <a:r>
              <a:rPr lang="en-US" sz="1200" dirty="0"/>
              <a:t>MongoDB </a:t>
            </a:r>
          </a:p>
          <a:p>
            <a:r>
              <a:rPr lang="en-US" sz="1200" dirty="0"/>
              <a:t>on Local and Cloud</a:t>
            </a:r>
          </a:p>
        </p:txBody>
      </p:sp>
      <p:sp>
        <p:nvSpPr>
          <p:cNvPr id="46" name="Rectangle 45">
            <a:extLst>
              <a:ext uri="{FF2B5EF4-FFF2-40B4-BE49-F238E27FC236}">
                <a16:creationId xmlns:a16="http://schemas.microsoft.com/office/drawing/2014/main" id="{AA5451EE-D534-4A61-9543-8AEF275E33BE}"/>
              </a:ext>
            </a:extLst>
          </p:cNvPr>
          <p:cNvSpPr/>
          <p:nvPr/>
        </p:nvSpPr>
        <p:spPr>
          <a:xfrm>
            <a:off x="9739027" y="1248002"/>
            <a:ext cx="1409881" cy="430887"/>
          </a:xfrm>
          <a:prstGeom prst="rect">
            <a:avLst/>
          </a:prstGeom>
        </p:spPr>
        <p:txBody>
          <a:bodyPr wrap="square">
            <a:spAutoFit/>
          </a:bodyPr>
          <a:lstStyle/>
          <a:p>
            <a:r>
              <a:rPr lang="en-US" sz="1100" dirty="0"/>
              <a:t>IAM QA DB</a:t>
            </a:r>
          </a:p>
          <a:p>
            <a:r>
              <a:rPr lang="en-US" sz="1100" dirty="0"/>
              <a:t>in GS1 Canada</a:t>
            </a:r>
          </a:p>
        </p:txBody>
      </p:sp>
      <p:pic>
        <p:nvPicPr>
          <p:cNvPr id="47" name="Picture 4" descr="Image result for office icon">
            <a:extLst>
              <a:ext uri="{FF2B5EF4-FFF2-40B4-BE49-F238E27FC236}">
                <a16:creationId xmlns:a16="http://schemas.microsoft.com/office/drawing/2014/main" id="{A01590E3-80D0-444B-BDF6-E4216E38A6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61030" y="6044626"/>
            <a:ext cx="408790" cy="408790"/>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4" descr="Image result for office icon">
            <a:extLst>
              <a:ext uri="{FF2B5EF4-FFF2-40B4-BE49-F238E27FC236}">
                <a16:creationId xmlns:a16="http://schemas.microsoft.com/office/drawing/2014/main" id="{0AD5992C-545A-477A-84AB-8778B48C8B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68144" y="6062510"/>
            <a:ext cx="408790" cy="408790"/>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4" descr="Image result for office icon">
            <a:extLst>
              <a:ext uri="{FF2B5EF4-FFF2-40B4-BE49-F238E27FC236}">
                <a16:creationId xmlns:a16="http://schemas.microsoft.com/office/drawing/2014/main" id="{5D5812D3-09C8-4FC9-ABA5-EF8FDCB793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10992" y="6044626"/>
            <a:ext cx="408790" cy="408790"/>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4" descr="Image result for office icon">
            <a:extLst>
              <a:ext uri="{FF2B5EF4-FFF2-40B4-BE49-F238E27FC236}">
                <a16:creationId xmlns:a16="http://schemas.microsoft.com/office/drawing/2014/main" id="{9AD03784-166D-4149-B9BD-1AB1901B79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48314" y="6044626"/>
            <a:ext cx="408790" cy="408790"/>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4" descr="Image result for office icon">
            <a:extLst>
              <a:ext uri="{FF2B5EF4-FFF2-40B4-BE49-F238E27FC236}">
                <a16:creationId xmlns:a16="http://schemas.microsoft.com/office/drawing/2014/main" id="{95C2DE2A-E27B-48C9-950C-CC6A7EB750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09489" y="6044626"/>
            <a:ext cx="408790" cy="408790"/>
          </a:xfrm>
          <a:prstGeom prst="rect">
            <a:avLst/>
          </a:prstGeom>
          <a:noFill/>
          <a:extLst>
            <a:ext uri="{909E8E84-426E-40DD-AFC4-6F175D3DCCD1}">
              <a14:hiddenFill xmlns:a14="http://schemas.microsoft.com/office/drawing/2010/main">
                <a:solidFill>
                  <a:srgbClr val="FFFFFF"/>
                </a:solidFill>
              </a14:hiddenFill>
            </a:ext>
          </a:extLst>
        </p:spPr>
      </p:pic>
      <p:sp>
        <p:nvSpPr>
          <p:cNvPr id="52" name="Arrow: Down 51">
            <a:extLst>
              <a:ext uri="{FF2B5EF4-FFF2-40B4-BE49-F238E27FC236}">
                <a16:creationId xmlns:a16="http://schemas.microsoft.com/office/drawing/2014/main" id="{6CA26216-9ABA-46F3-A426-00E6B81D6AE8}"/>
              </a:ext>
            </a:extLst>
          </p:cNvPr>
          <p:cNvSpPr/>
          <p:nvPr/>
        </p:nvSpPr>
        <p:spPr>
          <a:xfrm>
            <a:off x="7233717" y="1189290"/>
            <a:ext cx="3250378" cy="3936897"/>
          </a:xfrm>
          <a:prstGeom prst="downArrow">
            <a:avLst/>
          </a:prstGeom>
          <a:noFill/>
          <a:ln w="571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3" name="Picture 6" descr="Image result for mongodb icon">
            <a:extLst>
              <a:ext uri="{FF2B5EF4-FFF2-40B4-BE49-F238E27FC236}">
                <a16:creationId xmlns:a16="http://schemas.microsoft.com/office/drawing/2014/main" id="{14DC2B27-59CB-4438-AB46-4459B4842F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67417" y="2654540"/>
            <a:ext cx="238211" cy="279162"/>
          </a:xfrm>
          <a:prstGeom prst="rect">
            <a:avLst/>
          </a:prstGeom>
          <a:noFill/>
          <a:extLst>
            <a:ext uri="{909E8E84-426E-40DD-AFC4-6F175D3DCCD1}">
              <a14:hiddenFill xmlns:a14="http://schemas.microsoft.com/office/drawing/2010/main">
                <a:solidFill>
                  <a:srgbClr val="FFFFFF"/>
                </a:solidFill>
              </a14:hiddenFill>
            </a:ext>
          </a:extLst>
        </p:spPr>
      </p:pic>
      <p:sp>
        <p:nvSpPr>
          <p:cNvPr id="54" name="Flowchart: Magnetic Disk 53">
            <a:extLst>
              <a:ext uri="{FF2B5EF4-FFF2-40B4-BE49-F238E27FC236}">
                <a16:creationId xmlns:a16="http://schemas.microsoft.com/office/drawing/2014/main" id="{9552C7D3-89C3-4F1A-B40E-0F1984298421}"/>
              </a:ext>
            </a:extLst>
          </p:cNvPr>
          <p:cNvSpPr/>
          <p:nvPr/>
        </p:nvSpPr>
        <p:spPr>
          <a:xfrm>
            <a:off x="8345496" y="2530164"/>
            <a:ext cx="1013335" cy="371094"/>
          </a:xfrm>
          <a:prstGeom prst="flowChartMagneticDisk">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5" name="Picture 2" descr="Image result for mysql icon">
            <a:extLst>
              <a:ext uri="{FF2B5EF4-FFF2-40B4-BE49-F238E27FC236}">
                <a16:creationId xmlns:a16="http://schemas.microsoft.com/office/drawing/2014/main" id="{6E35372B-E3EE-4E73-A18D-B9B60B75504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71888" y="1407137"/>
            <a:ext cx="467258" cy="311139"/>
          </a:xfrm>
          <a:prstGeom prst="rect">
            <a:avLst/>
          </a:prstGeom>
          <a:noFill/>
          <a:extLst>
            <a:ext uri="{909E8E84-426E-40DD-AFC4-6F175D3DCCD1}">
              <a14:hiddenFill xmlns:a14="http://schemas.microsoft.com/office/drawing/2010/main">
                <a:solidFill>
                  <a:srgbClr val="FFFFFF"/>
                </a:solidFill>
              </a14:hiddenFill>
            </a:ext>
          </a:extLst>
        </p:spPr>
      </p:pic>
      <p:sp>
        <p:nvSpPr>
          <p:cNvPr id="57" name="Flowchart: Magnetic Disk 56">
            <a:extLst>
              <a:ext uri="{FF2B5EF4-FFF2-40B4-BE49-F238E27FC236}">
                <a16:creationId xmlns:a16="http://schemas.microsoft.com/office/drawing/2014/main" id="{AAABEC26-6E20-441C-A9E6-BB060A0F98FE}"/>
              </a:ext>
            </a:extLst>
          </p:cNvPr>
          <p:cNvSpPr/>
          <p:nvPr/>
        </p:nvSpPr>
        <p:spPr>
          <a:xfrm>
            <a:off x="8351274" y="1296875"/>
            <a:ext cx="912797" cy="371094"/>
          </a:xfrm>
          <a:prstGeom prst="flowChartMagneticDisk">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8" name="Picture 2" descr="Consuming Data">
            <a:extLst>
              <a:ext uri="{FF2B5EF4-FFF2-40B4-BE49-F238E27FC236}">
                <a16:creationId xmlns:a16="http://schemas.microsoft.com/office/drawing/2014/main" id="{40B0A218-B928-4E63-A2F3-0A98B31C138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35595" y="3157739"/>
            <a:ext cx="1077592" cy="431037"/>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2" descr="Image result for apache nifi logo">
            <a:extLst>
              <a:ext uri="{FF2B5EF4-FFF2-40B4-BE49-F238E27FC236}">
                <a16:creationId xmlns:a16="http://schemas.microsoft.com/office/drawing/2014/main" id="{10AC18BF-9477-4920-80F6-869C9AA762B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05101" y="1904477"/>
            <a:ext cx="904092" cy="376705"/>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4" descr="Related image">
            <a:extLst>
              <a:ext uri="{FF2B5EF4-FFF2-40B4-BE49-F238E27FC236}">
                <a16:creationId xmlns:a16="http://schemas.microsoft.com/office/drawing/2014/main" id="{4F819B6C-A2AE-4ABD-A811-302104A9B34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83418" y="3828984"/>
            <a:ext cx="957484" cy="574490"/>
          </a:xfrm>
          <a:prstGeom prst="rect">
            <a:avLst/>
          </a:prstGeom>
          <a:noFill/>
          <a:extLst>
            <a:ext uri="{909E8E84-426E-40DD-AFC4-6F175D3DCCD1}">
              <a14:hiddenFill xmlns:a14="http://schemas.microsoft.com/office/drawing/2010/main">
                <a:solidFill>
                  <a:srgbClr val="FFFFFF"/>
                </a:solidFill>
              </a14:hiddenFill>
            </a:ext>
          </a:extLst>
        </p:spPr>
      </p:pic>
      <p:sp>
        <p:nvSpPr>
          <p:cNvPr id="61" name="Rectangle 60">
            <a:extLst>
              <a:ext uri="{FF2B5EF4-FFF2-40B4-BE49-F238E27FC236}">
                <a16:creationId xmlns:a16="http://schemas.microsoft.com/office/drawing/2014/main" id="{2D25832B-C9DA-4190-B8FF-58CE01B73128}"/>
              </a:ext>
            </a:extLst>
          </p:cNvPr>
          <p:cNvSpPr/>
          <p:nvPr/>
        </p:nvSpPr>
        <p:spPr>
          <a:xfrm>
            <a:off x="9657248" y="4324718"/>
            <a:ext cx="2534752" cy="400110"/>
          </a:xfrm>
          <a:prstGeom prst="rect">
            <a:avLst/>
          </a:prstGeom>
        </p:spPr>
        <p:txBody>
          <a:bodyPr wrap="square">
            <a:spAutoFit/>
          </a:bodyPr>
          <a:lstStyle/>
          <a:p>
            <a:r>
              <a:rPr lang="en-US" sz="1000" dirty="0"/>
              <a:t>- Publish/Share report on Power BI Cloud</a:t>
            </a:r>
          </a:p>
          <a:p>
            <a:r>
              <a:rPr lang="en-US" sz="1000" dirty="0"/>
              <a:t>- Refresh data in periodic time with Gateway</a:t>
            </a:r>
          </a:p>
        </p:txBody>
      </p:sp>
      <p:sp>
        <p:nvSpPr>
          <p:cNvPr id="62" name="Rectangle 61">
            <a:extLst>
              <a:ext uri="{FF2B5EF4-FFF2-40B4-BE49-F238E27FC236}">
                <a16:creationId xmlns:a16="http://schemas.microsoft.com/office/drawing/2014/main" id="{6EC8E2AF-563C-4882-8E51-3DAC3EB82195}"/>
              </a:ext>
            </a:extLst>
          </p:cNvPr>
          <p:cNvSpPr/>
          <p:nvPr/>
        </p:nvSpPr>
        <p:spPr>
          <a:xfrm>
            <a:off x="9739027" y="3044923"/>
            <a:ext cx="1262514" cy="461665"/>
          </a:xfrm>
          <a:prstGeom prst="rect">
            <a:avLst/>
          </a:prstGeom>
        </p:spPr>
        <p:txBody>
          <a:bodyPr wrap="square">
            <a:spAutoFit/>
          </a:bodyPr>
          <a:lstStyle/>
          <a:p>
            <a:r>
              <a:rPr lang="en-US" sz="1200" dirty="0"/>
              <a:t>Power BI connector</a:t>
            </a:r>
          </a:p>
        </p:txBody>
      </p:sp>
      <p:pic>
        <p:nvPicPr>
          <p:cNvPr id="1030" name="Picture 6" descr="Image result for power bi cloud logo">
            <a:extLst>
              <a:ext uri="{FF2B5EF4-FFF2-40B4-BE49-F238E27FC236}">
                <a16:creationId xmlns:a16="http://schemas.microsoft.com/office/drawing/2014/main" id="{A64E3D4E-B442-4E68-A48C-535DBFE6C96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119938" y="5244635"/>
            <a:ext cx="3508905" cy="681542"/>
          </a:xfrm>
          <a:prstGeom prst="rect">
            <a:avLst/>
          </a:prstGeom>
          <a:noFill/>
          <a:extLst>
            <a:ext uri="{909E8E84-426E-40DD-AFC4-6F175D3DCCD1}">
              <a14:hiddenFill xmlns:a14="http://schemas.microsoft.com/office/drawing/2010/main">
                <a:solidFill>
                  <a:srgbClr val="FFFFFF"/>
                </a:solidFill>
              </a14:hiddenFill>
            </a:ext>
          </a:extLst>
        </p:spPr>
      </p:pic>
      <p:pic>
        <p:nvPicPr>
          <p:cNvPr id="27" name="LogoHeaderFirstPage">
            <a:extLst>
              <a:ext uri="{FF2B5EF4-FFF2-40B4-BE49-F238E27FC236}">
                <a16:creationId xmlns:a16="http://schemas.microsoft.com/office/drawing/2014/main" id="{EF929F39-ECDE-4809-83A9-174A90878AFC}"/>
              </a:ext>
            </a:extLst>
          </p:cNvPr>
          <p:cNvPicPr/>
          <p:nvPr/>
        </p:nvPicPr>
        <p:blipFill>
          <a:blip r:embed="rId9"/>
          <a:stretch>
            <a:fillRect/>
          </a:stretch>
        </p:blipFill>
        <p:spPr>
          <a:xfrm>
            <a:off x="247851" y="102578"/>
            <a:ext cx="1864158" cy="547558"/>
          </a:xfrm>
          <a:prstGeom prst="rect">
            <a:avLst/>
          </a:prstGeom>
          <a:extLst>
            <a:ext uri="{FAA26D3D-D897-4be2-8F04-BA451C77F1D7}">
              <ma14:placeholderFlag xmlns:lc="http://schemas.openxmlformats.org/drawingml/2006/lockedCanvas" xmlns="" xmlns:wpc="http://schemas.microsoft.com/office/word/2010/wordprocessingCanvas" xmlns:mo="http://schemas.microsoft.com/office/mac/office/2008/main" xmlns:mc="http://schemas.openxmlformats.org/markup-compatibility/2006" xmlns:mv="urn:schemas-microsoft-com:mac:vml"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ps="http://schemas.microsoft.com/office/word/2010/wordprocessingShape" xmlns:ma14="http://schemas.microsoft.com/office/mac/drawingml/2011/main" xmlns:pic="http://schemas.openxmlformats.org/drawingml/2006/picture" xmlns:wne="http://schemas.microsoft.com/office/word/2006/wordml" xmlns:wp="http://schemas.openxmlformats.org/drawingml/2006/wordprocessingDrawing" xmlns:m="http://schemas.openxmlformats.org/officeDocument/2006/math" xmlns:ve="http://schemas.openxmlformats.org/markup-compatibility/2006"/>
            </a:ext>
          </a:extLst>
        </p:spPr>
      </p:pic>
      <p:pic>
        <p:nvPicPr>
          <p:cNvPr id="28" name="Picture 27">
            <a:extLst>
              <a:ext uri="{FF2B5EF4-FFF2-40B4-BE49-F238E27FC236}">
                <a16:creationId xmlns:a16="http://schemas.microsoft.com/office/drawing/2014/main" id="{D32C7F06-51FB-4348-BCBF-5A62AB06A37C}"/>
              </a:ext>
            </a:extLst>
          </p:cNvPr>
          <p:cNvPicPr/>
          <p:nvPr/>
        </p:nvPicPr>
        <p:blipFill>
          <a:blip r:embed="rId10">
            <a:extLst>
              <a:ext uri="{28A0092B-C50C-407E-A947-70E740481C1C}">
                <a14:useLocalDpi xmlns:a14="http://schemas.microsoft.com/office/drawing/2010/main" val="0"/>
              </a:ext>
            </a:extLst>
          </a:blip>
          <a:stretch>
            <a:fillRect/>
          </a:stretch>
        </p:blipFill>
        <p:spPr>
          <a:xfrm>
            <a:off x="9794413" y="498173"/>
            <a:ext cx="1967230" cy="106045"/>
          </a:xfrm>
          <a:prstGeom prst="rect">
            <a:avLst/>
          </a:prstGeom>
        </p:spPr>
      </p:pic>
      <p:sp>
        <p:nvSpPr>
          <p:cNvPr id="29" name="Rectangle 28">
            <a:extLst>
              <a:ext uri="{FF2B5EF4-FFF2-40B4-BE49-F238E27FC236}">
                <a16:creationId xmlns:a16="http://schemas.microsoft.com/office/drawing/2014/main" id="{9FA83218-A87D-4E93-824E-005154781515}"/>
              </a:ext>
            </a:extLst>
          </p:cNvPr>
          <p:cNvSpPr/>
          <p:nvPr/>
        </p:nvSpPr>
        <p:spPr>
          <a:xfrm flipV="1">
            <a:off x="137160" y="683213"/>
            <a:ext cx="11807190" cy="7200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37B2900B-7A07-41C0-8CC8-B4EAFE3A3F1D}"/>
              </a:ext>
            </a:extLst>
          </p:cNvPr>
          <p:cNvSpPr/>
          <p:nvPr/>
        </p:nvSpPr>
        <p:spPr>
          <a:xfrm>
            <a:off x="4739698" y="364170"/>
            <a:ext cx="3428445" cy="307777"/>
          </a:xfrm>
          <a:prstGeom prst="rect">
            <a:avLst/>
          </a:prstGeom>
        </p:spPr>
        <p:txBody>
          <a:bodyPr wrap="square">
            <a:spAutoFit/>
          </a:bodyPr>
          <a:lstStyle/>
          <a:p>
            <a:pPr>
              <a:spcAft>
                <a:spcPts val="1200"/>
              </a:spcAft>
            </a:pPr>
            <a:r>
              <a:rPr lang="en-GB" sz="1400" dirty="0">
                <a:solidFill>
                  <a:srgbClr val="002C6C"/>
                </a:solidFill>
                <a:effectLst/>
                <a:ea typeface="Times New Roman" panose="02020603050405020304" pitchFamily="18" charset="0"/>
                <a:cs typeface="Times New Roman" panose="02020603050405020304" pitchFamily="18" charset="0"/>
              </a:rPr>
              <a:t>GS1 Canada D/W Prototype</a:t>
            </a:r>
            <a:r>
              <a:rPr lang="en-GB" sz="1400" dirty="0">
                <a:solidFill>
                  <a:srgbClr val="002C6C"/>
                </a:solidFill>
                <a:ea typeface="Times New Roman" panose="02020603050405020304" pitchFamily="18" charset="0"/>
                <a:cs typeface="Times New Roman" panose="02020603050405020304" pitchFamily="18" charset="0"/>
              </a:rPr>
              <a:t> Demo</a:t>
            </a:r>
            <a:endParaRPr lang="en-US" sz="1400" dirty="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321076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3B45FD5-5674-46AA-AFFE-12DCBE980F2C}"/>
              </a:ext>
            </a:extLst>
          </p:cNvPr>
          <p:cNvSpPr/>
          <p:nvPr/>
        </p:nvSpPr>
        <p:spPr>
          <a:xfrm>
            <a:off x="1153389" y="1189676"/>
            <a:ext cx="4747235" cy="523220"/>
          </a:xfrm>
          <a:prstGeom prst="rect">
            <a:avLst/>
          </a:prstGeom>
        </p:spPr>
        <p:txBody>
          <a:bodyPr wrap="square">
            <a:spAutoFit/>
          </a:bodyPr>
          <a:lstStyle/>
          <a:p>
            <a:pPr>
              <a:spcAft>
                <a:spcPts val="1200"/>
              </a:spcAft>
            </a:pPr>
            <a:r>
              <a:rPr lang="en-GB" sz="2800" dirty="0">
                <a:solidFill>
                  <a:srgbClr val="002C6C"/>
                </a:solidFill>
                <a:ea typeface="Times New Roman" panose="02020603050405020304" pitchFamily="18" charset="0"/>
                <a:cs typeface="Times New Roman" panose="02020603050405020304" pitchFamily="18" charset="0"/>
              </a:rPr>
              <a:t>Operating</a:t>
            </a:r>
            <a:r>
              <a:rPr lang="en-GB" sz="2800" dirty="0">
                <a:solidFill>
                  <a:srgbClr val="002C6C"/>
                </a:solidFill>
                <a:effectLst/>
                <a:ea typeface="Times New Roman" panose="02020603050405020304" pitchFamily="18" charset="0"/>
                <a:cs typeface="Times New Roman" panose="02020603050405020304" pitchFamily="18" charset="0"/>
              </a:rPr>
              <a:t> Procedure</a:t>
            </a:r>
            <a:endParaRPr lang="en-US" sz="2800" dirty="0">
              <a:ea typeface="Times New Roman" panose="02020603050405020304" pitchFamily="18" charset="0"/>
              <a:cs typeface="Times New Roman" panose="02020603050405020304" pitchFamily="18" charset="0"/>
            </a:endParaRPr>
          </a:p>
        </p:txBody>
      </p:sp>
      <p:sp>
        <p:nvSpPr>
          <p:cNvPr id="49" name="Flowchart: Document 48">
            <a:extLst>
              <a:ext uri="{FF2B5EF4-FFF2-40B4-BE49-F238E27FC236}">
                <a16:creationId xmlns:a16="http://schemas.microsoft.com/office/drawing/2014/main" id="{3A39993B-41F3-445E-9270-D660A26F76A4}"/>
              </a:ext>
            </a:extLst>
          </p:cNvPr>
          <p:cNvSpPr/>
          <p:nvPr/>
        </p:nvSpPr>
        <p:spPr>
          <a:xfrm>
            <a:off x="3746306" y="2672421"/>
            <a:ext cx="1063346" cy="486579"/>
          </a:xfrm>
          <a:prstGeom prst="flowChartDocument">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Schema Design</a:t>
            </a:r>
          </a:p>
        </p:txBody>
      </p:sp>
      <p:sp>
        <p:nvSpPr>
          <p:cNvPr id="50" name="Flowchart: Document 49">
            <a:extLst>
              <a:ext uri="{FF2B5EF4-FFF2-40B4-BE49-F238E27FC236}">
                <a16:creationId xmlns:a16="http://schemas.microsoft.com/office/drawing/2014/main" id="{94B7426E-8B59-4C2B-8C25-0C3E84AC18C8}"/>
              </a:ext>
            </a:extLst>
          </p:cNvPr>
          <p:cNvSpPr/>
          <p:nvPr/>
        </p:nvSpPr>
        <p:spPr>
          <a:xfrm>
            <a:off x="3746306" y="3335007"/>
            <a:ext cx="1063346" cy="486579"/>
          </a:xfrm>
          <a:prstGeom prst="flowChartDocument">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Mapping</a:t>
            </a:r>
          </a:p>
        </p:txBody>
      </p:sp>
      <p:sp>
        <p:nvSpPr>
          <p:cNvPr id="51" name="Flowchart: Decision 50">
            <a:extLst>
              <a:ext uri="{FF2B5EF4-FFF2-40B4-BE49-F238E27FC236}">
                <a16:creationId xmlns:a16="http://schemas.microsoft.com/office/drawing/2014/main" id="{CFAF44D1-71E2-4346-AC46-3E4CF0A29D66}"/>
              </a:ext>
            </a:extLst>
          </p:cNvPr>
          <p:cNvSpPr/>
          <p:nvPr/>
        </p:nvSpPr>
        <p:spPr>
          <a:xfrm>
            <a:off x="3746306" y="4014371"/>
            <a:ext cx="1063346" cy="461249"/>
          </a:xfrm>
          <a:prstGeom prst="flowChartDecision">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Review</a:t>
            </a:r>
          </a:p>
        </p:txBody>
      </p:sp>
      <p:sp>
        <p:nvSpPr>
          <p:cNvPr id="52" name="Flowchart: Document 51">
            <a:extLst>
              <a:ext uri="{FF2B5EF4-FFF2-40B4-BE49-F238E27FC236}">
                <a16:creationId xmlns:a16="http://schemas.microsoft.com/office/drawing/2014/main" id="{8D5F9535-37AA-4E5C-A633-C7E2126FBCDA}"/>
              </a:ext>
            </a:extLst>
          </p:cNvPr>
          <p:cNvSpPr/>
          <p:nvPr/>
        </p:nvSpPr>
        <p:spPr>
          <a:xfrm>
            <a:off x="3746306" y="5381920"/>
            <a:ext cx="1063346" cy="486579"/>
          </a:xfrm>
          <a:prstGeom prst="flowChartDocument">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Migrating</a:t>
            </a:r>
          </a:p>
        </p:txBody>
      </p:sp>
      <p:sp>
        <p:nvSpPr>
          <p:cNvPr id="53" name="Flowchart: Decision 52">
            <a:extLst>
              <a:ext uri="{FF2B5EF4-FFF2-40B4-BE49-F238E27FC236}">
                <a16:creationId xmlns:a16="http://schemas.microsoft.com/office/drawing/2014/main" id="{2B787050-3861-4C41-AF99-96C8BD27F97B}"/>
              </a:ext>
            </a:extLst>
          </p:cNvPr>
          <p:cNvSpPr/>
          <p:nvPr/>
        </p:nvSpPr>
        <p:spPr>
          <a:xfrm>
            <a:off x="3752638" y="6078062"/>
            <a:ext cx="1063346" cy="461249"/>
          </a:xfrm>
          <a:prstGeom prst="flowChartDecision">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Review Quality</a:t>
            </a:r>
          </a:p>
        </p:txBody>
      </p:sp>
      <p:sp>
        <p:nvSpPr>
          <p:cNvPr id="55" name="Flowchart: Document 54">
            <a:extLst>
              <a:ext uri="{FF2B5EF4-FFF2-40B4-BE49-F238E27FC236}">
                <a16:creationId xmlns:a16="http://schemas.microsoft.com/office/drawing/2014/main" id="{CE510724-0CD7-4224-9D88-D3F251AE76C2}"/>
              </a:ext>
            </a:extLst>
          </p:cNvPr>
          <p:cNvSpPr/>
          <p:nvPr/>
        </p:nvSpPr>
        <p:spPr>
          <a:xfrm>
            <a:off x="3746306" y="4668999"/>
            <a:ext cx="1063346" cy="486579"/>
          </a:xfrm>
          <a:prstGeom prst="flowChartDocument">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Implement</a:t>
            </a:r>
          </a:p>
        </p:txBody>
      </p:sp>
      <p:cxnSp>
        <p:nvCxnSpPr>
          <p:cNvPr id="58" name="Straight Arrow Connector 57">
            <a:extLst>
              <a:ext uri="{FF2B5EF4-FFF2-40B4-BE49-F238E27FC236}">
                <a16:creationId xmlns:a16="http://schemas.microsoft.com/office/drawing/2014/main" id="{C3CB28BB-61FD-4569-B0B6-46E27BE72395}"/>
              </a:ext>
            </a:extLst>
          </p:cNvPr>
          <p:cNvCxnSpPr>
            <a:stCxn id="49" idx="2"/>
            <a:endCxn id="50" idx="0"/>
          </p:cNvCxnSpPr>
          <p:nvPr/>
        </p:nvCxnSpPr>
        <p:spPr>
          <a:xfrm>
            <a:off x="4277979" y="3126832"/>
            <a:ext cx="0" cy="208175"/>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97D2CB49-45E7-4759-ABB9-8FE184FD7DA1}"/>
              </a:ext>
            </a:extLst>
          </p:cNvPr>
          <p:cNvCxnSpPr>
            <a:stCxn id="50" idx="2"/>
            <a:endCxn id="51" idx="0"/>
          </p:cNvCxnSpPr>
          <p:nvPr/>
        </p:nvCxnSpPr>
        <p:spPr>
          <a:xfrm>
            <a:off x="4277979" y="3789418"/>
            <a:ext cx="0" cy="224953"/>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2E112244-6AB0-45C4-B2A5-F9935D1C1581}"/>
              </a:ext>
            </a:extLst>
          </p:cNvPr>
          <p:cNvCxnSpPr>
            <a:stCxn id="51" idx="2"/>
            <a:endCxn id="55" idx="0"/>
          </p:cNvCxnSpPr>
          <p:nvPr/>
        </p:nvCxnSpPr>
        <p:spPr>
          <a:xfrm>
            <a:off x="4277979" y="4475620"/>
            <a:ext cx="0" cy="193379"/>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DA45A8C3-3F57-4313-B6B4-6AECEE131CC9}"/>
              </a:ext>
            </a:extLst>
          </p:cNvPr>
          <p:cNvCxnSpPr>
            <a:stCxn id="55" idx="2"/>
            <a:endCxn id="52" idx="0"/>
          </p:cNvCxnSpPr>
          <p:nvPr/>
        </p:nvCxnSpPr>
        <p:spPr>
          <a:xfrm>
            <a:off x="4277979" y="5123410"/>
            <a:ext cx="0" cy="258510"/>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38772773-70E2-40E9-8883-E24D24876407}"/>
              </a:ext>
            </a:extLst>
          </p:cNvPr>
          <p:cNvCxnSpPr>
            <a:stCxn id="52" idx="2"/>
            <a:endCxn id="53" idx="0"/>
          </p:cNvCxnSpPr>
          <p:nvPr/>
        </p:nvCxnSpPr>
        <p:spPr>
          <a:xfrm>
            <a:off x="4277979" y="5836331"/>
            <a:ext cx="6332" cy="241731"/>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1" name="Circle: Hollow 70">
            <a:extLst>
              <a:ext uri="{FF2B5EF4-FFF2-40B4-BE49-F238E27FC236}">
                <a16:creationId xmlns:a16="http://schemas.microsoft.com/office/drawing/2014/main" id="{04CC85C2-AF7B-4C31-A38D-C4FF462049A6}"/>
              </a:ext>
            </a:extLst>
          </p:cNvPr>
          <p:cNvSpPr/>
          <p:nvPr/>
        </p:nvSpPr>
        <p:spPr>
          <a:xfrm>
            <a:off x="10751103" y="3320114"/>
            <a:ext cx="151000" cy="151000"/>
          </a:xfrm>
          <a:prstGeom prst="donu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2" name="Flowchart: Connector 71">
            <a:extLst>
              <a:ext uri="{FF2B5EF4-FFF2-40B4-BE49-F238E27FC236}">
                <a16:creationId xmlns:a16="http://schemas.microsoft.com/office/drawing/2014/main" id="{449BADB9-335F-4640-A969-D4D1566629A7}"/>
              </a:ext>
            </a:extLst>
          </p:cNvPr>
          <p:cNvSpPr/>
          <p:nvPr/>
        </p:nvSpPr>
        <p:spPr>
          <a:xfrm>
            <a:off x="2107244" y="2467097"/>
            <a:ext cx="83890" cy="83890"/>
          </a:xfrm>
          <a:prstGeom prst="flowChartConnector">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Arrow Connector 72">
            <a:extLst>
              <a:ext uri="{FF2B5EF4-FFF2-40B4-BE49-F238E27FC236}">
                <a16:creationId xmlns:a16="http://schemas.microsoft.com/office/drawing/2014/main" id="{A1D2E724-C94F-43F2-86E4-7C036FD3A645}"/>
              </a:ext>
            </a:extLst>
          </p:cNvPr>
          <p:cNvCxnSpPr>
            <a:cxnSpLocks/>
          </p:cNvCxnSpPr>
          <p:nvPr/>
        </p:nvCxnSpPr>
        <p:spPr>
          <a:xfrm>
            <a:off x="2149189" y="2552539"/>
            <a:ext cx="0" cy="208175"/>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2FD07E4C-DE7C-4497-AAE4-177021DFBFEA}"/>
              </a:ext>
            </a:extLst>
          </p:cNvPr>
          <p:cNvCxnSpPr/>
          <p:nvPr/>
        </p:nvCxnSpPr>
        <p:spPr>
          <a:xfrm>
            <a:off x="10818954" y="3111003"/>
            <a:ext cx="0" cy="208175"/>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5" name="Rectangle 74">
            <a:extLst>
              <a:ext uri="{FF2B5EF4-FFF2-40B4-BE49-F238E27FC236}">
                <a16:creationId xmlns:a16="http://schemas.microsoft.com/office/drawing/2014/main" id="{B7921E4D-A684-4356-932F-1F423421278D}"/>
              </a:ext>
            </a:extLst>
          </p:cNvPr>
          <p:cNvSpPr/>
          <p:nvPr/>
        </p:nvSpPr>
        <p:spPr>
          <a:xfrm>
            <a:off x="1952753" y="2222672"/>
            <a:ext cx="436337" cy="246221"/>
          </a:xfrm>
          <a:prstGeom prst="rect">
            <a:avLst/>
          </a:prstGeom>
        </p:spPr>
        <p:txBody>
          <a:bodyPr wrap="none">
            <a:spAutoFit/>
          </a:bodyPr>
          <a:lstStyle/>
          <a:p>
            <a:pPr algn="ctr"/>
            <a:r>
              <a:rPr lang="en-US" sz="1000" dirty="0"/>
              <a:t>Start</a:t>
            </a:r>
          </a:p>
        </p:txBody>
      </p:sp>
      <p:sp>
        <p:nvSpPr>
          <p:cNvPr id="76" name="Rectangle 75">
            <a:extLst>
              <a:ext uri="{FF2B5EF4-FFF2-40B4-BE49-F238E27FC236}">
                <a16:creationId xmlns:a16="http://schemas.microsoft.com/office/drawing/2014/main" id="{210305E6-6F4B-426A-903E-0FF4C7FA5212}"/>
              </a:ext>
            </a:extLst>
          </p:cNvPr>
          <p:cNvSpPr/>
          <p:nvPr/>
        </p:nvSpPr>
        <p:spPr>
          <a:xfrm>
            <a:off x="10628036" y="3466080"/>
            <a:ext cx="381836" cy="246221"/>
          </a:xfrm>
          <a:prstGeom prst="rect">
            <a:avLst/>
          </a:prstGeom>
        </p:spPr>
        <p:txBody>
          <a:bodyPr wrap="none">
            <a:spAutoFit/>
          </a:bodyPr>
          <a:lstStyle/>
          <a:p>
            <a:pPr algn="ctr"/>
            <a:r>
              <a:rPr lang="en-US" sz="1000" dirty="0"/>
              <a:t>End</a:t>
            </a:r>
          </a:p>
        </p:txBody>
      </p:sp>
      <p:sp>
        <p:nvSpPr>
          <p:cNvPr id="77" name="Rectangle 76">
            <a:extLst>
              <a:ext uri="{FF2B5EF4-FFF2-40B4-BE49-F238E27FC236}">
                <a16:creationId xmlns:a16="http://schemas.microsoft.com/office/drawing/2014/main" id="{BFFA9436-A1CA-4805-A0AA-3F4187D5F227}"/>
              </a:ext>
            </a:extLst>
          </p:cNvPr>
          <p:cNvSpPr/>
          <p:nvPr/>
        </p:nvSpPr>
        <p:spPr>
          <a:xfrm>
            <a:off x="3907806" y="4415947"/>
            <a:ext cx="336952" cy="246221"/>
          </a:xfrm>
          <a:prstGeom prst="rect">
            <a:avLst/>
          </a:prstGeom>
        </p:spPr>
        <p:txBody>
          <a:bodyPr wrap="none">
            <a:spAutoFit/>
          </a:bodyPr>
          <a:lstStyle/>
          <a:p>
            <a:pPr algn="ctr"/>
            <a:r>
              <a:rPr lang="en-US" sz="1000" dirty="0"/>
              <a:t>OK</a:t>
            </a:r>
          </a:p>
        </p:txBody>
      </p:sp>
      <p:sp>
        <p:nvSpPr>
          <p:cNvPr id="79" name="Rectangle 78">
            <a:extLst>
              <a:ext uri="{FF2B5EF4-FFF2-40B4-BE49-F238E27FC236}">
                <a16:creationId xmlns:a16="http://schemas.microsoft.com/office/drawing/2014/main" id="{5C7F5EA8-B3A0-4FE1-80D2-F6CAEC103CC5}"/>
              </a:ext>
            </a:extLst>
          </p:cNvPr>
          <p:cNvSpPr/>
          <p:nvPr/>
        </p:nvSpPr>
        <p:spPr>
          <a:xfrm>
            <a:off x="9317169" y="4365978"/>
            <a:ext cx="336952" cy="246221"/>
          </a:xfrm>
          <a:prstGeom prst="rect">
            <a:avLst/>
          </a:prstGeom>
        </p:spPr>
        <p:txBody>
          <a:bodyPr wrap="none">
            <a:spAutoFit/>
          </a:bodyPr>
          <a:lstStyle/>
          <a:p>
            <a:pPr algn="ctr"/>
            <a:r>
              <a:rPr lang="en-US" sz="1000" dirty="0"/>
              <a:t>OK</a:t>
            </a:r>
          </a:p>
        </p:txBody>
      </p:sp>
      <p:sp>
        <p:nvSpPr>
          <p:cNvPr id="129" name="Flowchart: Document 128">
            <a:extLst>
              <a:ext uri="{FF2B5EF4-FFF2-40B4-BE49-F238E27FC236}">
                <a16:creationId xmlns:a16="http://schemas.microsoft.com/office/drawing/2014/main" id="{0EF72A56-12DE-4894-AEBD-A5FA67E68E94}"/>
              </a:ext>
            </a:extLst>
          </p:cNvPr>
          <p:cNvSpPr/>
          <p:nvPr/>
        </p:nvSpPr>
        <p:spPr>
          <a:xfrm>
            <a:off x="5530238" y="2672421"/>
            <a:ext cx="1242560" cy="486579"/>
          </a:xfrm>
          <a:prstGeom prst="flowChartDocument">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Design Report Page</a:t>
            </a:r>
          </a:p>
        </p:txBody>
      </p:sp>
      <p:sp>
        <p:nvSpPr>
          <p:cNvPr id="130" name="Flowchart: Document 129">
            <a:extLst>
              <a:ext uri="{FF2B5EF4-FFF2-40B4-BE49-F238E27FC236}">
                <a16:creationId xmlns:a16="http://schemas.microsoft.com/office/drawing/2014/main" id="{8F6F22B4-4AEB-459E-9506-0F36865E2E8D}"/>
              </a:ext>
            </a:extLst>
          </p:cNvPr>
          <p:cNvSpPr/>
          <p:nvPr/>
        </p:nvSpPr>
        <p:spPr>
          <a:xfrm>
            <a:off x="5536624" y="3353518"/>
            <a:ext cx="1242561" cy="486579"/>
          </a:xfrm>
          <a:prstGeom prst="flowChartDocument">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Implement Report Power BI Desktop</a:t>
            </a:r>
          </a:p>
        </p:txBody>
      </p:sp>
      <p:sp>
        <p:nvSpPr>
          <p:cNvPr id="131" name="Flowchart: Document 130">
            <a:extLst>
              <a:ext uri="{FF2B5EF4-FFF2-40B4-BE49-F238E27FC236}">
                <a16:creationId xmlns:a16="http://schemas.microsoft.com/office/drawing/2014/main" id="{45F894FE-6BDC-4CA0-9B20-2CD05017645A}"/>
              </a:ext>
            </a:extLst>
          </p:cNvPr>
          <p:cNvSpPr/>
          <p:nvPr/>
        </p:nvSpPr>
        <p:spPr>
          <a:xfrm>
            <a:off x="10182574" y="2672422"/>
            <a:ext cx="1242561" cy="486579"/>
          </a:xfrm>
          <a:prstGeom prst="flowChartDocument">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Outlook/Social Media</a:t>
            </a:r>
          </a:p>
          <a:p>
            <a:pPr algn="ctr"/>
            <a:r>
              <a:rPr lang="en-US" sz="900" dirty="0">
                <a:solidFill>
                  <a:schemeClr val="tx1"/>
                </a:solidFill>
              </a:rPr>
              <a:t>(Facebook/LinkedIn…)</a:t>
            </a:r>
          </a:p>
        </p:txBody>
      </p:sp>
      <p:cxnSp>
        <p:nvCxnSpPr>
          <p:cNvPr id="132" name="Straight Arrow Connector 131">
            <a:extLst>
              <a:ext uri="{FF2B5EF4-FFF2-40B4-BE49-F238E27FC236}">
                <a16:creationId xmlns:a16="http://schemas.microsoft.com/office/drawing/2014/main" id="{51DD67DA-ECD0-483C-804E-0ABB526F2094}"/>
              </a:ext>
            </a:extLst>
          </p:cNvPr>
          <p:cNvCxnSpPr/>
          <p:nvPr/>
        </p:nvCxnSpPr>
        <p:spPr>
          <a:xfrm>
            <a:off x="6161473" y="3131501"/>
            <a:ext cx="0" cy="224953"/>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81" name="LogoHeaderFirstPage">
            <a:extLst>
              <a:ext uri="{FF2B5EF4-FFF2-40B4-BE49-F238E27FC236}">
                <a16:creationId xmlns:a16="http://schemas.microsoft.com/office/drawing/2014/main" id="{2CB64D92-E841-4BB2-84EF-177633E3C347}"/>
              </a:ext>
            </a:extLst>
          </p:cNvPr>
          <p:cNvPicPr/>
          <p:nvPr/>
        </p:nvPicPr>
        <p:blipFill>
          <a:blip r:embed="rId2"/>
          <a:stretch>
            <a:fillRect/>
          </a:stretch>
        </p:blipFill>
        <p:spPr>
          <a:xfrm>
            <a:off x="247851" y="102578"/>
            <a:ext cx="1864158" cy="547558"/>
          </a:xfrm>
          <a:prstGeom prst="rect">
            <a:avLst/>
          </a:prstGeom>
          <a:extLst>
            <a:ext uri="{FAA26D3D-D897-4be2-8F04-BA451C77F1D7}">
              <ma14:placeholderFlag xmlns:lc="http://schemas.openxmlformats.org/drawingml/2006/lockedCanvas" xmlns="" xmlns:wpc="http://schemas.microsoft.com/office/word/2010/wordprocessingCanvas" xmlns:mo="http://schemas.microsoft.com/office/mac/office/2008/main" xmlns:mc="http://schemas.openxmlformats.org/markup-compatibility/2006" xmlns:mv="urn:schemas-microsoft-com:mac:vml"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ps="http://schemas.microsoft.com/office/word/2010/wordprocessingShape" xmlns:ma14="http://schemas.microsoft.com/office/mac/drawingml/2011/main" xmlns:pic="http://schemas.openxmlformats.org/drawingml/2006/picture" xmlns:wne="http://schemas.microsoft.com/office/word/2006/wordml" xmlns:wp="http://schemas.openxmlformats.org/drawingml/2006/wordprocessingDrawing" xmlns:m="http://schemas.openxmlformats.org/officeDocument/2006/math" xmlns:ve="http://schemas.openxmlformats.org/markup-compatibility/2006"/>
            </a:ext>
          </a:extLst>
        </p:spPr>
      </p:pic>
      <p:pic>
        <p:nvPicPr>
          <p:cNvPr id="82" name="Picture 81">
            <a:extLst>
              <a:ext uri="{FF2B5EF4-FFF2-40B4-BE49-F238E27FC236}">
                <a16:creationId xmlns:a16="http://schemas.microsoft.com/office/drawing/2014/main" id="{B585E62B-28A1-4AE2-8F71-C140C0709613}"/>
              </a:ext>
            </a:extLst>
          </p:cNvPr>
          <p:cNvPicPr/>
          <p:nvPr/>
        </p:nvPicPr>
        <p:blipFill>
          <a:blip r:embed="rId3">
            <a:extLst>
              <a:ext uri="{28A0092B-C50C-407E-A947-70E740481C1C}">
                <a14:useLocalDpi xmlns:a14="http://schemas.microsoft.com/office/drawing/2010/main" val="0"/>
              </a:ext>
            </a:extLst>
          </a:blip>
          <a:stretch>
            <a:fillRect/>
          </a:stretch>
        </p:blipFill>
        <p:spPr>
          <a:xfrm>
            <a:off x="9794413" y="498173"/>
            <a:ext cx="1967230" cy="106045"/>
          </a:xfrm>
          <a:prstGeom prst="rect">
            <a:avLst/>
          </a:prstGeom>
        </p:spPr>
      </p:pic>
      <p:sp>
        <p:nvSpPr>
          <p:cNvPr id="83" name="Rectangle 82">
            <a:extLst>
              <a:ext uri="{FF2B5EF4-FFF2-40B4-BE49-F238E27FC236}">
                <a16:creationId xmlns:a16="http://schemas.microsoft.com/office/drawing/2014/main" id="{521C684A-EDA0-4F88-8A9E-47F8E805C940}"/>
              </a:ext>
            </a:extLst>
          </p:cNvPr>
          <p:cNvSpPr/>
          <p:nvPr/>
        </p:nvSpPr>
        <p:spPr>
          <a:xfrm flipV="1">
            <a:off x="137160" y="683213"/>
            <a:ext cx="11807190" cy="7200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a:extLst>
              <a:ext uri="{FF2B5EF4-FFF2-40B4-BE49-F238E27FC236}">
                <a16:creationId xmlns:a16="http://schemas.microsoft.com/office/drawing/2014/main" id="{464DD9E3-DA04-4D40-9C03-E7B553F5EE56}"/>
              </a:ext>
            </a:extLst>
          </p:cNvPr>
          <p:cNvSpPr/>
          <p:nvPr/>
        </p:nvSpPr>
        <p:spPr>
          <a:xfrm>
            <a:off x="4739698" y="364170"/>
            <a:ext cx="3428445" cy="307777"/>
          </a:xfrm>
          <a:prstGeom prst="rect">
            <a:avLst/>
          </a:prstGeom>
        </p:spPr>
        <p:txBody>
          <a:bodyPr wrap="square">
            <a:spAutoFit/>
          </a:bodyPr>
          <a:lstStyle/>
          <a:p>
            <a:pPr>
              <a:spcAft>
                <a:spcPts val="1200"/>
              </a:spcAft>
            </a:pPr>
            <a:r>
              <a:rPr lang="en-GB" sz="1400" dirty="0">
                <a:solidFill>
                  <a:srgbClr val="002C6C"/>
                </a:solidFill>
                <a:effectLst/>
                <a:ea typeface="Times New Roman" panose="02020603050405020304" pitchFamily="18" charset="0"/>
                <a:cs typeface="Times New Roman" panose="02020603050405020304" pitchFamily="18" charset="0"/>
              </a:rPr>
              <a:t>GS1 Canada D/W Prototype</a:t>
            </a:r>
            <a:r>
              <a:rPr lang="en-GB" sz="1400" dirty="0">
                <a:solidFill>
                  <a:srgbClr val="002C6C"/>
                </a:solidFill>
                <a:ea typeface="Times New Roman" panose="02020603050405020304" pitchFamily="18" charset="0"/>
                <a:cs typeface="Times New Roman" panose="02020603050405020304" pitchFamily="18" charset="0"/>
              </a:rPr>
              <a:t> Demo</a:t>
            </a:r>
            <a:endParaRPr lang="en-US" sz="1400" dirty="0">
              <a:ea typeface="Times New Roman" panose="02020603050405020304" pitchFamily="18" charset="0"/>
              <a:cs typeface="Times New Roman" panose="02020603050405020304" pitchFamily="18" charset="0"/>
            </a:endParaRPr>
          </a:p>
        </p:txBody>
      </p:sp>
      <p:sp>
        <p:nvSpPr>
          <p:cNvPr id="87" name="Flowchart: Document 86">
            <a:extLst>
              <a:ext uri="{FF2B5EF4-FFF2-40B4-BE49-F238E27FC236}">
                <a16:creationId xmlns:a16="http://schemas.microsoft.com/office/drawing/2014/main" id="{4B3F21AB-1C14-41B0-9818-9DC3FABB4531}"/>
              </a:ext>
            </a:extLst>
          </p:cNvPr>
          <p:cNvSpPr/>
          <p:nvPr/>
        </p:nvSpPr>
        <p:spPr>
          <a:xfrm>
            <a:off x="1589322" y="2759015"/>
            <a:ext cx="1163201" cy="486579"/>
          </a:xfrm>
          <a:prstGeom prst="flowChartDocument">
            <a:avLst/>
          </a:pr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Define/Visualize</a:t>
            </a:r>
          </a:p>
          <a:p>
            <a:pPr algn="ctr"/>
            <a:r>
              <a:rPr lang="en-US" sz="1100" dirty="0">
                <a:solidFill>
                  <a:schemeClr val="tx1"/>
                </a:solidFill>
              </a:rPr>
              <a:t>Report</a:t>
            </a:r>
          </a:p>
        </p:txBody>
      </p:sp>
      <p:sp>
        <p:nvSpPr>
          <p:cNvPr id="88" name="Flowchart: Document 87">
            <a:extLst>
              <a:ext uri="{FF2B5EF4-FFF2-40B4-BE49-F238E27FC236}">
                <a16:creationId xmlns:a16="http://schemas.microsoft.com/office/drawing/2014/main" id="{3178F034-8766-4F97-BBA1-1BDE52570ACF}"/>
              </a:ext>
            </a:extLst>
          </p:cNvPr>
          <p:cNvSpPr/>
          <p:nvPr/>
        </p:nvSpPr>
        <p:spPr>
          <a:xfrm>
            <a:off x="1590275" y="3441882"/>
            <a:ext cx="1163201" cy="486579"/>
          </a:xfrm>
          <a:prstGeom prst="flowChartDocument">
            <a:avLst/>
          </a:pr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Request Service</a:t>
            </a:r>
          </a:p>
        </p:txBody>
      </p:sp>
      <p:sp>
        <p:nvSpPr>
          <p:cNvPr id="89" name="Flowchart: Decision 88">
            <a:extLst>
              <a:ext uri="{FF2B5EF4-FFF2-40B4-BE49-F238E27FC236}">
                <a16:creationId xmlns:a16="http://schemas.microsoft.com/office/drawing/2014/main" id="{77061278-C4E0-4D9B-A3FD-E68A1C8D70E1}"/>
              </a:ext>
            </a:extLst>
          </p:cNvPr>
          <p:cNvSpPr/>
          <p:nvPr/>
        </p:nvSpPr>
        <p:spPr>
          <a:xfrm>
            <a:off x="1624336" y="4093524"/>
            <a:ext cx="1063346" cy="461249"/>
          </a:xfrm>
          <a:prstGeom prst="flowChartDecision">
            <a:avLst/>
          </a:pr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Review</a:t>
            </a:r>
          </a:p>
        </p:txBody>
      </p:sp>
      <p:cxnSp>
        <p:nvCxnSpPr>
          <p:cNvPr id="94" name="Straight Arrow Connector 93">
            <a:extLst>
              <a:ext uri="{FF2B5EF4-FFF2-40B4-BE49-F238E27FC236}">
                <a16:creationId xmlns:a16="http://schemas.microsoft.com/office/drawing/2014/main" id="{F689C8CF-F638-41BF-99E6-AF6B9CBAB16E}"/>
              </a:ext>
            </a:extLst>
          </p:cNvPr>
          <p:cNvCxnSpPr>
            <a:cxnSpLocks/>
            <a:stCxn id="95" idx="2"/>
            <a:endCxn id="100" idx="0"/>
          </p:cNvCxnSpPr>
          <p:nvPr/>
        </p:nvCxnSpPr>
        <p:spPr>
          <a:xfrm>
            <a:off x="8761708" y="3807904"/>
            <a:ext cx="13201" cy="290685"/>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5" name="Flowchart: Document 94">
            <a:extLst>
              <a:ext uri="{FF2B5EF4-FFF2-40B4-BE49-F238E27FC236}">
                <a16:creationId xmlns:a16="http://schemas.microsoft.com/office/drawing/2014/main" id="{05423BA3-CEBA-40CD-B2FB-B5786AC789E6}"/>
              </a:ext>
            </a:extLst>
          </p:cNvPr>
          <p:cNvSpPr/>
          <p:nvPr/>
        </p:nvSpPr>
        <p:spPr>
          <a:xfrm>
            <a:off x="8081725" y="3353493"/>
            <a:ext cx="1359966" cy="486579"/>
          </a:xfrm>
          <a:prstGeom prst="flowChartDocumen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SharePoint/PowerApps/</a:t>
            </a:r>
          </a:p>
          <a:p>
            <a:pPr algn="ctr"/>
            <a:r>
              <a:rPr lang="en-US" sz="900" dirty="0">
                <a:solidFill>
                  <a:schemeClr val="tx1"/>
                </a:solidFill>
              </a:rPr>
              <a:t>Yammer</a:t>
            </a:r>
          </a:p>
        </p:txBody>
      </p:sp>
      <p:cxnSp>
        <p:nvCxnSpPr>
          <p:cNvPr id="96" name="Straight Arrow Connector 95">
            <a:extLst>
              <a:ext uri="{FF2B5EF4-FFF2-40B4-BE49-F238E27FC236}">
                <a16:creationId xmlns:a16="http://schemas.microsoft.com/office/drawing/2014/main" id="{BCBBAA91-26B4-4380-8DE5-BB9DB91019D9}"/>
              </a:ext>
            </a:extLst>
          </p:cNvPr>
          <p:cNvCxnSpPr/>
          <p:nvPr/>
        </p:nvCxnSpPr>
        <p:spPr>
          <a:xfrm>
            <a:off x="8739622" y="3107823"/>
            <a:ext cx="0" cy="224953"/>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7" name="Flowchart: Document 96">
            <a:extLst>
              <a:ext uri="{FF2B5EF4-FFF2-40B4-BE49-F238E27FC236}">
                <a16:creationId xmlns:a16="http://schemas.microsoft.com/office/drawing/2014/main" id="{0B867AB2-F16F-4D39-A205-0F256B7F27CB}"/>
              </a:ext>
            </a:extLst>
          </p:cNvPr>
          <p:cNvSpPr/>
          <p:nvPr/>
        </p:nvSpPr>
        <p:spPr>
          <a:xfrm>
            <a:off x="8081725" y="2634494"/>
            <a:ext cx="1359966" cy="486579"/>
          </a:xfrm>
          <a:prstGeom prst="flowChartDocumen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Publish to </a:t>
            </a:r>
          </a:p>
          <a:p>
            <a:pPr algn="ctr"/>
            <a:r>
              <a:rPr lang="en-US" sz="900" dirty="0">
                <a:solidFill>
                  <a:schemeClr val="tx1"/>
                </a:solidFill>
              </a:rPr>
              <a:t>Power BI Cloud</a:t>
            </a:r>
          </a:p>
        </p:txBody>
      </p:sp>
      <p:cxnSp>
        <p:nvCxnSpPr>
          <p:cNvPr id="98" name="Straight Arrow Connector 97">
            <a:extLst>
              <a:ext uri="{FF2B5EF4-FFF2-40B4-BE49-F238E27FC236}">
                <a16:creationId xmlns:a16="http://schemas.microsoft.com/office/drawing/2014/main" id="{84C59E03-6EFA-4DFD-887D-6308710EE44B}"/>
              </a:ext>
            </a:extLst>
          </p:cNvPr>
          <p:cNvCxnSpPr>
            <a:cxnSpLocks/>
            <a:stCxn id="130" idx="2"/>
            <a:endCxn id="99" idx="0"/>
          </p:cNvCxnSpPr>
          <p:nvPr/>
        </p:nvCxnSpPr>
        <p:spPr>
          <a:xfrm flipH="1">
            <a:off x="6156046" y="3807929"/>
            <a:ext cx="1859" cy="285670"/>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9" name="Flowchart: Decision 98">
            <a:extLst>
              <a:ext uri="{FF2B5EF4-FFF2-40B4-BE49-F238E27FC236}">
                <a16:creationId xmlns:a16="http://schemas.microsoft.com/office/drawing/2014/main" id="{5ED2785E-0F9F-4DCD-BA46-614C48F00442}"/>
              </a:ext>
            </a:extLst>
          </p:cNvPr>
          <p:cNvSpPr/>
          <p:nvPr/>
        </p:nvSpPr>
        <p:spPr>
          <a:xfrm>
            <a:off x="5624373" y="4093599"/>
            <a:ext cx="1063346" cy="461249"/>
          </a:xfrm>
          <a:prstGeom prst="flowChartDecision">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Review</a:t>
            </a:r>
          </a:p>
        </p:txBody>
      </p:sp>
      <p:sp>
        <p:nvSpPr>
          <p:cNvPr id="100" name="Flowchart: Decision 99">
            <a:extLst>
              <a:ext uri="{FF2B5EF4-FFF2-40B4-BE49-F238E27FC236}">
                <a16:creationId xmlns:a16="http://schemas.microsoft.com/office/drawing/2014/main" id="{24ACFE2D-6A7F-4EBA-B5ED-8FE1F74E2232}"/>
              </a:ext>
            </a:extLst>
          </p:cNvPr>
          <p:cNvSpPr/>
          <p:nvPr/>
        </p:nvSpPr>
        <p:spPr>
          <a:xfrm>
            <a:off x="8243236" y="4098589"/>
            <a:ext cx="1063346" cy="461249"/>
          </a:xfrm>
          <a:prstGeom prst="flowChartDecision">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Review</a:t>
            </a:r>
          </a:p>
        </p:txBody>
      </p:sp>
      <p:cxnSp>
        <p:nvCxnSpPr>
          <p:cNvPr id="103" name="Connector: Elbow 102">
            <a:extLst>
              <a:ext uri="{FF2B5EF4-FFF2-40B4-BE49-F238E27FC236}">
                <a16:creationId xmlns:a16="http://schemas.microsoft.com/office/drawing/2014/main" id="{4E7D6786-EC1F-45AB-A441-AFFA19E96D43}"/>
              </a:ext>
            </a:extLst>
          </p:cNvPr>
          <p:cNvCxnSpPr>
            <a:cxnSpLocks/>
          </p:cNvCxnSpPr>
          <p:nvPr/>
        </p:nvCxnSpPr>
        <p:spPr>
          <a:xfrm rot="10800000">
            <a:off x="5530239" y="2990143"/>
            <a:ext cx="72869" cy="1365981"/>
          </a:xfrm>
          <a:prstGeom prst="bentConnector3">
            <a:avLst>
              <a:gd name="adj1" fmla="val 413714"/>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Connector: Elbow 103">
            <a:extLst>
              <a:ext uri="{FF2B5EF4-FFF2-40B4-BE49-F238E27FC236}">
                <a16:creationId xmlns:a16="http://schemas.microsoft.com/office/drawing/2014/main" id="{A6E398C8-13D6-4A30-B0AF-6A4D2D80C40C}"/>
              </a:ext>
            </a:extLst>
          </p:cNvPr>
          <p:cNvCxnSpPr>
            <a:cxnSpLocks/>
          </p:cNvCxnSpPr>
          <p:nvPr/>
        </p:nvCxnSpPr>
        <p:spPr>
          <a:xfrm rot="10800000">
            <a:off x="8081726" y="2952215"/>
            <a:ext cx="140245" cy="1387632"/>
          </a:xfrm>
          <a:prstGeom prst="bentConnector3">
            <a:avLst>
              <a:gd name="adj1" fmla="val 263000"/>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a:extLst>
              <a:ext uri="{FF2B5EF4-FFF2-40B4-BE49-F238E27FC236}">
                <a16:creationId xmlns:a16="http://schemas.microsoft.com/office/drawing/2014/main" id="{B533B2B7-CC10-4CF0-9318-CC9688CDDF90}"/>
              </a:ext>
            </a:extLst>
          </p:cNvPr>
          <p:cNvCxnSpPr/>
          <p:nvPr/>
        </p:nvCxnSpPr>
        <p:spPr>
          <a:xfrm>
            <a:off x="2149189" y="3213695"/>
            <a:ext cx="0" cy="208175"/>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Straight Arrow Connector 133">
            <a:extLst>
              <a:ext uri="{FF2B5EF4-FFF2-40B4-BE49-F238E27FC236}">
                <a16:creationId xmlns:a16="http://schemas.microsoft.com/office/drawing/2014/main" id="{3F114681-2572-4AAE-BE5F-C5C838F582B9}"/>
              </a:ext>
            </a:extLst>
          </p:cNvPr>
          <p:cNvCxnSpPr/>
          <p:nvPr/>
        </p:nvCxnSpPr>
        <p:spPr>
          <a:xfrm>
            <a:off x="2154147" y="3895982"/>
            <a:ext cx="0" cy="208175"/>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id="{F31B1EE8-444D-494B-B77D-9DBD5E60F373}"/>
              </a:ext>
            </a:extLst>
          </p:cNvPr>
          <p:cNvCxnSpPr>
            <a:cxnSpLocks/>
            <a:stCxn id="53" idx="3"/>
            <a:endCxn id="129" idx="1"/>
          </p:cNvCxnSpPr>
          <p:nvPr/>
        </p:nvCxnSpPr>
        <p:spPr>
          <a:xfrm flipV="1">
            <a:off x="4815984" y="2915711"/>
            <a:ext cx="714254" cy="3392976"/>
          </a:xfrm>
          <a:prstGeom prst="bentConnector3">
            <a:avLst>
              <a:gd name="adj1" fmla="val 50000"/>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1" name="Connector: Elbow 30">
            <a:extLst>
              <a:ext uri="{FF2B5EF4-FFF2-40B4-BE49-F238E27FC236}">
                <a16:creationId xmlns:a16="http://schemas.microsoft.com/office/drawing/2014/main" id="{92BEFCC3-85B5-44ED-AB9D-2C393586996D}"/>
              </a:ext>
            </a:extLst>
          </p:cNvPr>
          <p:cNvCxnSpPr>
            <a:cxnSpLocks/>
            <a:stCxn id="89" idx="3"/>
            <a:endCxn id="49" idx="1"/>
          </p:cNvCxnSpPr>
          <p:nvPr/>
        </p:nvCxnSpPr>
        <p:spPr>
          <a:xfrm flipV="1">
            <a:off x="2687682" y="2915711"/>
            <a:ext cx="1058624" cy="1408438"/>
          </a:xfrm>
          <a:prstGeom prst="bentConnector3">
            <a:avLst>
              <a:gd name="adj1" fmla="val 50000"/>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5" name="Connector: Elbow 134">
            <a:extLst>
              <a:ext uri="{FF2B5EF4-FFF2-40B4-BE49-F238E27FC236}">
                <a16:creationId xmlns:a16="http://schemas.microsoft.com/office/drawing/2014/main" id="{E1CEB4D0-7B0F-44C8-B41F-D584CC4499A8}"/>
              </a:ext>
            </a:extLst>
          </p:cNvPr>
          <p:cNvCxnSpPr>
            <a:cxnSpLocks/>
            <a:stCxn id="99" idx="3"/>
            <a:endCxn id="97" idx="1"/>
          </p:cNvCxnSpPr>
          <p:nvPr/>
        </p:nvCxnSpPr>
        <p:spPr>
          <a:xfrm flipV="1">
            <a:off x="6687719" y="2877784"/>
            <a:ext cx="1394006" cy="1446440"/>
          </a:xfrm>
          <a:prstGeom prst="bentConnector3">
            <a:avLst>
              <a:gd name="adj1" fmla="val 50000"/>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6" name="Connector: Elbow 135">
            <a:extLst>
              <a:ext uri="{FF2B5EF4-FFF2-40B4-BE49-F238E27FC236}">
                <a16:creationId xmlns:a16="http://schemas.microsoft.com/office/drawing/2014/main" id="{3C0F90BE-7872-40C0-85A7-803A108A8507}"/>
              </a:ext>
            </a:extLst>
          </p:cNvPr>
          <p:cNvCxnSpPr>
            <a:cxnSpLocks/>
            <a:stCxn id="100" idx="3"/>
            <a:endCxn id="131" idx="1"/>
          </p:cNvCxnSpPr>
          <p:nvPr/>
        </p:nvCxnSpPr>
        <p:spPr>
          <a:xfrm flipV="1">
            <a:off x="9306582" y="2915712"/>
            <a:ext cx="875992" cy="1413502"/>
          </a:xfrm>
          <a:prstGeom prst="bentConnector3">
            <a:avLst>
              <a:gd name="adj1" fmla="val 50000"/>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7" name="Rectangle 136">
            <a:extLst>
              <a:ext uri="{FF2B5EF4-FFF2-40B4-BE49-F238E27FC236}">
                <a16:creationId xmlns:a16="http://schemas.microsoft.com/office/drawing/2014/main" id="{9EC32CE0-09CC-4C0C-88FA-5E5F8E747939}"/>
              </a:ext>
            </a:extLst>
          </p:cNvPr>
          <p:cNvSpPr/>
          <p:nvPr/>
        </p:nvSpPr>
        <p:spPr>
          <a:xfrm>
            <a:off x="6669634" y="4356124"/>
            <a:ext cx="336952" cy="246221"/>
          </a:xfrm>
          <a:prstGeom prst="rect">
            <a:avLst/>
          </a:prstGeom>
        </p:spPr>
        <p:txBody>
          <a:bodyPr wrap="none">
            <a:spAutoFit/>
          </a:bodyPr>
          <a:lstStyle/>
          <a:p>
            <a:pPr algn="ctr"/>
            <a:r>
              <a:rPr lang="en-US" sz="1000" dirty="0"/>
              <a:t>OK</a:t>
            </a:r>
          </a:p>
        </p:txBody>
      </p:sp>
      <p:cxnSp>
        <p:nvCxnSpPr>
          <p:cNvPr id="138" name="Connector: Elbow 137">
            <a:extLst>
              <a:ext uri="{FF2B5EF4-FFF2-40B4-BE49-F238E27FC236}">
                <a16:creationId xmlns:a16="http://schemas.microsoft.com/office/drawing/2014/main" id="{DE3BCBBB-0297-4805-8B1B-7B7158ACDD39}"/>
              </a:ext>
            </a:extLst>
          </p:cNvPr>
          <p:cNvCxnSpPr>
            <a:cxnSpLocks/>
          </p:cNvCxnSpPr>
          <p:nvPr/>
        </p:nvCxnSpPr>
        <p:spPr>
          <a:xfrm rot="10800000">
            <a:off x="1557288" y="2936939"/>
            <a:ext cx="72869" cy="1365981"/>
          </a:xfrm>
          <a:prstGeom prst="bentConnector3">
            <a:avLst>
              <a:gd name="adj1" fmla="val 413714"/>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4CEAD056-DE2F-41D0-AC83-DA5AAE8AB5B1}"/>
              </a:ext>
            </a:extLst>
          </p:cNvPr>
          <p:cNvCxnSpPr/>
          <p:nvPr/>
        </p:nvCxnSpPr>
        <p:spPr>
          <a:xfrm>
            <a:off x="893135" y="2053304"/>
            <a:ext cx="10749516"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3" name="Rectangle: Rounded Corners 142">
            <a:extLst>
              <a:ext uri="{FF2B5EF4-FFF2-40B4-BE49-F238E27FC236}">
                <a16:creationId xmlns:a16="http://schemas.microsoft.com/office/drawing/2014/main" id="{05677170-4C94-4D5F-982A-413DE1456460}"/>
              </a:ext>
            </a:extLst>
          </p:cNvPr>
          <p:cNvSpPr/>
          <p:nvPr/>
        </p:nvSpPr>
        <p:spPr>
          <a:xfrm>
            <a:off x="1850521" y="1938590"/>
            <a:ext cx="786810" cy="206866"/>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Define</a:t>
            </a:r>
          </a:p>
        </p:txBody>
      </p:sp>
      <p:sp>
        <p:nvSpPr>
          <p:cNvPr id="144" name="Rectangle: Rounded Corners 143">
            <a:extLst>
              <a:ext uri="{FF2B5EF4-FFF2-40B4-BE49-F238E27FC236}">
                <a16:creationId xmlns:a16="http://schemas.microsoft.com/office/drawing/2014/main" id="{14AE72CB-58AA-4190-823A-00D8A5735A34}"/>
              </a:ext>
            </a:extLst>
          </p:cNvPr>
          <p:cNvSpPr/>
          <p:nvPr/>
        </p:nvSpPr>
        <p:spPr>
          <a:xfrm>
            <a:off x="4779863" y="1920869"/>
            <a:ext cx="786810" cy="206866"/>
          </a:xfrm>
          <a:prstGeom prst="roundRect">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Gather</a:t>
            </a:r>
          </a:p>
        </p:txBody>
      </p:sp>
      <p:sp>
        <p:nvSpPr>
          <p:cNvPr id="145" name="Rectangle: Rounded Corners 144">
            <a:extLst>
              <a:ext uri="{FF2B5EF4-FFF2-40B4-BE49-F238E27FC236}">
                <a16:creationId xmlns:a16="http://schemas.microsoft.com/office/drawing/2014/main" id="{261F840B-452E-4315-B231-EF9307C61050}"/>
              </a:ext>
            </a:extLst>
          </p:cNvPr>
          <p:cNvSpPr/>
          <p:nvPr/>
        </p:nvSpPr>
        <p:spPr>
          <a:xfrm>
            <a:off x="8437054" y="1932370"/>
            <a:ext cx="786810" cy="189338"/>
          </a:xfrm>
          <a:prstGeom prst="round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Share</a:t>
            </a:r>
          </a:p>
        </p:txBody>
      </p:sp>
      <p:sp>
        <p:nvSpPr>
          <p:cNvPr id="146" name="Rectangle: Rounded Corners 145">
            <a:extLst>
              <a:ext uri="{FF2B5EF4-FFF2-40B4-BE49-F238E27FC236}">
                <a16:creationId xmlns:a16="http://schemas.microsoft.com/office/drawing/2014/main" id="{FCDE320D-6534-4FD0-926A-609F58E7032F}"/>
              </a:ext>
            </a:extLst>
          </p:cNvPr>
          <p:cNvSpPr/>
          <p:nvPr/>
        </p:nvSpPr>
        <p:spPr>
          <a:xfrm>
            <a:off x="10272643" y="1953636"/>
            <a:ext cx="786810" cy="189338"/>
          </a:xfrm>
          <a:prstGeom prst="round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Utilize</a:t>
            </a:r>
          </a:p>
        </p:txBody>
      </p:sp>
      <p:sp>
        <p:nvSpPr>
          <p:cNvPr id="147" name="Flowchart: Connector 146">
            <a:extLst>
              <a:ext uri="{FF2B5EF4-FFF2-40B4-BE49-F238E27FC236}">
                <a16:creationId xmlns:a16="http://schemas.microsoft.com/office/drawing/2014/main" id="{BA8CDCE3-D968-4A0F-A4A4-064C0A52B897}"/>
              </a:ext>
            </a:extLst>
          </p:cNvPr>
          <p:cNvSpPr/>
          <p:nvPr/>
        </p:nvSpPr>
        <p:spPr>
          <a:xfrm>
            <a:off x="893135" y="2010124"/>
            <a:ext cx="83890" cy="83890"/>
          </a:xfrm>
          <a:prstGeom prst="flowChartConnector">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Circle: Hollow 147">
            <a:extLst>
              <a:ext uri="{FF2B5EF4-FFF2-40B4-BE49-F238E27FC236}">
                <a16:creationId xmlns:a16="http://schemas.microsoft.com/office/drawing/2014/main" id="{885C46CD-3C33-48BD-86FD-0938793A2BF1}"/>
              </a:ext>
            </a:extLst>
          </p:cNvPr>
          <p:cNvSpPr/>
          <p:nvPr/>
        </p:nvSpPr>
        <p:spPr>
          <a:xfrm>
            <a:off x="11599050" y="1973177"/>
            <a:ext cx="151000" cy="151000"/>
          </a:xfrm>
          <a:prstGeom prst="donu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9" name="Rectangle 148">
            <a:extLst>
              <a:ext uri="{FF2B5EF4-FFF2-40B4-BE49-F238E27FC236}">
                <a16:creationId xmlns:a16="http://schemas.microsoft.com/office/drawing/2014/main" id="{E6E275EE-F229-4001-B248-A760926AE19D}"/>
              </a:ext>
            </a:extLst>
          </p:cNvPr>
          <p:cNvSpPr/>
          <p:nvPr/>
        </p:nvSpPr>
        <p:spPr>
          <a:xfrm>
            <a:off x="11488933" y="1790754"/>
            <a:ext cx="381836" cy="246221"/>
          </a:xfrm>
          <a:prstGeom prst="rect">
            <a:avLst/>
          </a:prstGeom>
        </p:spPr>
        <p:txBody>
          <a:bodyPr wrap="none">
            <a:spAutoFit/>
          </a:bodyPr>
          <a:lstStyle/>
          <a:p>
            <a:pPr algn="ctr"/>
            <a:r>
              <a:rPr lang="en-US" sz="1000" dirty="0"/>
              <a:t>End</a:t>
            </a:r>
          </a:p>
        </p:txBody>
      </p:sp>
      <p:sp>
        <p:nvSpPr>
          <p:cNvPr id="150" name="Rectangle 149">
            <a:extLst>
              <a:ext uri="{FF2B5EF4-FFF2-40B4-BE49-F238E27FC236}">
                <a16:creationId xmlns:a16="http://schemas.microsoft.com/office/drawing/2014/main" id="{DF148BC5-4F7F-4948-B64A-0A568086CC1F}"/>
              </a:ext>
            </a:extLst>
          </p:cNvPr>
          <p:cNvSpPr/>
          <p:nvPr/>
        </p:nvSpPr>
        <p:spPr>
          <a:xfrm>
            <a:off x="738002" y="1790753"/>
            <a:ext cx="436337" cy="246221"/>
          </a:xfrm>
          <a:prstGeom prst="rect">
            <a:avLst/>
          </a:prstGeom>
        </p:spPr>
        <p:txBody>
          <a:bodyPr wrap="none">
            <a:spAutoFit/>
          </a:bodyPr>
          <a:lstStyle/>
          <a:p>
            <a:pPr algn="ctr"/>
            <a:r>
              <a:rPr lang="en-US" sz="1000" dirty="0"/>
              <a:t>Start</a:t>
            </a:r>
          </a:p>
        </p:txBody>
      </p:sp>
    </p:spTree>
    <p:extLst>
      <p:ext uri="{BB962C8B-B14F-4D97-AF65-F5344CB8AC3E}">
        <p14:creationId xmlns:p14="http://schemas.microsoft.com/office/powerpoint/2010/main" val="23485982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186D30E4-3D9A-409A-BBB1-1B382DC1AD5E}"/>
              </a:ext>
            </a:extLst>
          </p:cNvPr>
          <p:cNvSpPr/>
          <p:nvPr/>
        </p:nvSpPr>
        <p:spPr>
          <a:xfrm>
            <a:off x="1516192" y="1692165"/>
            <a:ext cx="3608702" cy="338554"/>
          </a:xfrm>
          <a:prstGeom prst="rect">
            <a:avLst/>
          </a:prstGeom>
        </p:spPr>
        <p:txBody>
          <a:bodyPr wrap="square">
            <a:spAutoFit/>
          </a:bodyPr>
          <a:lstStyle/>
          <a:p>
            <a:r>
              <a:rPr lang="en-US" sz="1600" b="1" dirty="0"/>
              <a:t>Define Data with Diagram/IO Definition</a:t>
            </a:r>
          </a:p>
        </p:txBody>
      </p:sp>
      <p:sp>
        <p:nvSpPr>
          <p:cNvPr id="20" name="Rectangle 19">
            <a:extLst>
              <a:ext uri="{FF2B5EF4-FFF2-40B4-BE49-F238E27FC236}">
                <a16:creationId xmlns:a16="http://schemas.microsoft.com/office/drawing/2014/main" id="{AB561D09-FE9A-4787-9E75-640014AA5380}"/>
              </a:ext>
            </a:extLst>
          </p:cNvPr>
          <p:cNvSpPr/>
          <p:nvPr/>
        </p:nvSpPr>
        <p:spPr>
          <a:xfrm>
            <a:off x="1153389" y="1189676"/>
            <a:ext cx="5756162" cy="523220"/>
          </a:xfrm>
          <a:prstGeom prst="rect">
            <a:avLst/>
          </a:prstGeom>
        </p:spPr>
        <p:txBody>
          <a:bodyPr wrap="square">
            <a:spAutoFit/>
          </a:bodyPr>
          <a:lstStyle/>
          <a:p>
            <a:pPr>
              <a:spcAft>
                <a:spcPts val="1200"/>
              </a:spcAft>
            </a:pPr>
            <a:r>
              <a:rPr lang="en-GB" sz="2800" dirty="0">
                <a:solidFill>
                  <a:srgbClr val="002C6C"/>
                </a:solidFill>
                <a:ea typeface="Times New Roman" panose="02020603050405020304" pitchFamily="18" charset="0"/>
                <a:cs typeface="Times New Roman" panose="02020603050405020304" pitchFamily="18" charset="0"/>
              </a:rPr>
              <a:t>1</a:t>
            </a:r>
            <a:r>
              <a:rPr lang="en-GB" sz="2800" dirty="0">
                <a:solidFill>
                  <a:srgbClr val="002C6C"/>
                </a:solidFill>
                <a:effectLst/>
                <a:ea typeface="Times New Roman" panose="02020603050405020304" pitchFamily="18" charset="0"/>
                <a:cs typeface="Times New Roman" panose="02020603050405020304" pitchFamily="18" charset="0"/>
              </a:rPr>
              <a:t>. Data Definition &amp; Visual Diagram</a:t>
            </a:r>
            <a:endParaRPr lang="en-US" sz="2800" dirty="0">
              <a:ea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92904D97-CBE1-42A7-A1A7-9F1F11FBA75D}"/>
              </a:ext>
            </a:extLst>
          </p:cNvPr>
          <p:cNvSpPr/>
          <p:nvPr/>
        </p:nvSpPr>
        <p:spPr>
          <a:xfrm>
            <a:off x="1543580" y="2007503"/>
            <a:ext cx="1008457" cy="307777"/>
          </a:xfrm>
          <a:prstGeom prst="rect">
            <a:avLst/>
          </a:prstGeom>
        </p:spPr>
        <p:txBody>
          <a:bodyPr wrap="square">
            <a:spAutoFit/>
          </a:bodyPr>
          <a:lstStyle/>
          <a:p>
            <a:r>
              <a:rPr lang="en-US" sz="1400" dirty="0">
                <a:solidFill>
                  <a:schemeClr val="bg1">
                    <a:lumMod val="50000"/>
                  </a:schemeClr>
                </a:solidFill>
              </a:rPr>
              <a:t>[Definition]</a:t>
            </a:r>
          </a:p>
        </p:txBody>
      </p:sp>
      <p:sp>
        <p:nvSpPr>
          <p:cNvPr id="12" name="Rectangle: Rounded Corners 11">
            <a:extLst>
              <a:ext uri="{FF2B5EF4-FFF2-40B4-BE49-F238E27FC236}">
                <a16:creationId xmlns:a16="http://schemas.microsoft.com/office/drawing/2014/main" id="{2375A7AE-01CE-4C78-B96C-A297C66A6122}"/>
              </a:ext>
            </a:extLst>
          </p:cNvPr>
          <p:cNvSpPr/>
          <p:nvPr/>
        </p:nvSpPr>
        <p:spPr>
          <a:xfrm>
            <a:off x="5456386" y="1640758"/>
            <a:ext cx="5756162" cy="497388"/>
          </a:xfrm>
          <a:prstGeom prst="round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bg1">
                    <a:lumMod val="50000"/>
                  </a:schemeClr>
                </a:solidFill>
              </a:rPr>
              <a:t>     This page will be used to implement/publish a Statistics report on Power BI. </a:t>
            </a:r>
          </a:p>
        </p:txBody>
      </p:sp>
      <p:pic>
        <p:nvPicPr>
          <p:cNvPr id="13" name="Picture 2" descr="Image result for information icon">
            <a:extLst>
              <a:ext uri="{FF2B5EF4-FFF2-40B4-BE49-F238E27FC236}">
                <a16:creationId xmlns:a16="http://schemas.microsoft.com/office/drawing/2014/main" id="{474DBA6C-4447-4C49-B175-52DC37009F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20987" y="1799478"/>
            <a:ext cx="199574" cy="199574"/>
          </a:xfrm>
          <a:prstGeom prst="rect">
            <a:avLst/>
          </a:prstGeom>
          <a:noFill/>
          <a:extLst>
            <a:ext uri="{909E8E84-426E-40DD-AFC4-6F175D3DCCD1}">
              <a14:hiddenFill xmlns:a14="http://schemas.microsoft.com/office/drawing/2010/main">
                <a:solidFill>
                  <a:srgbClr val="FFFFFF"/>
                </a:solidFill>
              </a14:hiddenFill>
            </a:ext>
          </a:extLst>
        </p:spPr>
      </p:pic>
      <p:pic>
        <p:nvPicPr>
          <p:cNvPr id="14" name="LogoHeaderFirstPage">
            <a:extLst>
              <a:ext uri="{FF2B5EF4-FFF2-40B4-BE49-F238E27FC236}">
                <a16:creationId xmlns:a16="http://schemas.microsoft.com/office/drawing/2014/main" id="{392F0598-C960-41C4-B549-B11D31CE3CBE}"/>
              </a:ext>
            </a:extLst>
          </p:cNvPr>
          <p:cNvPicPr/>
          <p:nvPr/>
        </p:nvPicPr>
        <p:blipFill>
          <a:blip r:embed="rId3"/>
          <a:stretch>
            <a:fillRect/>
          </a:stretch>
        </p:blipFill>
        <p:spPr>
          <a:xfrm>
            <a:off x="247851" y="102578"/>
            <a:ext cx="1864158" cy="547558"/>
          </a:xfrm>
          <a:prstGeom prst="rect">
            <a:avLst/>
          </a:prstGeom>
          <a:extLst>
            <a:ext uri="{FAA26D3D-D897-4be2-8F04-BA451C77F1D7}">
              <ma14:placeholderFlag xmlns:lc="http://schemas.openxmlformats.org/drawingml/2006/lockedCanvas" xmlns="" xmlns:wpc="http://schemas.microsoft.com/office/word/2010/wordprocessingCanvas" xmlns:mo="http://schemas.microsoft.com/office/mac/office/2008/main" xmlns:mc="http://schemas.openxmlformats.org/markup-compatibility/2006" xmlns:mv="urn:schemas-microsoft-com:mac:vml"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ps="http://schemas.microsoft.com/office/word/2010/wordprocessingShape" xmlns:ma14="http://schemas.microsoft.com/office/mac/drawingml/2011/main" xmlns:pic="http://schemas.openxmlformats.org/drawingml/2006/picture" xmlns:wne="http://schemas.microsoft.com/office/word/2006/wordml" xmlns:wp="http://schemas.openxmlformats.org/drawingml/2006/wordprocessingDrawing" xmlns:m="http://schemas.openxmlformats.org/officeDocument/2006/math" xmlns:ve="http://schemas.openxmlformats.org/markup-compatibility/2006"/>
            </a:ext>
          </a:extLst>
        </p:spPr>
      </p:pic>
      <p:pic>
        <p:nvPicPr>
          <p:cNvPr id="15" name="Picture 14">
            <a:extLst>
              <a:ext uri="{FF2B5EF4-FFF2-40B4-BE49-F238E27FC236}">
                <a16:creationId xmlns:a16="http://schemas.microsoft.com/office/drawing/2014/main" id="{E76FC57A-FD51-42B8-BDFA-D9A961024CE5}"/>
              </a:ext>
            </a:extLst>
          </p:cNvPr>
          <p:cNvPicPr/>
          <p:nvPr/>
        </p:nvPicPr>
        <p:blipFill>
          <a:blip r:embed="rId4">
            <a:extLst>
              <a:ext uri="{28A0092B-C50C-407E-A947-70E740481C1C}">
                <a14:useLocalDpi xmlns:a14="http://schemas.microsoft.com/office/drawing/2010/main" val="0"/>
              </a:ext>
            </a:extLst>
          </a:blip>
          <a:stretch>
            <a:fillRect/>
          </a:stretch>
        </p:blipFill>
        <p:spPr>
          <a:xfrm>
            <a:off x="9794413" y="498173"/>
            <a:ext cx="1967230" cy="106045"/>
          </a:xfrm>
          <a:prstGeom prst="rect">
            <a:avLst/>
          </a:prstGeom>
        </p:spPr>
      </p:pic>
      <p:sp>
        <p:nvSpPr>
          <p:cNvPr id="16" name="Rectangle 15">
            <a:extLst>
              <a:ext uri="{FF2B5EF4-FFF2-40B4-BE49-F238E27FC236}">
                <a16:creationId xmlns:a16="http://schemas.microsoft.com/office/drawing/2014/main" id="{D218FDD7-094E-4372-ACF0-2A832CE275CC}"/>
              </a:ext>
            </a:extLst>
          </p:cNvPr>
          <p:cNvSpPr/>
          <p:nvPr/>
        </p:nvSpPr>
        <p:spPr>
          <a:xfrm flipV="1">
            <a:off x="137160" y="683213"/>
            <a:ext cx="11807190" cy="7200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BB817B8-3BEC-4008-90F8-E344A71E4717}"/>
              </a:ext>
            </a:extLst>
          </p:cNvPr>
          <p:cNvSpPr/>
          <p:nvPr/>
        </p:nvSpPr>
        <p:spPr>
          <a:xfrm>
            <a:off x="4739698" y="364170"/>
            <a:ext cx="3428445" cy="307777"/>
          </a:xfrm>
          <a:prstGeom prst="rect">
            <a:avLst/>
          </a:prstGeom>
        </p:spPr>
        <p:txBody>
          <a:bodyPr wrap="square">
            <a:spAutoFit/>
          </a:bodyPr>
          <a:lstStyle/>
          <a:p>
            <a:pPr>
              <a:spcAft>
                <a:spcPts val="1200"/>
              </a:spcAft>
            </a:pPr>
            <a:r>
              <a:rPr lang="en-GB" sz="1400" dirty="0">
                <a:solidFill>
                  <a:srgbClr val="002C6C"/>
                </a:solidFill>
                <a:effectLst/>
                <a:ea typeface="Times New Roman" panose="02020603050405020304" pitchFamily="18" charset="0"/>
                <a:cs typeface="Times New Roman" panose="02020603050405020304" pitchFamily="18" charset="0"/>
              </a:rPr>
              <a:t>GS1 Canada D/W Prototype</a:t>
            </a:r>
            <a:r>
              <a:rPr lang="en-GB" sz="1400" dirty="0">
                <a:solidFill>
                  <a:srgbClr val="002C6C"/>
                </a:solidFill>
                <a:ea typeface="Times New Roman" panose="02020603050405020304" pitchFamily="18" charset="0"/>
                <a:cs typeface="Times New Roman" panose="02020603050405020304" pitchFamily="18" charset="0"/>
              </a:rPr>
              <a:t> Demo</a:t>
            </a:r>
            <a:endParaRPr lang="en-US" sz="1400" dirty="0">
              <a:ea typeface="Times New Roman" panose="02020603050405020304" pitchFamily="18" charset="0"/>
              <a:cs typeface="Times New Roman" panose="02020603050405020304" pitchFamily="18" charset="0"/>
            </a:endParaRPr>
          </a:p>
        </p:txBody>
      </p:sp>
      <p:sp>
        <p:nvSpPr>
          <p:cNvPr id="19" name="Rectangle 18">
            <a:extLst>
              <a:ext uri="{FF2B5EF4-FFF2-40B4-BE49-F238E27FC236}">
                <a16:creationId xmlns:a16="http://schemas.microsoft.com/office/drawing/2014/main" id="{332C717C-C872-4BCE-92BD-5DEC8F978557}"/>
              </a:ext>
            </a:extLst>
          </p:cNvPr>
          <p:cNvSpPr/>
          <p:nvPr/>
        </p:nvSpPr>
        <p:spPr>
          <a:xfrm>
            <a:off x="1656402" y="3765122"/>
            <a:ext cx="9552947" cy="2848329"/>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B61C99C8-C00A-4F41-938A-34D7EEADE769}"/>
              </a:ext>
            </a:extLst>
          </p:cNvPr>
          <p:cNvSpPr/>
          <p:nvPr/>
        </p:nvSpPr>
        <p:spPr>
          <a:xfrm>
            <a:off x="1907693" y="3962391"/>
            <a:ext cx="1099938" cy="240294"/>
          </a:xfrm>
          <a:prstGeom prst="rect">
            <a:avLst/>
          </a:prstGeom>
          <a:noFill/>
          <a:ln w="190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solidFill>
                  <a:schemeClr val="tx1">
                    <a:lumMod val="65000"/>
                    <a:lumOff val="35000"/>
                  </a:schemeClr>
                </a:solidFill>
              </a:rPr>
              <a:t>Not Logged in </a:t>
            </a:r>
          </a:p>
        </p:txBody>
      </p:sp>
      <p:sp>
        <p:nvSpPr>
          <p:cNvPr id="22" name="Rectangle 21">
            <a:extLst>
              <a:ext uri="{FF2B5EF4-FFF2-40B4-BE49-F238E27FC236}">
                <a16:creationId xmlns:a16="http://schemas.microsoft.com/office/drawing/2014/main" id="{E072395F-9CB2-43E0-8896-B989448B0060}"/>
              </a:ext>
            </a:extLst>
          </p:cNvPr>
          <p:cNvSpPr/>
          <p:nvPr/>
        </p:nvSpPr>
        <p:spPr>
          <a:xfrm>
            <a:off x="3095107" y="3962391"/>
            <a:ext cx="1099939" cy="240294"/>
          </a:xfrm>
          <a:prstGeom prst="rect">
            <a:avLst/>
          </a:prstGeom>
          <a:noFill/>
          <a:ln w="190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solidFill>
                  <a:schemeClr val="tx1">
                    <a:lumMod val="65000"/>
                    <a:lumOff val="35000"/>
                  </a:schemeClr>
                </a:solidFill>
              </a:rPr>
              <a:t>Service Name</a:t>
            </a:r>
          </a:p>
        </p:txBody>
      </p:sp>
      <p:sp>
        <p:nvSpPr>
          <p:cNvPr id="23" name="Isosceles Triangle 22">
            <a:extLst>
              <a:ext uri="{FF2B5EF4-FFF2-40B4-BE49-F238E27FC236}">
                <a16:creationId xmlns:a16="http://schemas.microsoft.com/office/drawing/2014/main" id="{1062AAD9-88F0-47D3-A640-D0CEF945177C}"/>
              </a:ext>
            </a:extLst>
          </p:cNvPr>
          <p:cNvSpPr/>
          <p:nvPr/>
        </p:nvSpPr>
        <p:spPr>
          <a:xfrm rot="10800000">
            <a:off x="2747534" y="4006625"/>
            <a:ext cx="249464" cy="168049"/>
          </a:xfrm>
          <a:prstGeom prst="triangle">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23">
            <a:extLst>
              <a:ext uri="{FF2B5EF4-FFF2-40B4-BE49-F238E27FC236}">
                <a16:creationId xmlns:a16="http://schemas.microsoft.com/office/drawing/2014/main" id="{926EF6C3-72C4-49F3-A086-1D6E3AF89194}"/>
              </a:ext>
            </a:extLst>
          </p:cNvPr>
          <p:cNvSpPr/>
          <p:nvPr/>
        </p:nvSpPr>
        <p:spPr>
          <a:xfrm rot="10800000">
            <a:off x="3914932" y="4017082"/>
            <a:ext cx="249464" cy="168049"/>
          </a:xfrm>
          <a:prstGeom prst="triangle">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D2C9F3F-D260-487A-B50F-DFAEF2A14880}"/>
              </a:ext>
            </a:extLst>
          </p:cNvPr>
          <p:cNvSpPr/>
          <p:nvPr/>
        </p:nvSpPr>
        <p:spPr>
          <a:xfrm>
            <a:off x="1907693" y="4390254"/>
            <a:ext cx="9131533" cy="681896"/>
          </a:xfrm>
          <a:prstGeom prst="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000" dirty="0">
              <a:solidFill>
                <a:schemeClr val="tx1">
                  <a:lumMod val="65000"/>
                  <a:lumOff val="35000"/>
                </a:schemeClr>
              </a:solidFill>
            </a:endParaRPr>
          </a:p>
        </p:txBody>
      </p:sp>
      <p:cxnSp>
        <p:nvCxnSpPr>
          <p:cNvPr id="26" name="Straight Connector 25">
            <a:extLst>
              <a:ext uri="{FF2B5EF4-FFF2-40B4-BE49-F238E27FC236}">
                <a16:creationId xmlns:a16="http://schemas.microsoft.com/office/drawing/2014/main" id="{1AA3AB1B-FCD9-49E6-B6CC-3F88DAA71B8F}"/>
              </a:ext>
            </a:extLst>
          </p:cNvPr>
          <p:cNvCxnSpPr>
            <a:cxnSpLocks/>
          </p:cNvCxnSpPr>
          <p:nvPr/>
        </p:nvCxnSpPr>
        <p:spPr>
          <a:xfrm>
            <a:off x="2258576" y="4539117"/>
            <a:ext cx="0" cy="458185"/>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AA9F3432-D6C5-4CDB-A4F4-B5A41CB65C9B}"/>
              </a:ext>
            </a:extLst>
          </p:cNvPr>
          <p:cNvCxnSpPr>
            <a:cxnSpLocks/>
          </p:cNvCxnSpPr>
          <p:nvPr/>
        </p:nvCxnSpPr>
        <p:spPr>
          <a:xfrm>
            <a:off x="2109716" y="4887363"/>
            <a:ext cx="8437783"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00BECDE2-6F32-4337-B159-B5FCF3820602}"/>
              </a:ext>
            </a:extLst>
          </p:cNvPr>
          <p:cNvSpPr/>
          <p:nvPr/>
        </p:nvSpPr>
        <p:spPr>
          <a:xfrm>
            <a:off x="9721632" y="4870874"/>
            <a:ext cx="825867" cy="230832"/>
          </a:xfrm>
          <a:prstGeom prst="rect">
            <a:avLst/>
          </a:prstGeom>
        </p:spPr>
        <p:txBody>
          <a:bodyPr wrap="none">
            <a:spAutoFit/>
          </a:bodyPr>
          <a:lstStyle/>
          <a:p>
            <a:r>
              <a:rPr lang="en-US" sz="900" dirty="0">
                <a:solidFill>
                  <a:schemeClr val="tx1">
                    <a:lumMod val="65000"/>
                    <a:lumOff val="35000"/>
                  </a:schemeClr>
                </a:solidFill>
              </a:rPr>
              <a:t>Service Name</a:t>
            </a:r>
            <a:endParaRPr lang="en-US" sz="900" dirty="0"/>
          </a:p>
        </p:txBody>
      </p:sp>
      <p:sp>
        <p:nvSpPr>
          <p:cNvPr id="29" name="Rectangle 28">
            <a:extLst>
              <a:ext uri="{FF2B5EF4-FFF2-40B4-BE49-F238E27FC236}">
                <a16:creationId xmlns:a16="http://schemas.microsoft.com/office/drawing/2014/main" id="{B153F506-E28F-4E44-B611-9CF80626717B}"/>
              </a:ext>
            </a:extLst>
          </p:cNvPr>
          <p:cNvSpPr/>
          <p:nvPr/>
        </p:nvSpPr>
        <p:spPr>
          <a:xfrm>
            <a:off x="1971492" y="4368357"/>
            <a:ext cx="848309" cy="230832"/>
          </a:xfrm>
          <a:prstGeom prst="rect">
            <a:avLst/>
          </a:prstGeom>
        </p:spPr>
        <p:txBody>
          <a:bodyPr wrap="none">
            <a:spAutoFit/>
          </a:bodyPr>
          <a:lstStyle/>
          <a:p>
            <a:r>
              <a:rPr lang="en-US" sz="900" dirty="0">
                <a:solidFill>
                  <a:schemeClr val="tx1">
                    <a:lumMod val="65000"/>
                    <a:lumOff val="35000"/>
                  </a:schemeClr>
                </a:solidFill>
              </a:rPr>
              <a:t>Login Number</a:t>
            </a:r>
            <a:endParaRPr lang="en-US" sz="900" dirty="0"/>
          </a:p>
        </p:txBody>
      </p:sp>
      <p:sp>
        <p:nvSpPr>
          <p:cNvPr id="30" name="Rectangle 29">
            <a:extLst>
              <a:ext uri="{FF2B5EF4-FFF2-40B4-BE49-F238E27FC236}">
                <a16:creationId xmlns:a16="http://schemas.microsoft.com/office/drawing/2014/main" id="{692ADC69-9BF8-4D2C-91C3-E4F83E4B8DC0}"/>
              </a:ext>
            </a:extLst>
          </p:cNvPr>
          <p:cNvSpPr/>
          <p:nvPr/>
        </p:nvSpPr>
        <p:spPr>
          <a:xfrm>
            <a:off x="1915703" y="5367294"/>
            <a:ext cx="9131533" cy="1182174"/>
          </a:xfrm>
          <a:prstGeom prst="rect">
            <a:avLst/>
          </a:prstGeom>
          <a:no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000" dirty="0">
              <a:solidFill>
                <a:schemeClr val="tx1">
                  <a:lumMod val="65000"/>
                  <a:lumOff val="35000"/>
                </a:schemeClr>
              </a:solidFill>
            </a:endParaRPr>
          </a:p>
        </p:txBody>
      </p:sp>
      <p:sp>
        <p:nvSpPr>
          <p:cNvPr id="31" name="Rectangle 30">
            <a:extLst>
              <a:ext uri="{FF2B5EF4-FFF2-40B4-BE49-F238E27FC236}">
                <a16:creationId xmlns:a16="http://schemas.microsoft.com/office/drawing/2014/main" id="{96DB5299-2B12-4FA6-955F-B41C998885E1}"/>
              </a:ext>
            </a:extLst>
          </p:cNvPr>
          <p:cNvSpPr/>
          <p:nvPr/>
        </p:nvSpPr>
        <p:spPr>
          <a:xfrm>
            <a:off x="3304622" y="3768526"/>
            <a:ext cx="486030" cy="230832"/>
          </a:xfrm>
          <a:prstGeom prst="rect">
            <a:avLst/>
          </a:prstGeom>
        </p:spPr>
        <p:txBody>
          <a:bodyPr wrap="none">
            <a:spAutoFit/>
          </a:bodyPr>
          <a:lstStyle/>
          <a:p>
            <a:r>
              <a:rPr lang="en-US" sz="900" dirty="0">
                <a:solidFill>
                  <a:schemeClr val="tx1">
                    <a:lumMod val="65000"/>
                    <a:lumOff val="35000"/>
                  </a:schemeClr>
                </a:solidFill>
              </a:rPr>
              <a:t>Filter2</a:t>
            </a:r>
            <a:endParaRPr lang="en-US" sz="900" dirty="0"/>
          </a:p>
        </p:txBody>
      </p:sp>
      <p:sp>
        <p:nvSpPr>
          <p:cNvPr id="32" name="Rectangle 31">
            <a:extLst>
              <a:ext uri="{FF2B5EF4-FFF2-40B4-BE49-F238E27FC236}">
                <a16:creationId xmlns:a16="http://schemas.microsoft.com/office/drawing/2014/main" id="{E5ADFD8B-85AD-4870-B981-FB8D98C0C323}"/>
              </a:ext>
            </a:extLst>
          </p:cNvPr>
          <p:cNvSpPr/>
          <p:nvPr/>
        </p:nvSpPr>
        <p:spPr>
          <a:xfrm>
            <a:off x="6204818" y="4148474"/>
            <a:ext cx="530915" cy="230832"/>
          </a:xfrm>
          <a:prstGeom prst="rect">
            <a:avLst/>
          </a:prstGeom>
        </p:spPr>
        <p:txBody>
          <a:bodyPr wrap="none">
            <a:spAutoFit/>
          </a:bodyPr>
          <a:lstStyle/>
          <a:p>
            <a:r>
              <a:rPr lang="en-US" sz="900" dirty="0">
                <a:solidFill>
                  <a:schemeClr val="tx1">
                    <a:lumMod val="65000"/>
                    <a:lumOff val="35000"/>
                  </a:schemeClr>
                </a:solidFill>
              </a:rPr>
              <a:t>Graph1</a:t>
            </a:r>
            <a:endParaRPr lang="en-US" sz="900" dirty="0"/>
          </a:p>
        </p:txBody>
      </p:sp>
      <p:sp>
        <p:nvSpPr>
          <p:cNvPr id="33" name="Rectangle 32">
            <a:extLst>
              <a:ext uri="{FF2B5EF4-FFF2-40B4-BE49-F238E27FC236}">
                <a16:creationId xmlns:a16="http://schemas.microsoft.com/office/drawing/2014/main" id="{48B1D705-DC0C-42A3-8EAC-61D560D7A27E}"/>
              </a:ext>
            </a:extLst>
          </p:cNvPr>
          <p:cNvSpPr/>
          <p:nvPr/>
        </p:nvSpPr>
        <p:spPr>
          <a:xfrm>
            <a:off x="6187984" y="5112210"/>
            <a:ext cx="498855" cy="230832"/>
          </a:xfrm>
          <a:prstGeom prst="rect">
            <a:avLst/>
          </a:prstGeom>
        </p:spPr>
        <p:txBody>
          <a:bodyPr wrap="none">
            <a:spAutoFit/>
          </a:bodyPr>
          <a:lstStyle/>
          <a:p>
            <a:r>
              <a:rPr lang="en-US" sz="900" dirty="0">
                <a:solidFill>
                  <a:schemeClr val="tx1">
                    <a:lumMod val="65000"/>
                    <a:lumOff val="35000"/>
                  </a:schemeClr>
                </a:solidFill>
              </a:rPr>
              <a:t>Table1</a:t>
            </a:r>
            <a:endParaRPr lang="en-US" sz="900" dirty="0"/>
          </a:p>
        </p:txBody>
      </p:sp>
      <p:sp>
        <p:nvSpPr>
          <p:cNvPr id="34" name="Rectangle 33">
            <a:extLst>
              <a:ext uri="{FF2B5EF4-FFF2-40B4-BE49-F238E27FC236}">
                <a16:creationId xmlns:a16="http://schemas.microsoft.com/office/drawing/2014/main" id="{F175EF40-9832-43C3-9350-B1F693E421EA}"/>
              </a:ext>
            </a:extLst>
          </p:cNvPr>
          <p:cNvSpPr/>
          <p:nvPr/>
        </p:nvSpPr>
        <p:spPr>
          <a:xfrm>
            <a:off x="2201613" y="3771164"/>
            <a:ext cx="486030" cy="230832"/>
          </a:xfrm>
          <a:prstGeom prst="rect">
            <a:avLst/>
          </a:prstGeom>
        </p:spPr>
        <p:txBody>
          <a:bodyPr wrap="none">
            <a:spAutoFit/>
          </a:bodyPr>
          <a:lstStyle/>
          <a:p>
            <a:r>
              <a:rPr lang="en-US" sz="900" dirty="0">
                <a:solidFill>
                  <a:schemeClr val="tx1">
                    <a:lumMod val="65000"/>
                    <a:lumOff val="35000"/>
                  </a:schemeClr>
                </a:solidFill>
              </a:rPr>
              <a:t>Filter1</a:t>
            </a:r>
            <a:endParaRPr lang="en-US" sz="900" dirty="0"/>
          </a:p>
        </p:txBody>
      </p:sp>
      <p:sp>
        <p:nvSpPr>
          <p:cNvPr id="35" name="Rectangle 34">
            <a:extLst>
              <a:ext uri="{FF2B5EF4-FFF2-40B4-BE49-F238E27FC236}">
                <a16:creationId xmlns:a16="http://schemas.microsoft.com/office/drawing/2014/main" id="{B24A3B0A-CC8A-4D69-ABA4-565033C56AD4}"/>
              </a:ext>
            </a:extLst>
          </p:cNvPr>
          <p:cNvSpPr/>
          <p:nvPr/>
        </p:nvSpPr>
        <p:spPr>
          <a:xfrm>
            <a:off x="1647286" y="2287099"/>
            <a:ext cx="9552947" cy="1200329"/>
          </a:xfrm>
          <a:prstGeom prst="rect">
            <a:avLst/>
          </a:prstGeom>
          <a:ln>
            <a:solidFill>
              <a:schemeClr val="bg1">
                <a:lumMod val="50000"/>
              </a:schemeClr>
            </a:solidFill>
          </a:ln>
        </p:spPr>
        <p:txBody>
          <a:bodyPr wrap="square">
            <a:spAutoFit/>
          </a:bodyPr>
          <a:lstStyle/>
          <a:p>
            <a:r>
              <a:rPr lang="en-US" sz="1200" dirty="0">
                <a:solidFill>
                  <a:schemeClr val="tx1">
                    <a:lumMod val="65000"/>
                    <a:lumOff val="35000"/>
                  </a:schemeClr>
                </a:solidFill>
              </a:rPr>
              <a:t>This report shows user list who have logged in GS1 Canada services for specific period. </a:t>
            </a:r>
          </a:p>
          <a:p>
            <a:endParaRPr lang="en-US" sz="1200" dirty="0">
              <a:solidFill>
                <a:schemeClr val="tx1">
                  <a:lumMod val="65000"/>
                  <a:lumOff val="35000"/>
                </a:schemeClr>
              </a:solidFill>
            </a:endParaRPr>
          </a:p>
          <a:p>
            <a:r>
              <a:rPr lang="en-US" sz="1200" dirty="0">
                <a:solidFill>
                  <a:schemeClr val="tx1">
                    <a:lumMod val="65000"/>
                    <a:lumOff val="35000"/>
                  </a:schemeClr>
                </a:solidFill>
              </a:rPr>
              <a:t>1. Data can be filtered by Specific Date group, Service name </a:t>
            </a:r>
          </a:p>
          <a:p>
            <a:r>
              <a:rPr lang="en-US" sz="1200" dirty="0">
                <a:solidFill>
                  <a:schemeClr val="tx1">
                    <a:lumMod val="65000"/>
                    <a:lumOff val="35000"/>
                  </a:schemeClr>
                </a:solidFill>
              </a:rPr>
              <a:t>    </a:t>
            </a:r>
            <a:r>
              <a:rPr lang="en-US" sz="1200" b="1" dirty="0">
                <a:solidFill>
                  <a:schemeClr val="tx1">
                    <a:lumMod val="65000"/>
                    <a:lumOff val="35000"/>
                  </a:schemeClr>
                </a:solidFill>
              </a:rPr>
              <a:t>Filter1</a:t>
            </a:r>
            <a:r>
              <a:rPr lang="en-US" sz="1200" dirty="0">
                <a:solidFill>
                  <a:schemeClr val="tx1">
                    <a:lumMod val="65000"/>
                    <a:lumOff val="35000"/>
                  </a:schemeClr>
                </a:solidFill>
              </a:rPr>
              <a:t>- Not logged in last 180/90/60/30/less than 30 days </a:t>
            </a:r>
            <a:r>
              <a:rPr lang="en-US" sz="1200" b="1" dirty="0">
                <a:solidFill>
                  <a:schemeClr val="tx1">
                    <a:lumMod val="65000"/>
                    <a:lumOff val="35000"/>
                  </a:schemeClr>
                </a:solidFill>
              </a:rPr>
              <a:t>    Filter2</a:t>
            </a:r>
            <a:r>
              <a:rPr lang="en-US" sz="1200" dirty="0">
                <a:solidFill>
                  <a:schemeClr val="tx1">
                    <a:lumMod val="65000"/>
                    <a:lumOff val="35000"/>
                  </a:schemeClr>
                </a:solidFill>
              </a:rPr>
              <a:t>- MyGS1, The Vault, TruesourceTM Dashboard …</a:t>
            </a:r>
          </a:p>
          <a:p>
            <a:r>
              <a:rPr lang="en-US" sz="1200" dirty="0">
                <a:solidFill>
                  <a:schemeClr val="tx1">
                    <a:lumMod val="65000"/>
                    <a:lumOff val="35000"/>
                  </a:schemeClr>
                </a:solidFill>
              </a:rPr>
              <a:t>2. This page shows a graph for total Login number by GS1 Canada Service Name</a:t>
            </a:r>
          </a:p>
          <a:p>
            <a:r>
              <a:rPr lang="en-US" sz="1200" dirty="0">
                <a:solidFill>
                  <a:schemeClr val="tx1">
                    <a:lumMod val="65000"/>
                    <a:lumOff val="35000"/>
                  </a:schemeClr>
                </a:solidFill>
              </a:rPr>
              <a:t>3. By filtering, table shows the users’ information including “FirstName”, “LastName”,” CompanyName”, “GLN”, “SubscriberId” and so on</a:t>
            </a:r>
          </a:p>
        </p:txBody>
      </p:sp>
      <p:sp>
        <p:nvSpPr>
          <p:cNvPr id="36" name="Rectangle 35">
            <a:extLst>
              <a:ext uri="{FF2B5EF4-FFF2-40B4-BE49-F238E27FC236}">
                <a16:creationId xmlns:a16="http://schemas.microsoft.com/office/drawing/2014/main" id="{B52E2F29-7F60-4231-9E8A-C34F19C32038}"/>
              </a:ext>
            </a:extLst>
          </p:cNvPr>
          <p:cNvSpPr/>
          <p:nvPr/>
        </p:nvSpPr>
        <p:spPr>
          <a:xfrm>
            <a:off x="1562222" y="3480763"/>
            <a:ext cx="1958363" cy="307777"/>
          </a:xfrm>
          <a:prstGeom prst="rect">
            <a:avLst/>
          </a:prstGeom>
        </p:spPr>
        <p:txBody>
          <a:bodyPr wrap="square">
            <a:spAutoFit/>
          </a:bodyPr>
          <a:lstStyle/>
          <a:p>
            <a:r>
              <a:rPr lang="en-US" sz="1400" dirty="0">
                <a:solidFill>
                  <a:schemeClr val="bg1">
                    <a:lumMod val="50000"/>
                  </a:schemeClr>
                </a:solidFill>
              </a:rPr>
              <a:t>[Visualization Diagram]</a:t>
            </a:r>
          </a:p>
        </p:txBody>
      </p:sp>
      <p:cxnSp>
        <p:nvCxnSpPr>
          <p:cNvPr id="37" name="Straight Connector 36">
            <a:extLst>
              <a:ext uri="{FF2B5EF4-FFF2-40B4-BE49-F238E27FC236}">
                <a16:creationId xmlns:a16="http://schemas.microsoft.com/office/drawing/2014/main" id="{184B7B59-DF94-4684-9E7D-122C174E5E6B}"/>
              </a:ext>
            </a:extLst>
          </p:cNvPr>
          <p:cNvCxnSpPr/>
          <p:nvPr/>
        </p:nvCxnSpPr>
        <p:spPr>
          <a:xfrm>
            <a:off x="893135" y="1000673"/>
            <a:ext cx="10749516"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8" name="Rectangle: Rounded Corners 37">
            <a:extLst>
              <a:ext uri="{FF2B5EF4-FFF2-40B4-BE49-F238E27FC236}">
                <a16:creationId xmlns:a16="http://schemas.microsoft.com/office/drawing/2014/main" id="{6E9C9203-4E44-42E4-A4FD-0C34B4CF3936}"/>
              </a:ext>
            </a:extLst>
          </p:cNvPr>
          <p:cNvSpPr/>
          <p:nvPr/>
        </p:nvSpPr>
        <p:spPr>
          <a:xfrm>
            <a:off x="1850521" y="885959"/>
            <a:ext cx="786810" cy="206866"/>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Define</a:t>
            </a:r>
          </a:p>
        </p:txBody>
      </p:sp>
      <p:sp>
        <p:nvSpPr>
          <p:cNvPr id="39" name="Rectangle: Rounded Corners 38">
            <a:extLst>
              <a:ext uri="{FF2B5EF4-FFF2-40B4-BE49-F238E27FC236}">
                <a16:creationId xmlns:a16="http://schemas.microsoft.com/office/drawing/2014/main" id="{75B569F7-C97E-4AC2-BA0A-C015B8916456}"/>
              </a:ext>
            </a:extLst>
          </p:cNvPr>
          <p:cNvSpPr/>
          <p:nvPr/>
        </p:nvSpPr>
        <p:spPr>
          <a:xfrm>
            <a:off x="4779863" y="868238"/>
            <a:ext cx="786810" cy="206866"/>
          </a:xfrm>
          <a:prstGeom prst="round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Gather</a:t>
            </a:r>
          </a:p>
        </p:txBody>
      </p:sp>
      <p:sp>
        <p:nvSpPr>
          <p:cNvPr id="41" name="Rectangle: Rounded Corners 40">
            <a:extLst>
              <a:ext uri="{FF2B5EF4-FFF2-40B4-BE49-F238E27FC236}">
                <a16:creationId xmlns:a16="http://schemas.microsoft.com/office/drawing/2014/main" id="{46EC9616-5CF6-43AC-BF64-DCFD3B467AE6}"/>
              </a:ext>
            </a:extLst>
          </p:cNvPr>
          <p:cNvSpPr/>
          <p:nvPr/>
        </p:nvSpPr>
        <p:spPr>
          <a:xfrm>
            <a:off x="8437054" y="879739"/>
            <a:ext cx="786810" cy="189338"/>
          </a:xfrm>
          <a:prstGeom prst="round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Share</a:t>
            </a:r>
          </a:p>
        </p:txBody>
      </p:sp>
      <p:sp>
        <p:nvSpPr>
          <p:cNvPr id="42" name="Rectangle: Rounded Corners 41">
            <a:extLst>
              <a:ext uri="{FF2B5EF4-FFF2-40B4-BE49-F238E27FC236}">
                <a16:creationId xmlns:a16="http://schemas.microsoft.com/office/drawing/2014/main" id="{8C138897-BFA7-4B57-90A5-12085981D6B8}"/>
              </a:ext>
            </a:extLst>
          </p:cNvPr>
          <p:cNvSpPr/>
          <p:nvPr/>
        </p:nvSpPr>
        <p:spPr>
          <a:xfrm>
            <a:off x="10272643" y="901005"/>
            <a:ext cx="786810" cy="189338"/>
          </a:xfrm>
          <a:prstGeom prst="round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Utilize</a:t>
            </a:r>
          </a:p>
        </p:txBody>
      </p:sp>
      <p:sp>
        <p:nvSpPr>
          <p:cNvPr id="43" name="Flowchart: Connector 42">
            <a:extLst>
              <a:ext uri="{FF2B5EF4-FFF2-40B4-BE49-F238E27FC236}">
                <a16:creationId xmlns:a16="http://schemas.microsoft.com/office/drawing/2014/main" id="{4CAA3631-9D8A-4306-AE95-715E04249E3E}"/>
              </a:ext>
            </a:extLst>
          </p:cNvPr>
          <p:cNvSpPr/>
          <p:nvPr/>
        </p:nvSpPr>
        <p:spPr>
          <a:xfrm>
            <a:off x="893135" y="957493"/>
            <a:ext cx="83890" cy="83890"/>
          </a:xfrm>
          <a:prstGeom prst="flowChartConnector">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Circle: Hollow 43">
            <a:extLst>
              <a:ext uri="{FF2B5EF4-FFF2-40B4-BE49-F238E27FC236}">
                <a16:creationId xmlns:a16="http://schemas.microsoft.com/office/drawing/2014/main" id="{911A4CAC-9FD7-43EE-AFD2-B33D159A85E8}"/>
              </a:ext>
            </a:extLst>
          </p:cNvPr>
          <p:cNvSpPr/>
          <p:nvPr/>
        </p:nvSpPr>
        <p:spPr>
          <a:xfrm>
            <a:off x="11599050" y="920546"/>
            <a:ext cx="151000" cy="151000"/>
          </a:xfrm>
          <a:prstGeom prst="donu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5" name="Rectangle 44">
            <a:extLst>
              <a:ext uri="{FF2B5EF4-FFF2-40B4-BE49-F238E27FC236}">
                <a16:creationId xmlns:a16="http://schemas.microsoft.com/office/drawing/2014/main" id="{E9262253-C54D-437E-BD43-80461B09AD29}"/>
              </a:ext>
            </a:extLst>
          </p:cNvPr>
          <p:cNvSpPr/>
          <p:nvPr/>
        </p:nvSpPr>
        <p:spPr>
          <a:xfrm>
            <a:off x="11488933" y="738123"/>
            <a:ext cx="381836" cy="246221"/>
          </a:xfrm>
          <a:prstGeom prst="rect">
            <a:avLst/>
          </a:prstGeom>
        </p:spPr>
        <p:txBody>
          <a:bodyPr wrap="none">
            <a:spAutoFit/>
          </a:bodyPr>
          <a:lstStyle/>
          <a:p>
            <a:pPr algn="ctr"/>
            <a:r>
              <a:rPr lang="en-US" sz="1000" dirty="0">
                <a:solidFill>
                  <a:schemeClr val="bg1">
                    <a:lumMod val="50000"/>
                  </a:schemeClr>
                </a:solidFill>
              </a:rPr>
              <a:t>End</a:t>
            </a:r>
          </a:p>
        </p:txBody>
      </p:sp>
      <p:sp>
        <p:nvSpPr>
          <p:cNvPr id="46" name="Rectangle 45">
            <a:extLst>
              <a:ext uri="{FF2B5EF4-FFF2-40B4-BE49-F238E27FC236}">
                <a16:creationId xmlns:a16="http://schemas.microsoft.com/office/drawing/2014/main" id="{BCE9BBCA-77E9-4794-A445-133F4496A622}"/>
              </a:ext>
            </a:extLst>
          </p:cNvPr>
          <p:cNvSpPr/>
          <p:nvPr/>
        </p:nvSpPr>
        <p:spPr>
          <a:xfrm>
            <a:off x="738002" y="738122"/>
            <a:ext cx="436337" cy="246221"/>
          </a:xfrm>
          <a:prstGeom prst="rect">
            <a:avLst/>
          </a:prstGeom>
        </p:spPr>
        <p:txBody>
          <a:bodyPr wrap="none">
            <a:spAutoFit/>
          </a:bodyPr>
          <a:lstStyle/>
          <a:p>
            <a:pPr algn="ctr"/>
            <a:r>
              <a:rPr lang="en-US" sz="1000" dirty="0">
                <a:solidFill>
                  <a:schemeClr val="bg1">
                    <a:lumMod val="50000"/>
                  </a:schemeClr>
                </a:solidFill>
              </a:rPr>
              <a:t>Start</a:t>
            </a:r>
          </a:p>
        </p:txBody>
      </p:sp>
      <p:sp>
        <p:nvSpPr>
          <p:cNvPr id="3" name="Rectangle 2">
            <a:extLst>
              <a:ext uri="{FF2B5EF4-FFF2-40B4-BE49-F238E27FC236}">
                <a16:creationId xmlns:a16="http://schemas.microsoft.com/office/drawing/2014/main" id="{F384B9D3-80D1-4C92-95C7-00D740E8A4B5}"/>
              </a:ext>
            </a:extLst>
          </p:cNvPr>
          <p:cNvSpPr/>
          <p:nvPr/>
        </p:nvSpPr>
        <p:spPr>
          <a:xfrm>
            <a:off x="2239438" y="5413617"/>
            <a:ext cx="8888965" cy="261610"/>
          </a:xfrm>
          <a:prstGeom prst="rect">
            <a:avLst/>
          </a:prstGeom>
        </p:spPr>
        <p:txBody>
          <a:bodyPr wrap="square">
            <a:spAutoFit/>
          </a:bodyPr>
          <a:lstStyle/>
          <a:p>
            <a:r>
              <a:rPr lang="en-US" sz="1100" dirty="0">
                <a:solidFill>
                  <a:schemeClr val="bg1">
                    <a:lumMod val="50000"/>
                  </a:schemeClr>
                </a:solidFill>
              </a:rPr>
              <a:t>First Name | Last Name |         Email              | Company Name | Subscriber Id |        GLN       | Company Type | Service Name | Service Role | Total Login</a:t>
            </a:r>
          </a:p>
        </p:txBody>
      </p:sp>
      <p:cxnSp>
        <p:nvCxnSpPr>
          <p:cNvPr id="47" name="Straight Connector 46">
            <a:extLst>
              <a:ext uri="{FF2B5EF4-FFF2-40B4-BE49-F238E27FC236}">
                <a16:creationId xmlns:a16="http://schemas.microsoft.com/office/drawing/2014/main" id="{ADC4EF52-D389-4859-990C-411975B04785}"/>
              </a:ext>
            </a:extLst>
          </p:cNvPr>
          <p:cNvCxnSpPr>
            <a:cxnSpLocks/>
          </p:cNvCxnSpPr>
          <p:nvPr/>
        </p:nvCxnSpPr>
        <p:spPr>
          <a:xfrm>
            <a:off x="2219594" y="5635166"/>
            <a:ext cx="8437783"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BC9F8E00-EFCB-4D40-B041-7D283C787F5F}"/>
              </a:ext>
            </a:extLst>
          </p:cNvPr>
          <p:cNvSpPr/>
          <p:nvPr/>
        </p:nvSpPr>
        <p:spPr>
          <a:xfrm>
            <a:off x="2479554" y="5699699"/>
            <a:ext cx="8239653" cy="646331"/>
          </a:xfrm>
          <a:prstGeom prst="rect">
            <a:avLst/>
          </a:prstGeom>
        </p:spPr>
        <p:txBody>
          <a:bodyPr wrap="square">
            <a:spAutoFit/>
          </a:bodyPr>
          <a:lstStyle/>
          <a:p>
            <a:r>
              <a:rPr lang="en-US" sz="900" dirty="0">
                <a:solidFill>
                  <a:schemeClr val="bg1">
                    <a:lumMod val="50000"/>
                  </a:schemeClr>
                </a:solidFill>
              </a:rPr>
              <a:t>Ada                  ItemCert      qa2165@qa.gs1ca.org         A+ Smart Label                  996264           628077000053   Data Provider             ECCnet/ProSYNC      User Group                    0</a:t>
            </a:r>
          </a:p>
          <a:p>
            <a:r>
              <a:rPr lang="en-US" sz="900" dirty="0">
                <a:solidFill>
                  <a:schemeClr val="bg1">
                    <a:lumMod val="50000"/>
                  </a:schemeClr>
                </a:solidFill>
              </a:rPr>
              <a:t>Ada                  ItemCert      qa2165@qa.gs1ca.org         A+ Smart Label                  996264           628077000053   Data Provider             myGS1                        Company User              6</a:t>
            </a:r>
          </a:p>
          <a:p>
            <a:endParaRPr lang="en-US" sz="900" dirty="0">
              <a:solidFill>
                <a:schemeClr val="bg1">
                  <a:lumMod val="50000"/>
                </a:schemeClr>
              </a:solidFill>
            </a:endParaRPr>
          </a:p>
          <a:p>
            <a:r>
              <a:rPr lang="en-US" sz="900" dirty="0">
                <a:solidFill>
                  <a:schemeClr val="bg1">
                    <a:lumMod val="50000"/>
                  </a:schemeClr>
                </a:solidFill>
              </a:rPr>
              <a:t>…</a:t>
            </a:r>
          </a:p>
        </p:txBody>
      </p:sp>
      <p:sp>
        <p:nvSpPr>
          <p:cNvPr id="8" name="Rectangle 7">
            <a:extLst>
              <a:ext uri="{FF2B5EF4-FFF2-40B4-BE49-F238E27FC236}">
                <a16:creationId xmlns:a16="http://schemas.microsoft.com/office/drawing/2014/main" id="{096EB285-D2F8-448D-9D7E-5DE2C8F34245}"/>
              </a:ext>
            </a:extLst>
          </p:cNvPr>
          <p:cNvSpPr/>
          <p:nvPr/>
        </p:nvSpPr>
        <p:spPr>
          <a:xfrm>
            <a:off x="2487794" y="4873066"/>
            <a:ext cx="5305869" cy="230832"/>
          </a:xfrm>
          <a:prstGeom prst="rect">
            <a:avLst/>
          </a:prstGeom>
        </p:spPr>
        <p:txBody>
          <a:bodyPr wrap="square">
            <a:spAutoFit/>
          </a:bodyPr>
          <a:lstStyle/>
          <a:p>
            <a:r>
              <a:rPr lang="en-US" sz="900" dirty="0">
                <a:solidFill>
                  <a:schemeClr val="bg1">
                    <a:lumMod val="50000"/>
                  </a:schemeClr>
                </a:solidFill>
              </a:rPr>
              <a:t>ECCnet/ProSYNC                       myGS1                       The Vault                         </a:t>
            </a:r>
            <a:r>
              <a:rPr lang="en-US" sz="900" dirty="0">
                <a:solidFill>
                  <a:schemeClr val="tx1">
                    <a:lumMod val="65000"/>
                    <a:lumOff val="35000"/>
                  </a:schemeClr>
                </a:solidFill>
              </a:rPr>
              <a:t>TruesourceTM Dashboard …</a:t>
            </a:r>
            <a:endParaRPr lang="en-US" sz="900" dirty="0"/>
          </a:p>
        </p:txBody>
      </p:sp>
      <p:sp>
        <p:nvSpPr>
          <p:cNvPr id="9" name="Rectangle 8">
            <a:extLst>
              <a:ext uri="{FF2B5EF4-FFF2-40B4-BE49-F238E27FC236}">
                <a16:creationId xmlns:a16="http://schemas.microsoft.com/office/drawing/2014/main" id="{490C7F9E-E08A-41E8-BE59-3B3BA6F77812}"/>
              </a:ext>
            </a:extLst>
          </p:cNvPr>
          <p:cNvSpPr/>
          <p:nvPr/>
        </p:nvSpPr>
        <p:spPr>
          <a:xfrm>
            <a:off x="2697327" y="4720865"/>
            <a:ext cx="436337" cy="146703"/>
          </a:xfrm>
          <a:prstGeom prst="rect">
            <a:avLst/>
          </a:prstGeom>
          <a:solidFill>
            <a:schemeClr val="accent1">
              <a:lumMod val="40000"/>
              <a:lumOff val="6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3CB2216D-0520-4076-A75C-A430B456DA47}"/>
              </a:ext>
            </a:extLst>
          </p:cNvPr>
          <p:cNvSpPr/>
          <p:nvPr/>
        </p:nvSpPr>
        <p:spPr>
          <a:xfrm>
            <a:off x="3849193" y="4539117"/>
            <a:ext cx="436337" cy="331993"/>
          </a:xfrm>
          <a:prstGeom prst="rect">
            <a:avLst/>
          </a:prstGeom>
          <a:solidFill>
            <a:schemeClr val="accent1">
              <a:lumMod val="40000"/>
              <a:lumOff val="6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34E01CC8-9191-4708-A9ED-7BE3CF8E5194}"/>
              </a:ext>
            </a:extLst>
          </p:cNvPr>
          <p:cNvSpPr/>
          <p:nvPr/>
        </p:nvSpPr>
        <p:spPr>
          <a:xfrm>
            <a:off x="4852196" y="4727947"/>
            <a:ext cx="436337" cy="146703"/>
          </a:xfrm>
          <a:prstGeom prst="rect">
            <a:avLst/>
          </a:prstGeom>
          <a:solidFill>
            <a:schemeClr val="accent1">
              <a:lumMod val="40000"/>
              <a:lumOff val="6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9C39054A-9F6A-43EB-8CE3-FAA0D840EC13}"/>
              </a:ext>
            </a:extLst>
          </p:cNvPr>
          <p:cNvSpPr/>
          <p:nvPr/>
        </p:nvSpPr>
        <p:spPr>
          <a:xfrm>
            <a:off x="6227339" y="4702577"/>
            <a:ext cx="436337" cy="164980"/>
          </a:xfrm>
          <a:prstGeom prst="rect">
            <a:avLst/>
          </a:prstGeom>
          <a:solidFill>
            <a:schemeClr val="accent1">
              <a:lumMod val="40000"/>
              <a:lumOff val="6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98596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F7972B1-0E4B-441E-9F5F-99F21AF89CEB}"/>
              </a:ext>
            </a:extLst>
          </p:cNvPr>
          <p:cNvSpPr/>
          <p:nvPr/>
        </p:nvSpPr>
        <p:spPr>
          <a:xfrm>
            <a:off x="1272548" y="1672621"/>
            <a:ext cx="1763984" cy="276999"/>
          </a:xfrm>
          <a:prstGeom prst="rect">
            <a:avLst/>
          </a:prstGeom>
        </p:spPr>
        <p:txBody>
          <a:bodyPr wrap="square">
            <a:spAutoFit/>
          </a:bodyPr>
          <a:lstStyle/>
          <a:p>
            <a:r>
              <a:rPr lang="en-US" sz="1200" dirty="0"/>
              <a:t>[In/Output Definition]</a:t>
            </a:r>
          </a:p>
        </p:txBody>
      </p:sp>
      <p:pic>
        <p:nvPicPr>
          <p:cNvPr id="14" name="LogoHeaderFirstPage">
            <a:extLst>
              <a:ext uri="{FF2B5EF4-FFF2-40B4-BE49-F238E27FC236}">
                <a16:creationId xmlns:a16="http://schemas.microsoft.com/office/drawing/2014/main" id="{392F0598-C960-41C4-B549-B11D31CE3CBE}"/>
              </a:ext>
            </a:extLst>
          </p:cNvPr>
          <p:cNvPicPr/>
          <p:nvPr/>
        </p:nvPicPr>
        <p:blipFill>
          <a:blip r:embed="rId2"/>
          <a:stretch>
            <a:fillRect/>
          </a:stretch>
        </p:blipFill>
        <p:spPr>
          <a:xfrm>
            <a:off x="247851" y="102578"/>
            <a:ext cx="1864158" cy="547558"/>
          </a:xfrm>
          <a:prstGeom prst="rect">
            <a:avLst/>
          </a:prstGeom>
          <a:extLst>
            <a:ext uri="{FAA26D3D-D897-4be2-8F04-BA451C77F1D7}">
              <ma14:placeholderFlag xmlns:lc="http://schemas.openxmlformats.org/drawingml/2006/lockedCanvas" xmlns="" xmlns:wpc="http://schemas.microsoft.com/office/word/2010/wordprocessingCanvas" xmlns:mo="http://schemas.microsoft.com/office/mac/office/2008/main" xmlns:mc="http://schemas.openxmlformats.org/markup-compatibility/2006" xmlns:mv="urn:schemas-microsoft-com:mac:vml"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ps="http://schemas.microsoft.com/office/word/2010/wordprocessingShape" xmlns:ma14="http://schemas.microsoft.com/office/mac/drawingml/2011/main" xmlns:pic="http://schemas.openxmlformats.org/drawingml/2006/picture" xmlns:wne="http://schemas.microsoft.com/office/word/2006/wordml" xmlns:wp="http://schemas.openxmlformats.org/drawingml/2006/wordprocessingDrawing" xmlns:m="http://schemas.openxmlformats.org/officeDocument/2006/math" xmlns:ve="http://schemas.openxmlformats.org/markup-compatibility/2006"/>
            </a:ext>
          </a:extLst>
        </p:spPr>
      </p:pic>
      <p:pic>
        <p:nvPicPr>
          <p:cNvPr id="15" name="Picture 14">
            <a:extLst>
              <a:ext uri="{FF2B5EF4-FFF2-40B4-BE49-F238E27FC236}">
                <a16:creationId xmlns:a16="http://schemas.microsoft.com/office/drawing/2014/main" id="{E76FC57A-FD51-42B8-BDFA-D9A961024CE5}"/>
              </a:ext>
            </a:extLst>
          </p:cNvPr>
          <p:cNvPicPr/>
          <p:nvPr/>
        </p:nvPicPr>
        <p:blipFill>
          <a:blip r:embed="rId3">
            <a:extLst>
              <a:ext uri="{28A0092B-C50C-407E-A947-70E740481C1C}">
                <a14:useLocalDpi xmlns:a14="http://schemas.microsoft.com/office/drawing/2010/main" val="0"/>
              </a:ext>
            </a:extLst>
          </a:blip>
          <a:stretch>
            <a:fillRect/>
          </a:stretch>
        </p:blipFill>
        <p:spPr>
          <a:xfrm>
            <a:off x="9794413" y="498173"/>
            <a:ext cx="1967230" cy="106045"/>
          </a:xfrm>
          <a:prstGeom prst="rect">
            <a:avLst/>
          </a:prstGeom>
        </p:spPr>
      </p:pic>
      <p:sp>
        <p:nvSpPr>
          <p:cNvPr id="16" name="Rectangle 15">
            <a:extLst>
              <a:ext uri="{FF2B5EF4-FFF2-40B4-BE49-F238E27FC236}">
                <a16:creationId xmlns:a16="http://schemas.microsoft.com/office/drawing/2014/main" id="{D218FDD7-094E-4372-ACF0-2A832CE275CC}"/>
              </a:ext>
            </a:extLst>
          </p:cNvPr>
          <p:cNvSpPr/>
          <p:nvPr/>
        </p:nvSpPr>
        <p:spPr>
          <a:xfrm flipV="1">
            <a:off x="137160" y="683213"/>
            <a:ext cx="11807190" cy="7200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BB817B8-3BEC-4008-90F8-E344A71E4717}"/>
              </a:ext>
            </a:extLst>
          </p:cNvPr>
          <p:cNvSpPr/>
          <p:nvPr/>
        </p:nvSpPr>
        <p:spPr>
          <a:xfrm>
            <a:off x="4739698" y="364170"/>
            <a:ext cx="3428445" cy="307777"/>
          </a:xfrm>
          <a:prstGeom prst="rect">
            <a:avLst/>
          </a:prstGeom>
        </p:spPr>
        <p:txBody>
          <a:bodyPr wrap="square">
            <a:spAutoFit/>
          </a:bodyPr>
          <a:lstStyle/>
          <a:p>
            <a:pPr>
              <a:spcAft>
                <a:spcPts val="1200"/>
              </a:spcAft>
            </a:pPr>
            <a:r>
              <a:rPr lang="en-GB" sz="1400" dirty="0">
                <a:solidFill>
                  <a:srgbClr val="002C6C"/>
                </a:solidFill>
                <a:effectLst/>
                <a:ea typeface="Times New Roman" panose="02020603050405020304" pitchFamily="18" charset="0"/>
                <a:cs typeface="Times New Roman" panose="02020603050405020304" pitchFamily="18" charset="0"/>
              </a:rPr>
              <a:t>GS1 Canada D/W Prototype</a:t>
            </a:r>
            <a:r>
              <a:rPr lang="en-GB" sz="1400" dirty="0">
                <a:solidFill>
                  <a:srgbClr val="002C6C"/>
                </a:solidFill>
                <a:ea typeface="Times New Roman" panose="02020603050405020304" pitchFamily="18" charset="0"/>
                <a:cs typeface="Times New Roman" panose="02020603050405020304" pitchFamily="18" charset="0"/>
              </a:rPr>
              <a:t> Demo</a:t>
            </a:r>
            <a:endParaRPr lang="en-US" sz="1400" dirty="0">
              <a:ea typeface="Times New Roman" panose="02020603050405020304" pitchFamily="18" charset="0"/>
              <a:cs typeface="Times New Roman" panose="02020603050405020304" pitchFamily="18" charset="0"/>
            </a:endParaRPr>
          </a:p>
        </p:txBody>
      </p:sp>
      <p:sp>
        <p:nvSpPr>
          <p:cNvPr id="45" name="Rectangle 44">
            <a:extLst>
              <a:ext uri="{FF2B5EF4-FFF2-40B4-BE49-F238E27FC236}">
                <a16:creationId xmlns:a16="http://schemas.microsoft.com/office/drawing/2014/main" id="{E9262253-C54D-437E-BD43-80461B09AD29}"/>
              </a:ext>
            </a:extLst>
          </p:cNvPr>
          <p:cNvSpPr/>
          <p:nvPr/>
        </p:nvSpPr>
        <p:spPr>
          <a:xfrm>
            <a:off x="11488933" y="738123"/>
            <a:ext cx="381836" cy="246221"/>
          </a:xfrm>
          <a:prstGeom prst="rect">
            <a:avLst/>
          </a:prstGeom>
        </p:spPr>
        <p:txBody>
          <a:bodyPr wrap="none">
            <a:spAutoFit/>
          </a:bodyPr>
          <a:lstStyle/>
          <a:p>
            <a:pPr algn="ctr"/>
            <a:r>
              <a:rPr lang="en-US" sz="1000" dirty="0">
                <a:solidFill>
                  <a:schemeClr val="bg1">
                    <a:lumMod val="50000"/>
                  </a:schemeClr>
                </a:solidFill>
              </a:rPr>
              <a:t>End</a:t>
            </a:r>
          </a:p>
        </p:txBody>
      </p:sp>
      <p:sp>
        <p:nvSpPr>
          <p:cNvPr id="48" name="Rectangle 47">
            <a:extLst>
              <a:ext uri="{FF2B5EF4-FFF2-40B4-BE49-F238E27FC236}">
                <a16:creationId xmlns:a16="http://schemas.microsoft.com/office/drawing/2014/main" id="{702089D1-FBA9-4DBF-AD80-34097AB00359}"/>
              </a:ext>
            </a:extLst>
          </p:cNvPr>
          <p:cNvSpPr/>
          <p:nvPr/>
        </p:nvSpPr>
        <p:spPr>
          <a:xfrm>
            <a:off x="1153389" y="1189676"/>
            <a:ext cx="5430291" cy="523220"/>
          </a:xfrm>
          <a:prstGeom prst="rect">
            <a:avLst/>
          </a:prstGeom>
        </p:spPr>
        <p:txBody>
          <a:bodyPr wrap="square">
            <a:spAutoFit/>
          </a:bodyPr>
          <a:lstStyle/>
          <a:p>
            <a:pPr>
              <a:spcAft>
                <a:spcPts val="1200"/>
              </a:spcAft>
            </a:pPr>
            <a:r>
              <a:rPr lang="en-GB" sz="2800" dirty="0">
                <a:solidFill>
                  <a:schemeClr val="bg1">
                    <a:lumMod val="50000"/>
                  </a:schemeClr>
                </a:solidFill>
                <a:effectLst/>
                <a:ea typeface="Times New Roman" panose="02020603050405020304" pitchFamily="18" charset="0"/>
                <a:cs typeface="Times New Roman" panose="02020603050405020304" pitchFamily="18" charset="0"/>
              </a:rPr>
              <a:t>1. Data Definition – </a:t>
            </a:r>
            <a:r>
              <a:rPr lang="en-GB" sz="2800" dirty="0">
                <a:solidFill>
                  <a:srgbClr val="002060"/>
                </a:solidFill>
                <a:effectLst/>
                <a:ea typeface="Times New Roman" panose="02020603050405020304" pitchFamily="18" charset="0"/>
                <a:cs typeface="Times New Roman" panose="02020603050405020304" pitchFamily="18" charset="0"/>
              </a:rPr>
              <a:t>IO Definition</a:t>
            </a:r>
            <a:endParaRPr lang="en-US" sz="2800" dirty="0">
              <a:solidFill>
                <a:srgbClr val="002060"/>
              </a:solidFill>
              <a:ea typeface="Times New Roman" panose="02020603050405020304" pitchFamily="18" charset="0"/>
              <a:cs typeface="Times New Roman" panose="02020603050405020304" pitchFamily="18" charset="0"/>
            </a:endParaRPr>
          </a:p>
        </p:txBody>
      </p:sp>
      <p:cxnSp>
        <p:nvCxnSpPr>
          <p:cNvPr id="51" name="Straight Connector 50">
            <a:extLst>
              <a:ext uri="{FF2B5EF4-FFF2-40B4-BE49-F238E27FC236}">
                <a16:creationId xmlns:a16="http://schemas.microsoft.com/office/drawing/2014/main" id="{19D3E8C5-B10D-447E-9A9C-42886FAE22B6}"/>
              </a:ext>
            </a:extLst>
          </p:cNvPr>
          <p:cNvCxnSpPr/>
          <p:nvPr/>
        </p:nvCxnSpPr>
        <p:spPr>
          <a:xfrm>
            <a:off x="893135" y="1000673"/>
            <a:ext cx="10749516"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2" name="Rectangle: Rounded Corners 51">
            <a:extLst>
              <a:ext uri="{FF2B5EF4-FFF2-40B4-BE49-F238E27FC236}">
                <a16:creationId xmlns:a16="http://schemas.microsoft.com/office/drawing/2014/main" id="{05BD8E45-3C34-4091-AE42-9472BB18ADBB}"/>
              </a:ext>
            </a:extLst>
          </p:cNvPr>
          <p:cNvSpPr/>
          <p:nvPr/>
        </p:nvSpPr>
        <p:spPr>
          <a:xfrm>
            <a:off x="1850521" y="885959"/>
            <a:ext cx="786810" cy="206866"/>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Define</a:t>
            </a:r>
          </a:p>
        </p:txBody>
      </p:sp>
      <p:sp>
        <p:nvSpPr>
          <p:cNvPr id="53" name="Rectangle: Rounded Corners 52">
            <a:extLst>
              <a:ext uri="{FF2B5EF4-FFF2-40B4-BE49-F238E27FC236}">
                <a16:creationId xmlns:a16="http://schemas.microsoft.com/office/drawing/2014/main" id="{47B63BC5-E42C-4C13-B512-BDFD8C689E91}"/>
              </a:ext>
            </a:extLst>
          </p:cNvPr>
          <p:cNvSpPr/>
          <p:nvPr/>
        </p:nvSpPr>
        <p:spPr>
          <a:xfrm>
            <a:off x="4779863" y="868238"/>
            <a:ext cx="786810" cy="206866"/>
          </a:xfrm>
          <a:prstGeom prst="round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Gather</a:t>
            </a:r>
          </a:p>
        </p:txBody>
      </p:sp>
      <p:sp>
        <p:nvSpPr>
          <p:cNvPr id="54" name="Rectangle: Rounded Corners 53">
            <a:extLst>
              <a:ext uri="{FF2B5EF4-FFF2-40B4-BE49-F238E27FC236}">
                <a16:creationId xmlns:a16="http://schemas.microsoft.com/office/drawing/2014/main" id="{52E5F9BF-BBFB-4036-9678-27E02C85327F}"/>
              </a:ext>
            </a:extLst>
          </p:cNvPr>
          <p:cNvSpPr/>
          <p:nvPr/>
        </p:nvSpPr>
        <p:spPr>
          <a:xfrm>
            <a:off x="8437054" y="879739"/>
            <a:ext cx="786810" cy="189338"/>
          </a:xfrm>
          <a:prstGeom prst="round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Share</a:t>
            </a:r>
          </a:p>
        </p:txBody>
      </p:sp>
      <p:sp>
        <p:nvSpPr>
          <p:cNvPr id="55" name="Rectangle: Rounded Corners 54">
            <a:extLst>
              <a:ext uri="{FF2B5EF4-FFF2-40B4-BE49-F238E27FC236}">
                <a16:creationId xmlns:a16="http://schemas.microsoft.com/office/drawing/2014/main" id="{0FA8D3F0-2BF5-4356-830C-65DF42B642FF}"/>
              </a:ext>
            </a:extLst>
          </p:cNvPr>
          <p:cNvSpPr/>
          <p:nvPr/>
        </p:nvSpPr>
        <p:spPr>
          <a:xfrm>
            <a:off x="10272643" y="901005"/>
            <a:ext cx="786810" cy="189338"/>
          </a:xfrm>
          <a:prstGeom prst="round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Utilize</a:t>
            </a:r>
          </a:p>
        </p:txBody>
      </p:sp>
      <p:sp>
        <p:nvSpPr>
          <p:cNvPr id="56" name="Flowchart: Connector 55">
            <a:extLst>
              <a:ext uri="{FF2B5EF4-FFF2-40B4-BE49-F238E27FC236}">
                <a16:creationId xmlns:a16="http://schemas.microsoft.com/office/drawing/2014/main" id="{8BFBA9AD-BF4A-4399-91CD-E6C95F4859AB}"/>
              </a:ext>
            </a:extLst>
          </p:cNvPr>
          <p:cNvSpPr/>
          <p:nvPr/>
        </p:nvSpPr>
        <p:spPr>
          <a:xfrm>
            <a:off x="893135" y="957493"/>
            <a:ext cx="83890" cy="83890"/>
          </a:xfrm>
          <a:prstGeom prst="flowChartConnector">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Circle: Hollow 56">
            <a:extLst>
              <a:ext uri="{FF2B5EF4-FFF2-40B4-BE49-F238E27FC236}">
                <a16:creationId xmlns:a16="http://schemas.microsoft.com/office/drawing/2014/main" id="{A3267DA0-DB87-4567-A8DC-4015F30A41F4}"/>
              </a:ext>
            </a:extLst>
          </p:cNvPr>
          <p:cNvSpPr/>
          <p:nvPr/>
        </p:nvSpPr>
        <p:spPr>
          <a:xfrm>
            <a:off x="11599050" y="920546"/>
            <a:ext cx="151000" cy="151000"/>
          </a:xfrm>
          <a:prstGeom prst="donu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8" name="Rectangle 57">
            <a:extLst>
              <a:ext uri="{FF2B5EF4-FFF2-40B4-BE49-F238E27FC236}">
                <a16:creationId xmlns:a16="http://schemas.microsoft.com/office/drawing/2014/main" id="{A06B54CB-F2C4-4B70-A1EE-9FB3DC8B0941}"/>
              </a:ext>
            </a:extLst>
          </p:cNvPr>
          <p:cNvSpPr/>
          <p:nvPr/>
        </p:nvSpPr>
        <p:spPr>
          <a:xfrm>
            <a:off x="11488933" y="738123"/>
            <a:ext cx="381836" cy="246221"/>
          </a:xfrm>
          <a:prstGeom prst="rect">
            <a:avLst/>
          </a:prstGeom>
        </p:spPr>
        <p:txBody>
          <a:bodyPr wrap="none">
            <a:spAutoFit/>
          </a:bodyPr>
          <a:lstStyle/>
          <a:p>
            <a:pPr algn="ctr"/>
            <a:r>
              <a:rPr lang="en-US" sz="1000" dirty="0">
                <a:solidFill>
                  <a:schemeClr val="bg1">
                    <a:lumMod val="50000"/>
                  </a:schemeClr>
                </a:solidFill>
              </a:rPr>
              <a:t>End</a:t>
            </a:r>
          </a:p>
        </p:txBody>
      </p:sp>
      <p:sp>
        <p:nvSpPr>
          <p:cNvPr id="59" name="Rectangle 58">
            <a:extLst>
              <a:ext uri="{FF2B5EF4-FFF2-40B4-BE49-F238E27FC236}">
                <a16:creationId xmlns:a16="http://schemas.microsoft.com/office/drawing/2014/main" id="{3E0719BF-C8F9-4E9B-AA59-FD816378715B}"/>
              </a:ext>
            </a:extLst>
          </p:cNvPr>
          <p:cNvSpPr/>
          <p:nvPr/>
        </p:nvSpPr>
        <p:spPr>
          <a:xfrm>
            <a:off x="738002" y="738122"/>
            <a:ext cx="436337" cy="246221"/>
          </a:xfrm>
          <a:prstGeom prst="rect">
            <a:avLst/>
          </a:prstGeom>
        </p:spPr>
        <p:txBody>
          <a:bodyPr wrap="none">
            <a:spAutoFit/>
          </a:bodyPr>
          <a:lstStyle/>
          <a:p>
            <a:pPr algn="ctr"/>
            <a:r>
              <a:rPr lang="en-US" sz="1000" dirty="0">
                <a:solidFill>
                  <a:schemeClr val="bg1">
                    <a:lumMod val="50000"/>
                  </a:schemeClr>
                </a:solidFill>
              </a:rPr>
              <a:t>Start</a:t>
            </a:r>
          </a:p>
        </p:txBody>
      </p:sp>
      <p:graphicFrame>
        <p:nvGraphicFramePr>
          <p:cNvPr id="2" name="Table 1">
            <a:extLst>
              <a:ext uri="{FF2B5EF4-FFF2-40B4-BE49-F238E27FC236}">
                <a16:creationId xmlns:a16="http://schemas.microsoft.com/office/drawing/2014/main" id="{DA99B9D7-DC9D-420D-8FE9-63D1E8631490}"/>
              </a:ext>
            </a:extLst>
          </p:cNvPr>
          <p:cNvGraphicFramePr>
            <a:graphicFrameLocks noGrp="1"/>
          </p:cNvGraphicFramePr>
          <p:nvPr>
            <p:extLst>
              <p:ext uri="{D42A27DB-BD31-4B8C-83A1-F6EECF244321}">
                <p14:modId xmlns:p14="http://schemas.microsoft.com/office/powerpoint/2010/main" val="3746834656"/>
              </p:ext>
            </p:extLst>
          </p:nvPr>
        </p:nvGraphicFramePr>
        <p:xfrm>
          <a:off x="1355170" y="1959653"/>
          <a:ext cx="10287482" cy="4534176"/>
        </p:xfrm>
        <a:graphic>
          <a:graphicData uri="http://schemas.openxmlformats.org/drawingml/2006/table">
            <a:tbl>
              <a:tblPr firstRow="1" bandRow="1">
                <a:tableStyleId>{5C22544A-7EE6-4342-B048-85BDC9FD1C3A}</a:tableStyleId>
              </a:tblPr>
              <a:tblGrid>
                <a:gridCol w="448966">
                  <a:extLst>
                    <a:ext uri="{9D8B030D-6E8A-4147-A177-3AD203B41FA5}">
                      <a16:colId xmlns:a16="http://schemas.microsoft.com/office/drawing/2014/main" val="2948436358"/>
                    </a:ext>
                  </a:extLst>
                </a:gridCol>
                <a:gridCol w="476809">
                  <a:extLst>
                    <a:ext uri="{9D8B030D-6E8A-4147-A177-3AD203B41FA5}">
                      <a16:colId xmlns:a16="http://schemas.microsoft.com/office/drawing/2014/main" val="302606895"/>
                    </a:ext>
                  </a:extLst>
                </a:gridCol>
                <a:gridCol w="548331">
                  <a:extLst>
                    <a:ext uri="{9D8B030D-6E8A-4147-A177-3AD203B41FA5}">
                      <a16:colId xmlns:a16="http://schemas.microsoft.com/office/drawing/2014/main" val="1347331840"/>
                    </a:ext>
                  </a:extLst>
                </a:gridCol>
                <a:gridCol w="1025139">
                  <a:extLst>
                    <a:ext uri="{9D8B030D-6E8A-4147-A177-3AD203B41FA5}">
                      <a16:colId xmlns:a16="http://schemas.microsoft.com/office/drawing/2014/main" val="4075900885"/>
                    </a:ext>
                  </a:extLst>
                </a:gridCol>
                <a:gridCol w="4803852">
                  <a:extLst>
                    <a:ext uri="{9D8B030D-6E8A-4147-A177-3AD203B41FA5}">
                      <a16:colId xmlns:a16="http://schemas.microsoft.com/office/drawing/2014/main" val="4137780130"/>
                    </a:ext>
                  </a:extLst>
                </a:gridCol>
                <a:gridCol w="1720841">
                  <a:extLst>
                    <a:ext uri="{9D8B030D-6E8A-4147-A177-3AD203B41FA5}">
                      <a16:colId xmlns:a16="http://schemas.microsoft.com/office/drawing/2014/main" val="1777451291"/>
                    </a:ext>
                  </a:extLst>
                </a:gridCol>
                <a:gridCol w="1263544">
                  <a:extLst>
                    <a:ext uri="{9D8B030D-6E8A-4147-A177-3AD203B41FA5}">
                      <a16:colId xmlns:a16="http://schemas.microsoft.com/office/drawing/2014/main" val="1793208759"/>
                    </a:ext>
                  </a:extLst>
                </a:gridCol>
              </a:tblGrid>
              <a:tr h="301338">
                <a:tc>
                  <a:txBody>
                    <a:bodyPr/>
                    <a:lstStyle/>
                    <a:p>
                      <a:pPr algn="ctr" rtl="0" fontAlgn="ctr"/>
                      <a:r>
                        <a:rPr lang="en-US" sz="1200" u="none" strike="noStrike" dirty="0">
                          <a:solidFill>
                            <a:schemeClr val="tx1"/>
                          </a:solidFill>
                          <a:effectLst/>
                          <a:latin typeface="+mn-lt"/>
                        </a:rPr>
                        <a:t>Seq</a:t>
                      </a:r>
                      <a:endParaRPr lang="en-US" sz="1200" b="1" i="0" u="none" strike="noStrike" dirty="0">
                        <a:solidFill>
                          <a:schemeClr val="tx1"/>
                        </a:solidFill>
                        <a:effectLst/>
                        <a:latin typeface="+mn-lt"/>
                      </a:endParaRP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rtl="0" fontAlgn="ctr"/>
                      <a:r>
                        <a:rPr lang="en-US" sz="1200" u="none" strike="noStrike" dirty="0">
                          <a:solidFill>
                            <a:schemeClr val="tx1"/>
                          </a:solidFill>
                          <a:effectLst/>
                          <a:latin typeface="+mn-lt"/>
                        </a:rPr>
                        <a:t>IO</a:t>
                      </a:r>
                      <a:endParaRPr lang="en-US" sz="1200" b="1" i="0" u="none" strike="noStrike" dirty="0">
                        <a:solidFill>
                          <a:schemeClr val="tx1"/>
                        </a:solidFill>
                        <a:effectLst/>
                        <a:latin typeface="+mn-lt"/>
                      </a:endParaRP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rtl="0" fontAlgn="ctr"/>
                      <a:r>
                        <a:rPr lang="en-US" sz="1200" u="none" strike="noStrike" dirty="0">
                          <a:solidFill>
                            <a:schemeClr val="tx1"/>
                          </a:solidFill>
                          <a:effectLst/>
                          <a:latin typeface="+mn-lt"/>
                        </a:rPr>
                        <a:t>format</a:t>
                      </a:r>
                      <a:endParaRPr lang="en-US" sz="1200" b="1" i="0" u="none" strike="noStrike" dirty="0">
                        <a:solidFill>
                          <a:schemeClr val="tx1"/>
                        </a:solidFill>
                        <a:effectLst/>
                        <a:latin typeface="+mn-lt"/>
                      </a:endParaRP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rtl="0" fontAlgn="ctr"/>
                      <a:r>
                        <a:rPr lang="en-US" sz="1200" u="none" strike="noStrike">
                          <a:solidFill>
                            <a:schemeClr val="tx1"/>
                          </a:solidFill>
                          <a:effectLst/>
                          <a:latin typeface="+mn-lt"/>
                        </a:rPr>
                        <a:t>Display Name</a:t>
                      </a:r>
                      <a:endParaRPr lang="en-US" sz="1200" b="1" i="0" u="none" strike="noStrike">
                        <a:solidFill>
                          <a:schemeClr val="tx1"/>
                        </a:solidFill>
                        <a:effectLst/>
                        <a:latin typeface="+mn-lt"/>
                      </a:endParaRP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rtl="0" fontAlgn="ctr"/>
                      <a:r>
                        <a:rPr lang="en-US" sz="1200" u="none" strike="noStrike" dirty="0">
                          <a:solidFill>
                            <a:schemeClr val="tx1"/>
                          </a:solidFill>
                          <a:effectLst/>
                          <a:latin typeface="+mn-lt"/>
                        </a:rPr>
                        <a:t>Content</a:t>
                      </a:r>
                      <a:endParaRPr lang="en-US" sz="1200" b="1" i="0" u="none" strike="noStrike" dirty="0">
                        <a:solidFill>
                          <a:schemeClr val="tx1"/>
                        </a:solidFill>
                        <a:effectLst/>
                        <a:latin typeface="+mn-lt"/>
                      </a:endParaRP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rtl="0" fontAlgn="ctr"/>
                      <a:r>
                        <a:rPr lang="en-US" sz="1200" b="1" i="0" u="none" strike="noStrike" dirty="0">
                          <a:solidFill>
                            <a:schemeClr val="tx1"/>
                          </a:solidFill>
                          <a:effectLst/>
                          <a:latin typeface="+mn-lt"/>
                        </a:rPr>
                        <a:t>Mongo collection</a:t>
                      </a: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rtl="0" fontAlgn="ctr"/>
                      <a:r>
                        <a:rPr lang="en-US" sz="1200" u="none" strike="noStrike" dirty="0">
                          <a:solidFill>
                            <a:schemeClr val="tx1"/>
                          </a:solidFill>
                          <a:effectLst/>
                          <a:latin typeface="+mn-lt"/>
                        </a:rPr>
                        <a:t>Field</a:t>
                      </a:r>
                      <a:endParaRPr lang="en-US" sz="1200" b="1" i="0" u="none" strike="noStrike" dirty="0">
                        <a:solidFill>
                          <a:schemeClr val="tx1"/>
                        </a:solidFill>
                        <a:effectLst/>
                        <a:latin typeface="+mn-lt"/>
                      </a:endParaRP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283389661"/>
                  </a:ext>
                </a:extLst>
              </a:tr>
              <a:tr h="748425">
                <a:tc>
                  <a:txBody>
                    <a:bodyPr/>
                    <a:lstStyle/>
                    <a:p>
                      <a:pPr algn="ctr" fontAlgn="b"/>
                      <a:r>
                        <a:rPr lang="en-US" sz="1100" u="none" strike="noStrike" dirty="0">
                          <a:solidFill>
                            <a:schemeClr val="tx1"/>
                          </a:solidFill>
                          <a:effectLst/>
                          <a:latin typeface="+mn-lt"/>
                        </a:rPr>
                        <a:t>1</a:t>
                      </a:r>
                      <a:endParaRPr lang="en-US" sz="1100" b="0" i="0" u="none" strike="noStrike" dirty="0">
                        <a:solidFill>
                          <a:schemeClr val="tx1"/>
                        </a:solidFill>
                        <a:effectLst/>
                        <a:latin typeface="+mn-lt"/>
                      </a:endParaRP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US" sz="1100" u="none" strike="noStrike" dirty="0">
                          <a:solidFill>
                            <a:schemeClr val="tx1"/>
                          </a:solidFill>
                          <a:effectLst/>
                          <a:latin typeface="+mn-lt"/>
                        </a:rPr>
                        <a:t>I/O</a:t>
                      </a:r>
                      <a:endParaRPr lang="en-US" sz="1100" b="0" i="0" u="none" strike="noStrike" dirty="0">
                        <a:solidFill>
                          <a:schemeClr val="tx1"/>
                        </a:solidFill>
                        <a:effectLst/>
                        <a:latin typeface="+mn-lt"/>
                      </a:endParaRP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u="none" strike="noStrike" dirty="0">
                          <a:solidFill>
                            <a:schemeClr val="tx1"/>
                          </a:solidFill>
                          <a:effectLst/>
                          <a:latin typeface="+mn-lt"/>
                        </a:rPr>
                        <a:t>Lov</a:t>
                      </a:r>
                      <a:endParaRPr lang="en-US" sz="1100" b="0" i="0" u="none" strike="noStrike" dirty="0">
                        <a:solidFill>
                          <a:schemeClr val="tx1"/>
                        </a:solidFill>
                        <a:effectLst/>
                        <a:latin typeface="+mn-lt"/>
                      </a:endParaRP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u="none" strike="noStrike" dirty="0">
                          <a:solidFill>
                            <a:schemeClr val="tx1"/>
                          </a:solidFill>
                          <a:effectLst/>
                          <a:latin typeface="+mn-lt"/>
                        </a:rPr>
                        <a:t>Not logged in</a:t>
                      </a:r>
                      <a:endParaRPr lang="en-US" sz="1100" b="0" i="0" u="none" strike="noStrike" dirty="0">
                        <a:solidFill>
                          <a:schemeClr val="tx1"/>
                        </a:solidFill>
                        <a:effectLst/>
                        <a:latin typeface="+mn-lt"/>
                      </a:endParaRP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u="none" strike="noStrike" dirty="0">
                          <a:solidFill>
                            <a:schemeClr val="tx1"/>
                          </a:solidFill>
                          <a:effectLst/>
                          <a:latin typeface="+mn-lt"/>
                        </a:rPr>
                        <a:t>Specific date group- calculate days from last login date</a:t>
                      </a:r>
                      <a:br>
                        <a:rPr lang="en-US" sz="1100" u="none" strike="noStrike" dirty="0">
                          <a:solidFill>
                            <a:schemeClr val="tx1"/>
                          </a:solidFill>
                          <a:effectLst/>
                          <a:latin typeface="+mn-lt"/>
                        </a:rPr>
                      </a:br>
                      <a:r>
                        <a:rPr lang="en-US" sz="1100" u="none" strike="noStrike" dirty="0">
                          <a:solidFill>
                            <a:schemeClr val="tx1"/>
                          </a:solidFill>
                          <a:effectLst/>
                          <a:latin typeface="+mn-lt"/>
                        </a:rPr>
                        <a:t>Multiple choice possible</a:t>
                      </a:r>
                      <a:br>
                        <a:rPr lang="en-US" sz="1100" u="none" strike="noStrike" dirty="0">
                          <a:solidFill>
                            <a:schemeClr val="tx1"/>
                          </a:solidFill>
                          <a:effectLst/>
                          <a:latin typeface="+mn-lt"/>
                        </a:rPr>
                      </a:br>
                      <a:r>
                        <a:rPr lang="en-US" sz="1100" u="none" strike="noStrike" dirty="0">
                          <a:solidFill>
                            <a:schemeClr val="tx1"/>
                          </a:solidFill>
                          <a:effectLst/>
                          <a:latin typeface="+mn-lt"/>
                        </a:rPr>
                        <a:t>Filter and automatically change chart/table data</a:t>
                      </a:r>
                      <a:br>
                        <a:rPr lang="en-US" sz="1100" u="none" strike="noStrike" dirty="0">
                          <a:solidFill>
                            <a:schemeClr val="tx1"/>
                          </a:solidFill>
                          <a:effectLst/>
                          <a:latin typeface="+mn-lt"/>
                        </a:rPr>
                      </a:br>
                      <a:r>
                        <a:rPr lang="en-US" sz="1100" u="none" strike="noStrike" dirty="0">
                          <a:solidFill>
                            <a:schemeClr val="tx1"/>
                          </a:solidFill>
                          <a:effectLst/>
                          <a:latin typeface="+mn-lt"/>
                        </a:rPr>
                        <a:t>Display attribute: 180/90/60/30/less than 30 days</a:t>
                      </a:r>
                      <a:endParaRPr lang="en-US" sz="1100" b="0" i="0" u="none" strike="noStrike" dirty="0">
                        <a:solidFill>
                          <a:schemeClr val="tx1"/>
                        </a:solidFill>
                        <a:effectLst/>
                        <a:latin typeface="+mn-lt"/>
                      </a:endParaRP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100" u="none" strike="noStrike" dirty="0">
                          <a:solidFill>
                            <a:schemeClr val="tx1"/>
                          </a:solidFill>
                          <a:effectLst/>
                          <a:latin typeface="+mn-lt"/>
                        </a:rPr>
                        <a:t>user_reporting</a:t>
                      </a:r>
                      <a:r>
                        <a:rPr lang="en-US" sz="1100" b="0" i="0" u="none" strike="noStrike" dirty="0">
                          <a:solidFill>
                            <a:schemeClr val="tx1"/>
                          </a:solidFill>
                          <a:effectLst/>
                          <a:latin typeface="+mn-lt"/>
                        </a:rPr>
                        <a:t>_ms</a:t>
                      </a: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b="0" i="0" u="none" strike="noStrike" dirty="0">
                          <a:solidFill>
                            <a:schemeClr val="tx1"/>
                          </a:solidFill>
                          <a:effectLst/>
                          <a:latin typeface="+mn-lt"/>
                        </a:rPr>
                        <a:t>l_LastLoginDate</a:t>
                      </a: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35996551"/>
                  </a:ext>
                </a:extLst>
              </a:tr>
              <a:tr h="748425">
                <a:tc>
                  <a:txBody>
                    <a:bodyPr/>
                    <a:lstStyle/>
                    <a:p>
                      <a:pPr algn="ctr" fontAlgn="b"/>
                      <a:r>
                        <a:rPr lang="en-US" sz="1100" u="none" strike="noStrike" dirty="0">
                          <a:solidFill>
                            <a:schemeClr val="tx1"/>
                          </a:solidFill>
                          <a:effectLst/>
                          <a:latin typeface="+mn-lt"/>
                        </a:rPr>
                        <a:t>2</a:t>
                      </a:r>
                      <a:endParaRPr lang="en-US" sz="1100" b="0" i="0" u="none" strike="noStrike" dirty="0">
                        <a:solidFill>
                          <a:schemeClr val="tx1"/>
                        </a:solidFill>
                        <a:effectLst/>
                        <a:latin typeface="+mn-lt"/>
                      </a:endParaRP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US" sz="1100" u="none" strike="noStrike">
                          <a:solidFill>
                            <a:schemeClr val="tx1"/>
                          </a:solidFill>
                          <a:effectLst/>
                          <a:latin typeface="+mn-lt"/>
                        </a:rPr>
                        <a:t>I/O</a:t>
                      </a:r>
                      <a:endParaRPr lang="en-US" sz="1100" b="0" i="0" u="none" strike="noStrike">
                        <a:solidFill>
                          <a:schemeClr val="tx1"/>
                        </a:solidFill>
                        <a:effectLst/>
                        <a:latin typeface="+mn-lt"/>
                      </a:endParaRP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u="none" strike="noStrike" dirty="0">
                          <a:solidFill>
                            <a:schemeClr val="tx1"/>
                          </a:solidFill>
                          <a:effectLst/>
                          <a:latin typeface="+mn-lt"/>
                        </a:rPr>
                        <a:t>Lov</a:t>
                      </a:r>
                      <a:endParaRPr lang="en-US" sz="1100" b="0" i="0" u="none" strike="noStrike" dirty="0">
                        <a:solidFill>
                          <a:schemeClr val="tx1"/>
                        </a:solidFill>
                        <a:effectLst/>
                        <a:latin typeface="+mn-lt"/>
                      </a:endParaRP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u="none" strike="noStrike">
                          <a:solidFill>
                            <a:schemeClr val="tx1"/>
                          </a:solidFill>
                          <a:effectLst/>
                          <a:latin typeface="+mn-lt"/>
                        </a:rPr>
                        <a:t>Service Name</a:t>
                      </a:r>
                      <a:endParaRPr lang="en-US" sz="1100" b="0" i="0" u="none" strike="noStrike">
                        <a:solidFill>
                          <a:schemeClr val="tx1"/>
                        </a:solidFill>
                        <a:effectLst/>
                        <a:latin typeface="+mn-lt"/>
                      </a:endParaRP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u="none" strike="noStrike" dirty="0">
                          <a:solidFill>
                            <a:schemeClr val="tx1"/>
                          </a:solidFill>
                          <a:effectLst/>
                          <a:latin typeface="+mn-lt"/>
                        </a:rPr>
                        <a:t>Display all GS1 Canada service name as attribute: MyGS1, The Vault, TruesourceTM Dashboard and so on</a:t>
                      </a:r>
                      <a:br>
                        <a:rPr lang="en-US" sz="1100" u="none" strike="noStrike" dirty="0">
                          <a:solidFill>
                            <a:schemeClr val="tx1"/>
                          </a:solidFill>
                          <a:effectLst/>
                          <a:latin typeface="+mn-lt"/>
                        </a:rPr>
                      </a:br>
                      <a:r>
                        <a:rPr lang="en-US" sz="1100" u="none" strike="noStrike" dirty="0">
                          <a:solidFill>
                            <a:schemeClr val="tx1"/>
                          </a:solidFill>
                          <a:effectLst/>
                          <a:latin typeface="+mn-lt"/>
                        </a:rPr>
                        <a:t>Multiple choice possible</a:t>
                      </a:r>
                      <a:br>
                        <a:rPr lang="en-US" sz="1100" u="none" strike="noStrike" dirty="0">
                          <a:solidFill>
                            <a:schemeClr val="tx1"/>
                          </a:solidFill>
                          <a:effectLst/>
                          <a:latin typeface="+mn-lt"/>
                        </a:rPr>
                      </a:br>
                      <a:r>
                        <a:rPr lang="en-US" sz="1100" u="none" strike="noStrike" dirty="0">
                          <a:solidFill>
                            <a:schemeClr val="tx1"/>
                          </a:solidFill>
                          <a:effectLst/>
                          <a:latin typeface="+mn-lt"/>
                        </a:rPr>
                        <a:t>Filter and automatically change chart/table data</a:t>
                      </a:r>
                      <a:endParaRPr lang="en-US" sz="1100" b="0" i="0" u="none" strike="noStrike" dirty="0">
                        <a:solidFill>
                          <a:schemeClr val="tx1"/>
                        </a:solidFill>
                        <a:effectLst/>
                        <a:latin typeface="+mn-lt"/>
                      </a:endParaRP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100" u="none" strike="noStrike" dirty="0">
                          <a:solidFill>
                            <a:schemeClr val="tx1"/>
                          </a:solidFill>
                          <a:effectLst/>
                          <a:latin typeface="+mn-lt"/>
                        </a:rPr>
                        <a:t>user_reporting</a:t>
                      </a:r>
                      <a:r>
                        <a:rPr lang="en-US" sz="1100" b="0" i="0" u="none" strike="noStrike" dirty="0">
                          <a:solidFill>
                            <a:schemeClr val="tx1"/>
                          </a:solidFill>
                          <a:effectLst/>
                          <a:latin typeface="+mn-lt"/>
                        </a:rPr>
                        <a:t>_ms</a:t>
                      </a: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u="none" strike="noStrike">
                          <a:solidFill>
                            <a:schemeClr val="tx1"/>
                          </a:solidFill>
                          <a:effectLst/>
                          <a:latin typeface="+mn-lt"/>
                        </a:rPr>
                        <a:t>CompanyName</a:t>
                      </a:r>
                      <a:endParaRPr lang="en-US" sz="1100" b="0" i="0" u="none" strike="noStrike">
                        <a:solidFill>
                          <a:schemeClr val="tx1"/>
                        </a:solidFill>
                        <a:effectLst/>
                        <a:latin typeface="+mn-lt"/>
                      </a:endParaRP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9743203"/>
                  </a:ext>
                </a:extLst>
              </a:tr>
              <a:tr h="191111">
                <a:tc>
                  <a:txBody>
                    <a:bodyPr/>
                    <a:lstStyle/>
                    <a:p>
                      <a:pPr algn="ctr" fontAlgn="b"/>
                      <a:r>
                        <a:rPr lang="en-US" sz="1100" u="none" strike="noStrike" dirty="0">
                          <a:solidFill>
                            <a:schemeClr val="tx1"/>
                          </a:solidFill>
                          <a:effectLst/>
                          <a:latin typeface="+mn-lt"/>
                        </a:rPr>
                        <a:t>3</a:t>
                      </a:r>
                      <a:endParaRPr lang="en-US" sz="1100" b="0" i="0" u="none" strike="noStrike" dirty="0">
                        <a:solidFill>
                          <a:schemeClr val="tx1"/>
                        </a:solidFill>
                        <a:effectLst/>
                        <a:latin typeface="+mn-lt"/>
                      </a:endParaRP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US" sz="1100" u="none" strike="noStrike">
                          <a:solidFill>
                            <a:schemeClr val="tx1"/>
                          </a:solidFill>
                          <a:effectLst/>
                          <a:latin typeface="+mn-lt"/>
                        </a:rPr>
                        <a:t>O</a:t>
                      </a:r>
                      <a:endParaRPr lang="en-US" sz="1100" b="0" i="0" u="none" strike="noStrike">
                        <a:solidFill>
                          <a:schemeClr val="tx1"/>
                        </a:solidFill>
                        <a:effectLst/>
                        <a:latin typeface="+mn-lt"/>
                      </a:endParaRP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u="none" strike="noStrike" dirty="0">
                          <a:solidFill>
                            <a:schemeClr val="tx1"/>
                          </a:solidFill>
                          <a:effectLst/>
                          <a:latin typeface="+mn-lt"/>
                        </a:rPr>
                        <a:t>Chart</a:t>
                      </a:r>
                      <a:endParaRPr lang="en-US" sz="1100" b="0" i="0" u="none" strike="noStrike" dirty="0">
                        <a:solidFill>
                          <a:schemeClr val="tx1"/>
                        </a:solidFill>
                        <a:effectLst/>
                        <a:latin typeface="+mn-lt"/>
                      </a:endParaRP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u="none" strike="noStrike">
                          <a:solidFill>
                            <a:schemeClr val="tx1"/>
                          </a:solidFill>
                          <a:effectLst/>
                          <a:latin typeface="+mn-lt"/>
                        </a:rPr>
                        <a:t>Login Number</a:t>
                      </a:r>
                      <a:endParaRPr lang="en-US" sz="1100" b="0" i="0" u="none" strike="noStrike">
                        <a:solidFill>
                          <a:schemeClr val="tx1"/>
                        </a:solidFill>
                        <a:effectLst/>
                        <a:latin typeface="+mn-lt"/>
                      </a:endParaRP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u="none" strike="noStrike" dirty="0">
                          <a:solidFill>
                            <a:schemeClr val="tx1"/>
                          </a:solidFill>
                          <a:effectLst/>
                          <a:latin typeface="+mn-lt"/>
                        </a:rPr>
                        <a:t>Y-Axis values</a:t>
                      </a:r>
                      <a:endParaRPr lang="en-US" sz="1100" b="0" i="0" u="none" strike="noStrike" dirty="0">
                        <a:solidFill>
                          <a:schemeClr val="tx1"/>
                        </a:solidFill>
                        <a:effectLst/>
                        <a:latin typeface="+mn-lt"/>
                      </a:endParaRP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u="none" strike="noStrike" dirty="0">
                          <a:solidFill>
                            <a:schemeClr val="tx1"/>
                          </a:solidFill>
                          <a:effectLst/>
                          <a:latin typeface="+mn-lt"/>
                        </a:rPr>
                        <a:t>user_reporting</a:t>
                      </a:r>
                      <a:r>
                        <a:rPr lang="en-US" sz="1100" b="0" i="0" u="none" strike="noStrike" dirty="0">
                          <a:solidFill>
                            <a:schemeClr val="tx1"/>
                          </a:solidFill>
                          <a:effectLst/>
                          <a:latin typeface="+mn-lt"/>
                        </a:rPr>
                        <a:t>_ms</a:t>
                      </a: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u="none" strike="noStrike">
                          <a:solidFill>
                            <a:schemeClr val="tx1"/>
                          </a:solidFill>
                          <a:effectLst/>
                          <a:latin typeface="+mn-lt"/>
                        </a:rPr>
                        <a:t>l_TotalLogins</a:t>
                      </a:r>
                      <a:endParaRPr lang="en-US" sz="1100" b="0" i="0" u="none" strike="noStrike">
                        <a:solidFill>
                          <a:schemeClr val="tx1"/>
                        </a:solidFill>
                        <a:effectLst/>
                        <a:latin typeface="+mn-lt"/>
                      </a:endParaRP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00154179"/>
                  </a:ext>
                </a:extLst>
              </a:tr>
              <a:tr h="191111">
                <a:tc>
                  <a:txBody>
                    <a:bodyPr/>
                    <a:lstStyle/>
                    <a:p>
                      <a:pPr algn="ctr" fontAlgn="b"/>
                      <a:r>
                        <a:rPr lang="en-US" sz="1100" u="none" strike="noStrike" dirty="0">
                          <a:solidFill>
                            <a:schemeClr val="tx1"/>
                          </a:solidFill>
                          <a:effectLst/>
                          <a:latin typeface="+mn-lt"/>
                        </a:rPr>
                        <a:t>4</a:t>
                      </a:r>
                      <a:endParaRPr lang="en-US" sz="1100" b="0" i="0" u="none" strike="noStrike" dirty="0">
                        <a:solidFill>
                          <a:schemeClr val="tx1"/>
                        </a:solidFill>
                        <a:effectLst/>
                        <a:latin typeface="+mn-lt"/>
                      </a:endParaRP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US" sz="1100" u="none" strike="noStrike">
                          <a:solidFill>
                            <a:schemeClr val="tx1"/>
                          </a:solidFill>
                          <a:effectLst/>
                          <a:latin typeface="+mn-lt"/>
                        </a:rPr>
                        <a:t>O</a:t>
                      </a:r>
                      <a:endParaRPr lang="en-US" sz="1100" b="0" i="0" u="none" strike="noStrike">
                        <a:solidFill>
                          <a:schemeClr val="tx1"/>
                        </a:solidFill>
                        <a:effectLst/>
                        <a:latin typeface="+mn-lt"/>
                      </a:endParaRP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u="none" strike="noStrike" dirty="0">
                          <a:solidFill>
                            <a:schemeClr val="tx1"/>
                          </a:solidFill>
                          <a:effectLst/>
                          <a:latin typeface="+mn-lt"/>
                        </a:rPr>
                        <a:t>Chart</a:t>
                      </a:r>
                      <a:endParaRPr lang="en-US" sz="1100" b="0" i="0" u="none" strike="noStrike" dirty="0">
                        <a:solidFill>
                          <a:schemeClr val="tx1"/>
                        </a:solidFill>
                        <a:effectLst/>
                        <a:latin typeface="+mn-lt"/>
                      </a:endParaRP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u="none" strike="noStrike">
                          <a:solidFill>
                            <a:schemeClr val="tx1"/>
                          </a:solidFill>
                          <a:effectLst/>
                          <a:latin typeface="+mn-lt"/>
                        </a:rPr>
                        <a:t>Service Name</a:t>
                      </a:r>
                      <a:endParaRPr lang="en-US" sz="1100" b="0" i="0" u="none" strike="noStrike">
                        <a:solidFill>
                          <a:schemeClr val="tx1"/>
                        </a:solidFill>
                        <a:effectLst/>
                        <a:latin typeface="+mn-lt"/>
                      </a:endParaRP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u="none" strike="noStrike" dirty="0">
                          <a:solidFill>
                            <a:schemeClr val="tx1"/>
                          </a:solidFill>
                          <a:effectLst/>
                          <a:latin typeface="+mn-lt"/>
                        </a:rPr>
                        <a:t>X-Axis values</a:t>
                      </a:r>
                      <a:endParaRPr lang="en-US" sz="1100" b="0" i="0" u="none" strike="noStrike" dirty="0">
                        <a:solidFill>
                          <a:schemeClr val="tx1"/>
                        </a:solidFill>
                        <a:effectLst/>
                        <a:latin typeface="+mn-lt"/>
                      </a:endParaRP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u="none" strike="noStrike" dirty="0">
                          <a:solidFill>
                            <a:schemeClr val="tx1"/>
                          </a:solidFill>
                          <a:effectLst/>
                          <a:latin typeface="+mn-lt"/>
                        </a:rPr>
                        <a:t>user_reporting</a:t>
                      </a:r>
                      <a:r>
                        <a:rPr lang="en-US" sz="1100" b="0" i="0" u="none" strike="noStrike" dirty="0">
                          <a:solidFill>
                            <a:schemeClr val="tx1"/>
                          </a:solidFill>
                          <a:effectLst/>
                          <a:latin typeface="+mn-lt"/>
                        </a:rPr>
                        <a:t>_ms</a:t>
                      </a: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u="none" strike="noStrike">
                          <a:solidFill>
                            <a:schemeClr val="tx1"/>
                          </a:solidFill>
                          <a:effectLst/>
                          <a:latin typeface="+mn-lt"/>
                        </a:rPr>
                        <a:t>CompanyName</a:t>
                      </a:r>
                      <a:endParaRPr lang="en-US" sz="1100" b="0" i="0" u="none" strike="noStrike">
                        <a:solidFill>
                          <a:schemeClr val="tx1"/>
                        </a:solidFill>
                        <a:effectLst/>
                        <a:latin typeface="+mn-lt"/>
                      </a:endParaRP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87726204"/>
                  </a:ext>
                </a:extLst>
              </a:tr>
              <a:tr h="191111">
                <a:tc>
                  <a:txBody>
                    <a:bodyPr/>
                    <a:lstStyle/>
                    <a:p>
                      <a:pPr algn="ctr" fontAlgn="b"/>
                      <a:r>
                        <a:rPr lang="en-US" sz="1100" u="none" strike="noStrike" dirty="0">
                          <a:solidFill>
                            <a:schemeClr val="tx1"/>
                          </a:solidFill>
                          <a:effectLst/>
                          <a:latin typeface="+mn-lt"/>
                        </a:rPr>
                        <a:t>5</a:t>
                      </a:r>
                      <a:endParaRPr lang="en-US" sz="1100" b="0" i="0" u="none" strike="noStrike" dirty="0">
                        <a:solidFill>
                          <a:schemeClr val="tx1"/>
                        </a:solidFill>
                        <a:effectLst/>
                        <a:latin typeface="+mn-lt"/>
                      </a:endParaRP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US" sz="1100" u="none" strike="noStrike">
                          <a:solidFill>
                            <a:schemeClr val="tx1"/>
                          </a:solidFill>
                          <a:effectLst/>
                          <a:latin typeface="+mn-lt"/>
                        </a:rPr>
                        <a:t>O</a:t>
                      </a:r>
                      <a:endParaRPr lang="en-US" sz="1100" b="0" i="0" u="none" strike="noStrike">
                        <a:solidFill>
                          <a:schemeClr val="tx1"/>
                        </a:solidFill>
                        <a:effectLst/>
                        <a:latin typeface="+mn-lt"/>
                      </a:endParaRP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u="none" strike="noStrike" dirty="0">
                          <a:solidFill>
                            <a:schemeClr val="tx1"/>
                          </a:solidFill>
                          <a:effectLst/>
                          <a:latin typeface="+mn-lt"/>
                        </a:rPr>
                        <a:t>text</a:t>
                      </a:r>
                      <a:endParaRPr lang="en-US" sz="1100" b="0" i="0" u="none" strike="noStrike" dirty="0">
                        <a:solidFill>
                          <a:schemeClr val="tx1"/>
                        </a:solidFill>
                        <a:effectLst/>
                        <a:latin typeface="+mn-lt"/>
                      </a:endParaRP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u="none" strike="noStrike">
                          <a:solidFill>
                            <a:schemeClr val="tx1"/>
                          </a:solidFill>
                          <a:effectLst/>
                          <a:latin typeface="+mn-lt"/>
                        </a:rPr>
                        <a:t>First Name</a:t>
                      </a:r>
                      <a:endParaRPr lang="en-US" sz="1100" b="0" i="0" u="none" strike="noStrike">
                        <a:solidFill>
                          <a:schemeClr val="tx1"/>
                        </a:solidFill>
                        <a:effectLst/>
                        <a:latin typeface="+mn-lt"/>
                      </a:endParaRP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u="none" strike="noStrike">
                          <a:solidFill>
                            <a:schemeClr val="tx1"/>
                          </a:solidFill>
                          <a:effectLst/>
                          <a:latin typeface="+mn-lt"/>
                        </a:rPr>
                        <a:t>Get and Display value of FirstName in user_reporting table on IAM</a:t>
                      </a:r>
                      <a:endParaRPr lang="en-US" sz="1100" b="0" i="0" u="none" strike="noStrike">
                        <a:solidFill>
                          <a:schemeClr val="tx1"/>
                        </a:solidFill>
                        <a:effectLst/>
                        <a:latin typeface="+mn-lt"/>
                      </a:endParaRP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u="none" strike="noStrike" dirty="0">
                          <a:solidFill>
                            <a:schemeClr val="tx1"/>
                          </a:solidFill>
                          <a:effectLst/>
                          <a:latin typeface="+mn-lt"/>
                        </a:rPr>
                        <a:t>user_reporting</a:t>
                      </a:r>
                      <a:r>
                        <a:rPr lang="en-US" sz="1100" b="0" i="0" u="none" strike="noStrike" dirty="0">
                          <a:solidFill>
                            <a:schemeClr val="tx1"/>
                          </a:solidFill>
                          <a:effectLst/>
                          <a:latin typeface="+mn-lt"/>
                        </a:rPr>
                        <a:t>_ms</a:t>
                      </a: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u="none" strike="noStrike">
                          <a:solidFill>
                            <a:schemeClr val="tx1"/>
                          </a:solidFill>
                          <a:effectLst/>
                          <a:latin typeface="+mn-lt"/>
                        </a:rPr>
                        <a:t>FirstName</a:t>
                      </a:r>
                      <a:endParaRPr lang="en-US" sz="1100" b="0" i="0" u="none" strike="noStrike">
                        <a:solidFill>
                          <a:schemeClr val="tx1"/>
                        </a:solidFill>
                        <a:effectLst/>
                        <a:latin typeface="+mn-lt"/>
                      </a:endParaRP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79918089"/>
                  </a:ext>
                </a:extLst>
              </a:tr>
              <a:tr h="191111">
                <a:tc>
                  <a:txBody>
                    <a:bodyPr/>
                    <a:lstStyle/>
                    <a:p>
                      <a:pPr algn="ctr" fontAlgn="b"/>
                      <a:r>
                        <a:rPr lang="en-US" sz="1100" u="none" strike="noStrike" dirty="0">
                          <a:solidFill>
                            <a:schemeClr val="tx1"/>
                          </a:solidFill>
                          <a:effectLst/>
                          <a:latin typeface="+mn-lt"/>
                        </a:rPr>
                        <a:t>6</a:t>
                      </a:r>
                      <a:endParaRPr lang="en-US" sz="1100" b="0" i="0" u="none" strike="noStrike" dirty="0">
                        <a:solidFill>
                          <a:schemeClr val="tx1"/>
                        </a:solidFill>
                        <a:effectLst/>
                        <a:latin typeface="+mn-lt"/>
                      </a:endParaRP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US" sz="1100" u="none" strike="noStrike">
                          <a:solidFill>
                            <a:schemeClr val="tx1"/>
                          </a:solidFill>
                          <a:effectLst/>
                          <a:latin typeface="+mn-lt"/>
                        </a:rPr>
                        <a:t>O</a:t>
                      </a:r>
                      <a:endParaRPr lang="en-US" sz="1100" b="0" i="0" u="none" strike="noStrike">
                        <a:solidFill>
                          <a:schemeClr val="tx1"/>
                        </a:solidFill>
                        <a:effectLst/>
                        <a:latin typeface="+mn-lt"/>
                      </a:endParaRP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u="none" strike="noStrike" dirty="0">
                          <a:solidFill>
                            <a:schemeClr val="tx1"/>
                          </a:solidFill>
                          <a:effectLst/>
                          <a:latin typeface="+mn-lt"/>
                        </a:rPr>
                        <a:t>text</a:t>
                      </a:r>
                      <a:endParaRPr lang="en-US" sz="1100" b="0" i="0" u="none" strike="noStrike" dirty="0">
                        <a:solidFill>
                          <a:schemeClr val="tx1"/>
                        </a:solidFill>
                        <a:effectLst/>
                        <a:latin typeface="+mn-lt"/>
                      </a:endParaRP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u="none" strike="noStrike">
                          <a:solidFill>
                            <a:schemeClr val="tx1"/>
                          </a:solidFill>
                          <a:effectLst/>
                          <a:latin typeface="+mn-lt"/>
                        </a:rPr>
                        <a:t>Last Name</a:t>
                      </a:r>
                      <a:endParaRPr lang="en-US" sz="1100" b="0" i="0" u="none" strike="noStrike">
                        <a:solidFill>
                          <a:schemeClr val="tx1"/>
                        </a:solidFill>
                        <a:effectLst/>
                        <a:latin typeface="+mn-lt"/>
                      </a:endParaRP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u="none" strike="noStrike">
                          <a:solidFill>
                            <a:schemeClr val="tx1"/>
                          </a:solidFill>
                          <a:effectLst/>
                          <a:latin typeface="+mn-lt"/>
                        </a:rPr>
                        <a:t>Get and Display value of LastName in user_reporting table on IAM</a:t>
                      </a:r>
                      <a:endParaRPr lang="en-US" sz="1100" b="0" i="0" u="none" strike="noStrike">
                        <a:solidFill>
                          <a:schemeClr val="tx1"/>
                        </a:solidFill>
                        <a:effectLst/>
                        <a:latin typeface="+mn-lt"/>
                      </a:endParaRP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u="none" strike="noStrike" dirty="0">
                          <a:solidFill>
                            <a:schemeClr val="tx1"/>
                          </a:solidFill>
                          <a:effectLst/>
                          <a:latin typeface="+mn-lt"/>
                        </a:rPr>
                        <a:t>user_reporting</a:t>
                      </a:r>
                      <a:r>
                        <a:rPr lang="en-US" sz="1100" b="0" i="0" u="none" strike="noStrike" dirty="0">
                          <a:solidFill>
                            <a:schemeClr val="tx1"/>
                          </a:solidFill>
                          <a:effectLst/>
                          <a:latin typeface="+mn-lt"/>
                        </a:rPr>
                        <a:t>_ms</a:t>
                      </a: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u="none" strike="noStrike" dirty="0">
                          <a:solidFill>
                            <a:schemeClr val="tx1"/>
                          </a:solidFill>
                          <a:effectLst/>
                          <a:latin typeface="+mn-lt"/>
                        </a:rPr>
                        <a:t>LastName</a:t>
                      </a:r>
                      <a:endParaRPr lang="en-US" sz="1100" b="0" i="0" u="none" strike="noStrike" dirty="0">
                        <a:solidFill>
                          <a:schemeClr val="tx1"/>
                        </a:solidFill>
                        <a:effectLst/>
                        <a:latin typeface="+mn-lt"/>
                      </a:endParaRP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67904205"/>
                  </a:ext>
                </a:extLst>
              </a:tr>
              <a:tr h="191111">
                <a:tc>
                  <a:txBody>
                    <a:bodyPr/>
                    <a:lstStyle/>
                    <a:p>
                      <a:pPr algn="ctr" fontAlgn="b"/>
                      <a:r>
                        <a:rPr lang="en-US" sz="1100" u="none" strike="noStrike" dirty="0">
                          <a:solidFill>
                            <a:schemeClr val="tx1"/>
                          </a:solidFill>
                          <a:effectLst/>
                          <a:latin typeface="+mn-lt"/>
                        </a:rPr>
                        <a:t>7</a:t>
                      </a:r>
                      <a:endParaRPr lang="en-US" sz="1100" b="0" i="0" u="none" strike="noStrike" dirty="0">
                        <a:solidFill>
                          <a:schemeClr val="tx1"/>
                        </a:solidFill>
                        <a:effectLst/>
                        <a:latin typeface="+mn-lt"/>
                      </a:endParaRP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US" sz="1100" u="none" strike="noStrike">
                          <a:solidFill>
                            <a:schemeClr val="tx1"/>
                          </a:solidFill>
                          <a:effectLst/>
                          <a:latin typeface="+mn-lt"/>
                        </a:rPr>
                        <a:t>O</a:t>
                      </a:r>
                      <a:endParaRPr lang="en-US" sz="1100" b="0" i="0" u="none" strike="noStrike">
                        <a:solidFill>
                          <a:schemeClr val="tx1"/>
                        </a:solidFill>
                        <a:effectLst/>
                        <a:latin typeface="+mn-lt"/>
                      </a:endParaRP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u="none" strike="noStrike" dirty="0">
                          <a:solidFill>
                            <a:schemeClr val="tx1"/>
                          </a:solidFill>
                          <a:effectLst/>
                          <a:latin typeface="+mn-lt"/>
                        </a:rPr>
                        <a:t>text</a:t>
                      </a:r>
                      <a:endParaRPr lang="en-US" sz="1100" b="0" i="0" u="none" strike="noStrike" dirty="0">
                        <a:solidFill>
                          <a:schemeClr val="tx1"/>
                        </a:solidFill>
                        <a:effectLst/>
                        <a:latin typeface="+mn-lt"/>
                      </a:endParaRP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u="none" strike="noStrike">
                          <a:solidFill>
                            <a:schemeClr val="tx1"/>
                          </a:solidFill>
                          <a:effectLst/>
                          <a:latin typeface="+mn-lt"/>
                        </a:rPr>
                        <a:t>Email</a:t>
                      </a:r>
                      <a:endParaRPr lang="en-US" sz="1100" b="0" i="0" u="none" strike="noStrike">
                        <a:solidFill>
                          <a:schemeClr val="tx1"/>
                        </a:solidFill>
                        <a:effectLst/>
                        <a:latin typeface="+mn-lt"/>
                      </a:endParaRP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u="none" strike="noStrike">
                          <a:solidFill>
                            <a:schemeClr val="tx1"/>
                          </a:solidFill>
                          <a:effectLst/>
                          <a:latin typeface="+mn-lt"/>
                        </a:rPr>
                        <a:t>Get and Display value of Email in user_reporting table on IAM</a:t>
                      </a:r>
                      <a:endParaRPr lang="en-US" sz="1100" b="0" i="0" u="none" strike="noStrike">
                        <a:solidFill>
                          <a:schemeClr val="tx1"/>
                        </a:solidFill>
                        <a:effectLst/>
                        <a:latin typeface="+mn-lt"/>
                      </a:endParaRP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u="none" strike="noStrike" dirty="0">
                          <a:solidFill>
                            <a:schemeClr val="tx1"/>
                          </a:solidFill>
                          <a:effectLst/>
                          <a:latin typeface="+mn-lt"/>
                        </a:rPr>
                        <a:t>user_reporting</a:t>
                      </a:r>
                      <a:r>
                        <a:rPr lang="en-US" sz="1100" b="0" i="0" u="none" strike="noStrike" dirty="0">
                          <a:solidFill>
                            <a:schemeClr val="tx1"/>
                          </a:solidFill>
                          <a:effectLst/>
                          <a:latin typeface="+mn-lt"/>
                        </a:rPr>
                        <a:t>_ms</a:t>
                      </a: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u="none" strike="noStrike" dirty="0">
                          <a:solidFill>
                            <a:schemeClr val="tx1"/>
                          </a:solidFill>
                          <a:effectLst/>
                          <a:latin typeface="+mn-lt"/>
                        </a:rPr>
                        <a:t>Email</a:t>
                      </a:r>
                      <a:endParaRPr lang="en-US" sz="1100" b="0" i="0" u="none" strike="noStrike" dirty="0">
                        <a:solidFill>
                          <a:schemeClr val="tx1"/>
                        </a:solidFill>
                        <a:effectLst/>
                        <a:latin typeface="+mn-lt"/>
                      </a:endParaRP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33734703"/>
                  </a:ext>
                </a:extLst>
              </a:tr>
              <a:tr h="338663">
                <a:tc>
                  <a:txBody>
                    <a:bodyPr/>
                    <a:lstStyle/>
                    <a:p>
                      <a:pPr algn="ctr" fontAlgn="b"/>
                      <a:r>
                        <a:rPr lang="en-US" sz="1100" u="none" strike="noStrike" dirty="0">
                          <a:solidFill>
                            <a:schemeClr val="tx1"/>
                          </a:solidFill>
                          <a:effectLst/>
                          <a:latin typeface="+mn-lt"/>
                        </a:rPr>
                        <a:t>8</a:t>
                      </a:r>
                      <a:endParaRPr lang="en-US" sz="1100" b="0" i="0" u="none" strike="noStrike" dirty="0">
                        <a:solidFill>
                          <a:schemeClr val="tx1"/>
                        </a:solidFill>
                        <a:effectLst/>
                        <a:latin typeface="+mn-lt"/>
                      </a:endParaRP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US" sz="1100" u="none" strike="noStrike">
                          <a:solidFill>
                            <a:schemeClr val="tx1"/>
                          </a:solidFill>
                          <a:effectLst/>
                          <a:latin typeface="+mn-lt"/>
                        </a:rPr>
                        <a:t>O</a:t>
                      </a:r>
                      <a:endParaRPr lang="en-US" sz="1100" b="0" i="0" u="none" strike="noStrike">
                        <a:solidFill>
                          <a:schemeClr val="tx1"/>
                        </a:solidFill>
                        <a:effectLst/>
                        <a:latin typeface="+mn-lt"/>
                      </a:endParaRP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u="none" strike="noStrike" dirty="0">
                          <a:solidFill>
                            <a:schemeClr val="tx1"/>
                          </a:solidFill>
                          <a:effectLst/>
                          <a:latin typeface="+mn-lt"/>
                        </a:rPr>
                        <a:t>text</a:t>
                      </a:r>
                      <a:endParaRPr lang="en-US" sz="1100" b="0" i="0" u="none" strike="noStrike" dirty="0">
                        <a:solidFill>
                          <a:schemeClr val="tx1"/>
                        </a:solidFill>
                        <a:effectLst/>
                        <a:latin typeface="+mn-lt"/>
                      </a:endParaRP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u="none" strike="noStrike">
                          <a:solidFill>
                            <a:schemeClr val="tx1"/>
                          </a:solidFill>
                          <a:effectLst/>
                          <a:latin typeface="+mn-lt"/>
                        </a:rPr>
                        <a:t>Company Name</a:t>
                      </a:r>
                      <a:endParaRPr lang="en-US" sz="1100" b="0" i="0" u="none" strike="noStrike">
                        <a:solidFill>
                          <a:schemeClr val="tx1"/>
                        </a:solidFill>
                        <a:effectLst/>
                        <a:latin typeface="+mn-lt"/>
                      </a:endParaRP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u="none" strike="noStrike">
                          <a:solidFill>
                            <a:schemeClr val="tx1"/>
                          </a:solidFill>
                          <a:effectLst/>
                          <a:latin typeface="+mn-lt"/>
                        </a:rPr>
                        <a:t>Get and Display value of CompanyName in user_reporting table on IAM</a:t>
                      </a:r>
                      <a:endParaRPr lang="en-US" sz="1100" b="0" i="0" u="none" strike="noStrike">
                        <a:solidFill>
                          <a:schemeClr val="tx1"/>
                        </a:solidFill>
                        <a:effectLst/>
                        <a:latin typeface="+mn-lt"/>
                      </a:endParaRP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u="none" strike="noStrike" dirty="0">
                          <a:solidFill>
                            <a:schemeClr val="tx1"/>
                          </a:solidFill>
                          <a:effectLst/>
                          <a:latin typeface="+mn-lt"/>
                        </a:rPr>
                        <a:t>user_reporting</a:t>
                      </a:r>
                      <a:r>
                        <a:rPr lang="en-US" sz="1100" b="0" i="0" u="none" strike="noStrike" dirty="0">
                          <a:solidFill>
                            <a:schemeClr val="tx1"/>
                          </a:solidFill>
                          <a:effectLst/>
                          <a:latin typeface="+mn-lt"/>
                        </a:rPr>
                        <a:t>_ms</a:t>
                      </a: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u="none" strike="noStrike" dirty="0">
                          <a:solidFill>
                            <a:schemeClr val="tx1"/>
                          </a:solidFill>
                          <a:effectLst/>
                          <a:latin typeface="+mn-lt"/>
                        </a:rPr>
                        <a:t>CompanyName</a:t>
                      </a:r>
                      <a:endParaRPr lang="en-US" sz="1100" b="0" i="0" u="none" strike="noStrike" dirty="0">
                        <a:solidFill>
                          <a:schemeClr val="tx1"/>
                        </a:solidFill>
                        <a:effectLst/>
                        <a:latin typeface="+mn-lt"/>
                      </a:endParaRP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10638214"/>
                  </a:ext>
                </a:extLst>
              </a:tr>
              <a:tr h="191111">
                <a:tc>
                  <a:txBody>
                    <a:bodyPr/>
                    <a:lstStyle/>
                    <a:p>
                      <a:pPr algn="ctr" fontAlgn="b"/>
                      <a:r>
                        <a:rPr lang="en-US" sz="1100" u="none" strike="noStrike" dirty="0">
                          <a:solidFill>
                            <a:schemeClr val="tx1"/>
                          </a:solidFill>
                          <a:effectLst/>
                          <a:latin typeface="+mn-lt"/>
                        </a:rPr>
                        <a:t>9</a:t>
                      </a:r>
                      <a:endParaRPr lang="en-US" sz="1100" b="0" i="0" u="none" strike="noStrike" dirty="0">
                        <a:solidFill>
                          <a:schemeClr val="tx1"/>
                        </a:solidFill>
                        <a:effectLst/>
                        <a:latin typeface="+mn-lt"/>
                      </a:endParaRP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US" sz="1100" u="none" strike="noStrike">
                          <a:solidFill>
                            <a:schemeClr val="tx1"/>
                          </a:solidFill>
                          <a:effectLst/>
                          <a:latin typeface="+mn-lt"/>
                        </a:rPr>
                        <a:t>O</a:t>
                      </a:r>
                      <a:endParaRPr lang="en-US" sz="1100" b="0" i="0" u="none" strike="noStrike">
                        <a:solidFill>
                          <a:schemeClr val="tx1"/>
                        </a:solidFill>
                        <a:effectLst/>
                        <a:latin typeface="+mn-lt"/>
                      </a:endParaRP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u="none" strike="noStrike" dirty="0">
                          <a:solidFill>
                            <a:schemeClr val="tx1"/>
                          </a:solidFill>
                          <a:effectLst/>
                          <a:latin typeface="+mn-lt"/>
                        </a:rPr>
                        <a:t>text</a:t>
                      </a:r>
                      <a:endParaRPr lang="en-US" sz="1100" b="0" i="0" u="none" strike="noStrike" dirty="0">
                        <a:solidFill>
                          <a:schemeClr val="tx1"/>
                        </a:solidFill>
                        <a:effectLst/>
                        <a:latin typeface="+mn-lt"/>
                      </a:endParaRP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u="none" strike="noStrike">
                          <a:solidFill>
                            <a:schemeClr val="tx1"/>
                          </a:solidFill>
                          <a:effectLst/>
                          <a:latin typeface="+mn-lt"/>
                        </a:rPr>
                        <a:t>Subscriber Id</a:t>
                      </a:r>
                      <a:endParaRPr lang="en-US" sz="1100" b="0" i="0" u="none" strike="noStrike">
                        <a:solidFill>
                          <a:schemeClr val="tx1"/>
                        </a:solidFill>
                        <a:effectLst/>
                        <a:latin typeface="+mn-lt"/>
                      </a:endParaRP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u="none" strike="noStrike">
                          <a:solidFill>
                            <a:schemeClr val="tx1"/>
                          </a:solidFill>
                          <a:effectLst/>
                          <a:latin typeface="+mn-lt"/>
                        </a:rPr>
                        <a:t>Get and Display value of SubscriberId in user_reporting table on IAM</a:t>
                      </a:r>
                      <a:endParaRPr lang="en-US" sz="1100" b="0" i="0" u="none" strike="noStrike">
                        <a:solidFill>
                          <a:schemeClr val="tx1"/>
                        </a:solidFill>
                        <a:effectLst/>
                        <a:latin typeface="+mn-lt"/>
                      </a:endParaRP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u="none" strike="noStrike" dirty="0">
                          <a:solidFill>
                            <a:schemeClr val="tx1"/>
                          </a:solidFill>
                          <a:effectLst/>
                          <a:latin typeface="+mn-lt"/>
                        </a:rPr>
                        <a:t>user_reporting</a:t>
                      </a:r>
                      <a:r>
                        <a:rPr lang="en-US" sz="1100" b="0" i="0" u="none" strike="noStrike" dirty="0">
                          <a:solidFill>
                            <a:schemeClr val="tx1"/>
                          </a:solidFill>
                          <a:effectLst/>
                          <a:latin typeface="+mn-lt"/>
                        </a:rPr>
                        <a:t>_ms</a:t>
                      </a: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u="none" strike="noStrike" dirty="0">
                          <a:solidFill>
                            <a:schemeClr val="tx1"/>
                          </a:solidFill>
                          <a:effectLst/>
                          <a:latin typeface="+mn-lt"/>
                        </a:rPr>
                        <a:t>SubscriberId</a:t>
                      </a:r>
                      <a:endParaRPr lang="en-US" sz="1100" b="0" i="0" u="none" strike="noStrike" dirty="0">
                        <a:solidFill>
                          <a:schemeClr val="tx1"/>
                        </a:solidFill>
                        <a:effectLst/>
                        <a:latin typeface="+mn-lt"/>
                      </a:endParaRP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31934218"/>
                  </a:ext>
                </a:extLst>
              </a:tr>
              <a:tr h="191111">
                <a:tc>
                  <a:txBody>
                    <a:bodyPr/>
                    <a:lstStyle/>
                    <a:p>
                      <a:pPr algn="ctr" fontAlgn="b"/>
                      <a:r>
                        <a:rPr lang="en-US" sz="1100" u="none" strike="noStrike" dirty="0">
                          <a:solidFill>
                            <a:schemeClr val="tx1"/>
                          </a:solidFill>
                          <a:effectLst/>
                          <a:latin typeface="+mn-lt"/>
                        </a:rPr>
                        <a:t>10</a:t>
                      </a:r>
                      <a:endParaRPr lang="en-US" sz="1100" b="0" i="0" u="none" strike="noStrike" dirty="0">
                        <a:solidFill>
                          <a:schemeClr val="tx1"/>
                        </a:solidFill>
                        <a:effectLst/>
                        <a:latin typeface="+mn-lt"/>
                      </a:endParaRP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US" sz="1100" u="none" strike="noStrike">
                          <a:solidFill>
                            <a:schemeClr val="tx1"/>
                          </a:solidFill>
                          <a:effectLst/>
                          <a:latin typeface="+mn-lt"/>
                        </a:rPr>
                        <a:t>O</a:t>
                      </a:r>
                      <a:endParaRPr lang="en-US" sz="1100" b="0" i="0" u="none" strike="noStrike">
                        <a:solidFill>
                          <a:schemeClr val="tx1"/>
                        </a:solidFill>
                        <a:effectLst/>
                        <a:latin typeface="+mn-lt"/>
                      </a:endParaRP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u="none" strike="noStrike" dirty="0">
                          <a:solidFill>
                            <a:schemeClr val="tx1"/>
                          </a:solidFill>
                          <a:effectLst/>
                          <a:latin typeface="+mn-lt"/>
                        </a:rPr>
                        <a:t>text</a:t>
                      </a:r>
                      <a:endParaRPr lang="en-US" sz="1100" b="0" i="0" u="none" strike="noStrike" dirty="0">
                        <a:solidFill>
                          <a:schemeClr val="tx1"/>
                        </a:solidFill>
                        <a:effectLst/>
                        <a:latin typeface="+mn-lt"/>
                      </a:endParaRP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u="none" strike="noStrike">
                          <a:solidFill>
                            <a:schemeClr val="tx1"/>
                          </a:solidFill>
                          <a:effectLst/>
                          <a:latin typeface="+mn-lt"/>
                        </a:rPr>
                        <a:t>GLN</a:t>
                      </a:r>
                      <a:endParaRPr lang="en-US" sz="1100" b="0" i="0" u="none" strike="noStrike">
                        <a:solidFill>
                          <a:schemeClr val="tx1"/>
                        </a:solidFill>
                        <a:effectLst/>
                        <a:latin typeface="+mn-lt"/>
                      </a:endParaRP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u="none" strike="noStrike">
                          <a:solidFill>
                            <a:schemeClr val="tx1"/>
                          </a:solidFill>
                          <a:effectLst/>
                          <a:latin typeface="+mn-lt"/>
                        </a:rPr>
                        <a:t>Get and Display value of GLN in user_reporting table on IAM</a:t>
                      </a:r>
                      <a:endParaRPr lang="en-US" sz="1100" b="0" i="0" u="none" strike="noStrike">
                        <a:solidFill>
                          <a:schemeClr val="tx1"/>
                        </a:solidFill>
                        <a:effectLst/>
                        <a:latin typeface="+mn-lt"/>
                      </a:endParaRP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u="none" strike="noStrike" dirty="0">
                          <a:solidFill>
                            <a:schemeClr val="tx1"/>
                          </a:solidFill>
                          <a:effectLst/>
                          <a:latin typeface="+mn-lt"/>
                        </a:rPr>
                        <a:t>user_reporting</a:t>
                      </a:r>
                      <a:r>
                        <a:rPr lang="en-US" sz="1100" b="0" i="0" u="none" strike="noStrike" dirty="0">
                          <a:solidFill>
                            <a:schemeClr val="tx1"/>
                          </a:solidFill>
                          <a:effectLst/>
                          <a:latin typeface="+mn-lt"/>
                        </a:rPr>
                        <a:t>_ms</a:t>
                      </a: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u="none" strike="noStrike" dirty="0">
                          <a:solidFill>
                            <a:schemeClr val="tx1"/>
                          </a:solidFill>
                          <a:effectLst/>
                          <a:latin typeface="+mn-lt"/>
                        </a:rPr>
                        <a:t>GLN</a:t>
                      </a:r>
                      <a:endParaRPr lang="en-US" sz="1100" b="0" i="0" u="none" strike="noStrike" dirty="0">
                        <a:solidFill>
                          <a:schemeClr val="tx1"/>
                        </a:solidFill>
                        <a:effectLst/>
                        <a:latin typeface="+mn-lt"/>
                      </a:endParaRP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21875260"/>
                  </a:ext>
                </a:extLst>
              </a:tr>
              <a:tr h="191111">
                <a:tc>
                  <a:txBody>
                    <a:bodyPr/>
                    <a:lstStyle/>
                    <a:p>
                      <a:pPr algn="ctr" fontAlgn="b"/>
                      <a:r>
                        <a:rPr lang="en-US" sz="1100" u="none" strike="noStrike" dirty="0">
                          <a:solidFill>
                            <a:schemeClr val="tx1"/>
                          </a:solidFill>
                          <a:effectLst/>
                          <a:latin typeface="+mn-lt"/>
                        </a:rPr>
                        <a:t>11</a:t>
                      </a:r>
                      <a:endParaRPr lang="en-US" sz="1100" b="0" i="0" u="none" strike="noStrike" dirty="0">
                        <a:solidFill>
                          <a:schemeClr val="tx1"/>
                        </a:solidFill>
                        <a:effectLst/>
                        <a:latin typeface="+mn-lt"/>
                      </a:endParaRP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US" sz="1100" u="none" strike="noStrike">
                          <a:solidFill>
                            <a:schemeClr val="tx1"/>
                          </a:solidFill>
                          <a:effectLst/>
                          <a:latin typeface="+mn-lt"/>
                        </a:rPr>
                        <a:t>O</a:t>
                      </a:r>
                      <a:endParaRPr lang="en-US" sz="1100" b="0" i="0" u="none" strike="noStrike">
                        <a:solidFill>
                          <a:schemeClr val="tx1"/>
                        </a:solidFill>
                        <a:effectLst/>
                        <a:latin typeface="+mn-lt"/>
                      </a:endParaRP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u="none" strike="noStrike">
                          <a:solidFill>
                            <a:schemeClr val="tx1"/>
                          </a:solidFill>
                          <a:effectLst/>
                          <a:latin typeface="+mn-lt"/>
                        </a:rPr>
                        <a:t>text</a:t>
                      </a:r>
                      <a:endParaRPr lang="en-US" sz="1100" b="0" i="0" u="none" strike="noStrike">
                        <a:solidFill>
                          <a:schemeClr val="tx1"/>
                        </a:solidFill>
                        <a:effectLst/>
                        <a:latin typeface="+mn-lt"/>
                      </a:endParaRP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u="none" strike="noStrike">
                          <a:solidFill>
                            <a:schemeClr val="tx1"/>
                          </a:solidFill>
                          <a:effectLst/>
                          <a:latin typeface="+mn-lt"/>
                        </a:rPr>
                        <a:t>Company Type</a:t>
                      </a:r>
                      <a:endParaRPr lang="en-US" sz="1100" b="0" i="0" u="none" strike="noStrike">
                        <a:solidFill>
                          <a:schemeClr val="tx1"/>
                        </a:solidFill>
                        <a:effectLst/>
                        <a:latin typeface="+mn-lt"/>
                      </a:endParaRP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u="none" strike="noStrike">
                          <a:solidFill>
                            <a:schemeClr val="tx1"/>
                          </a:solidFill>
                          <a:effectLst/>
                          <a:latin typeface="+mn-lt"/>
                        </a:rPr>
                        <a:t>Get and Display value of Ctype_en in user_reporting table on IAM</a:t>
                      </a:r>
                      <a:endParaRPr lang="en-US" sz="1100" b="0" i="0" u="none" strike="noStrike">
                        <a:solidFill>
                          <a:schemeClr val="tx1"/>
                        </a:solidFill>
                        <a:effectLst/>
                        <a:latin typeface="+mn-lt"/>
                      </a:endParaRP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u="none" strike="noStrike" dirty="0">
                          <a:solidFill>
                            <a:schemeClr val="tx1"/>
                          </a:solidFill>
                          <a:effectLst/>
                          <a:latin typeface="+mn-lt"/>
                        </a:rPr>
                        <a:t>user_reporting</a:t>
                      </a:r>
                      <a:r>
                        <a:rPr lang="en-US" sz="1100" b="0" i="0" u="none" strike="noStrike" dirty="0">
                          <a:solidFill>
                            <a:schemeClr val="tx1"/>
                          </a:solidFill>
                          <a:effectLst/>
                          <a:latin typeface="+mn-lt"/>
                        </a:rPr>
                        <a:t>_ms</a:t>
                      </a: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u="none" strike="noStrike" dirty="0">
                          <a:solidFill>
                            <a:schemeClr val="tx1"/>
                          </a:solidFill>
                          <a:effectLst/>
                          <a:latin typeface="+mn-lt"/>
                        </a:rPr>
                        <a:t>Ctype_en</a:t>
                      </a:r>
                      <a:endParaRPr lang="en-US" sz="1100" b="0" i="0" u="none" strike="noStrike" dirty="0">
                        <a:solidFill>
                          <a:schemeClr val="tx1"/>
                        </a:solidFill>
                        <a:effectLst/>
                        <a:latin typeface="+mn-lt"/>
                      </a:endParaRP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01988610"/>
                  </a:ext>
                </a:extLst>
              </a:tr>
              <a:tr h="338663">
                <a:tc>
                  <a:txBody>
                    <a:bodyPr/>
                    <a:lstStyle/>
                    <a:p>
                      <a:pPr algn="ctr" fontAlgn="b"/>
                      <a:r>
                        <a:rPr lang="en-US" sz="1100" u="none" strike="noStrike" dirty="0">
                          <a:solidFill>
                            <a:schemeClr val="tx1"/>
                          </a:solidFill>
                          <a:effectLst/>
                          <a:latin typeface="+mn-lt"/>
                        </a:rPr>
                        <a:t>12</a:t>
                      </a:r>
                      <a:endParaRPr lang="en-US" sz="1100" b="0" i="0" u="none" strike="noStrike" dirty="0">
                        <a:solidFill>
                          <a:schemeClr val="tx1"/>
                        </a:solidFill>
                        <a:effectLst/>
                        <a:latin typeface="+mn-lt"/>
                      </a:endParaRP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US" sz="1100" u="none" strike="noStrike">
                          <a:solidFill>
                            <a:schemeClr val="tx1"/>
                          </a:solidFill>
                          <a:effectLst/>
                          <a:latin typeface="+mn-lt"/>
                        </a:rPr>
                        <a:t>O</a:t>
                      </a:r>
                      <a:endParaRPr lang="en-US" sz="1100" b="0" i="0" u="none" strike="noStrike">
                        <a:solidFill>
                          <a:schemeClr val="tx1"/>
                        </a:solidFill>
                        <a:effectLst/>
                        <a:latin typeface="+mn-lt"/>
                      </a:endParaRP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u="none" strike="noStrike" dirty="0">
                          <a:solidFill>
                            <a:schemeClr val="tx1"/>
                          </a:solidFill>
                          <a:effectLst/>
                          <a:latin typeface="+mn-lt"/>
                        </a:rPr>
                        <a:t>text</a:t>
                      </a:r>
                      <a:endParaRPr lang="en-US" sz="1100" b="0" i="0" u="none" strike="noStrike" dirty="0">
                        <a:solidFill>
                          <a:schemeClr val="tx1"/>
                        </a:solidFill>
                        <a:effectLst/>
                        <a:latin typeface="+mn-lt"/>
                      </a:endParaRP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u="none" strike="noStrike">
                          <a:solidFill>
                            <a:schemeClr val="tx1"/>
                          </a:solidFill>
                          <a:effectLst/>
                          <a:latin typeface="+mn-lt"/>
                        </a:rPr>
                        <a:t>Service Name</a:t>
                      </a:r>
                      <a:endParaRPr lang="en-US" sz="1100" b="0" i="0" u="none" strike="noStrike">
                        <a:solidFill>
                          <a:schemeClr val="tx1"/>
                        </a:solidFill>
                        <a:effectLst/>
                        <a:latin typeface="+mn-lt"/>
                      </a:endParaRP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u="none" strike="noStrike" dirty="0">
                          <a:solidFill>
                            <a:schemeClr val="tx1"/>
                          </a:solidFill>
                          <a:effectLst/>
                          <a:latin typeface="+mn-lt"/>
                        </a:rPr>
                        <a:t>Get and Display value of ServiceGroupName in user_reporting table on IAM</a:t>
                      </a:r>
                      <a:endParaRPr lang="en-US" sz="1100" b="0" i="0" u="none" strike="noStrike" dirty="0">
                        <a:solidFill>
                          <a:schemeClr val="tx1"/>
                        </a:solidFill>
                        <a:effectLst/>
                        <a:latin typeface="+mn-lt"/>
                      </a:endParaRP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u="none" strike="noStrike" dirty="0">
                          <a:solidFill>
                            <a:schemeClr val="tx1"/>
                          </a:solidFill>
                          <a:effectLst/>
                          <a:latin typeface="+mn-lt"/>
                        </a:rPr>
                        <a:t>user_reporting</a:t>
                      </a:r>
                      <a:r>
                        <a:rPr lang="en-US" sz="1100" b="0" i="0" u="none" strike="noStrike" dirty="0">
                          <a:solidFill>
                            <a:schemeClr val="tx1"/>
                          </a:solidFill>
                          <a:effectLst/>
                          <a:latin typeface="+mn-lt"/>
                        </a:rPr>
                        <a:t>_ms</a:t>
                      </a: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u="none" strike="noStrike" dirty="0">
                          <a:solidFill>
                            <a:schemeClr val="tx1"/>
                          </a:solidFill>
                          <a:effectLst/>
                          <a:latin typeface="+mn-lt"/>
                        </a:rPr>
                        <a:t>ServiceGroupName</a:t>
                      </a:r>
                      <a:endParaRPr lang="en-US" sz="1100" b="0" i="0" u="none" strike="noStrike" dirty="0">
                        <a:solidFill>
                          <a:schemeClr val="tx1"/>
                        </a:solidFill>
                        <a:effectLst/>
                        <a:latin typeface="+mn-lt"/>
                      </a:endParaRP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9579567"/>
                  </a:ext>
                </a:extLst>
              </a:tr>
              <a:tr h="338663">
                <a:tc>
                  <a:txBody>
                    <a:bodyPr/>
                    <a:lstStyle/>
                    <a:p>
                      <a:pPr algn="ctr" fontAlgn="b"/>
                      <a:r>
                        <a:rPr lang="en-US" sz="1100" u="none" strike="noStrike" dirty="0">
                          <a:solidFill>
                            <a:schemeClr val="tx1"/>
                          </a:solidFill>
                          <a:effectLst/>
                          <a:latin typeface="+mn-lt"/>
                        </a:rPr>
                        <a:t>13</a:t>
                      </a:r>
                      <a:endParaRPr lang="en-US" sz="1100" b="0" i="0" u="none" strike="noStrike" dirty="0">
                        <a:solidFill>
                          <a:schemeClr val="tx1"/>
                        </a:solidFill>
                        <a:effectLst/>
                        <a:latin typeface="+mn-lt"/>
                      </a:endParaRP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US" sz="1100" u="none" strike="noStrike">
                          <a:solidFill>
                            <a:schemeClr val="tx1"/>
                          </a:solidFill>
                          <a:effectLst/>
                          <a:latin typeface="+mn-lt"/>
                        </a:rPr>
                        <a:t>O</a:t>
                      </a:r>
                      <a:endParaRPr lang="en-US" sz="1100" b="0" i="0" u="none" strike="noStrike">
                        <a:solidFill>
                          <a:schemeClr val="tx1"/>
                        </a:solidFill>
                        <a:effectLst/>
                        <a:latin typeface="+mn-lt"/>
                      </a:endParaRP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u="none" strike="noStrike" dirty="0">
                          <a:solidFill>
                            <a:schemeClr val="tx1"/>
                          </a:solidFill>
                          <a:effectLst/>
                          <a:latin typeface="+mn-lt"/>
                        </a:rPr>
                        <a:t>text</a:t>
                      </a:r>
                      <a:endParaRPr lang="en-US" sz="1100" b="0" i="0" u="none" strike="noStrike" dirty="0">
                        <a:solidFill>
                          <a:schemeClr val="tx1"/>
                        </a:solidFill>
                        <a:effectLst/>
                        <a:latin typeface="+mn-lt"/>
                      </a:endParaRP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u="none" strike="noStrike">
                          <a:solidFill>
                            <a:schemeClr val="tx1"/>
                          </a:solidFill>
                          <a:effectLst/>
                          <a:latin typeface="+mn-lt"/>
                        </a:rPr>
                        <a:t>Service Role</a:t>
                      </a:r>
                      <a:endParaRPr lang="en-US" sz="1100" b="0" i="0" u="none" strike="noStrike">
                        <a:solidFill>
                          <a:schemeClr val="tx1"/>
                        </a:solidFill>
                        <a:effectLst/>
                        <a:latin typeface="+mn-lt"/>
                      </a:endParaRP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u="none" strike="noStrike" dirty="0">
                          <a:solidFill>
                            <a:schemeClr val="tx1"/>
                          </a:solidFill>
                          <a:effectLst/>
                          <a:latin typeface="+mn-lt"/>
                        </a:rPr>
                        <a:t>Get and Display value of ServiceRoleNameEn in user_reporting table on IAM</a:t>
                      </a:r>
                      <a:endParaRPr lang="en-US" sz="1100" b="0" i="0" u="none" strike="noStrike" dirty="0">
                        <a:solidFill>
                          <a:schemeClr val="tx1"/>
                        </a:solidFill>
                        <a:effectLst/>
                        <a:latin typeface="+mn-lt"/>
                      </a:endParaRP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u="none" strike="noStrike" dirty="0">
                          <a:solidFill>
                            <a:schemeClr val="tx1"/>
                          </a:solidFill>
                          <a:effectLst/>
                          <a:latin typeface="+mn-lt"/>
                        </a:rPr>
                        <a:t>user_reporting</a:t>
                      </a:r>
                      <a:r>
                        <a:rPr lang="en-US" sz="1100" b="0" i="0" u="none" strike="noStrike" dirty="0">
                          <a:solidFill>
                            <a:schemeClr val="tx1"/>
                          </a:solidFill>
                          <a:effectLst/>
                          <a:latin typeface="+mn-lt"/>
                        </a:rPr>
                        <a:t>_ms</a:t>
                      </a: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u="none" strike="noStrike" dirty="0">
                          <a:solidFill>
                            <a:schemeClr val="tx1"/>
                          </a:solidFill>
                          <a:effectLst/>
                          <a:latin typeface="+mn-lt"/>
                        </a:rPr>
                        <a:t>ServiceRoleNameEn</a:t>
                      </a:r>
                      <a:endParaRPr lang="en-US" sz="1100" b="0" i="0" u="none" strike="noStrike" dirty="0">
                        <a:solidFill>
                          <a:schemeClr val="tx1"/>
                        </a:solidFill>
                        <a:effectLst/>
                        <a:latin typeface="+mn-lt"/>
                      </a:endParaRP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06357175"/>
                  </a:ext>
                </a:extLst>
              </a:tr>
              <a:tr h="191111">
                <a:tc>
                  <a:txBody>
                    <a:bodyPr/>
                    <a:lstStyle/>
                    <a:p>
                      <a:pPr algn="ctr" fontAlgn="b"/>
                      <a:r>
                        <a:rPr lang="en-US" sz="1100" u="none" strike="noStrike" dirty="0">
                          <a:solidFill>
                            <a:schemeClr val="tx1"/>
                          </a:solidFill>
                          <a:effectLst/>
                          <a:latin typeface="+mn-lt"/>
                        </a:rPr>
                        <a:t>14</a:t>
                      </a:r>
                      <a:endParaRPr lang="en-US" sz="1100" b="0" i="0" u="none" strike="noStrike" dirty="0">
                        <a:solidFill>
                          <a:schemeClr val="tx1"/>
                        </a:solidFill>
                        <a:effectLst/>
                        <a:latin typeface="+mn-lt"/>
                      </a:endParaRP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US" sz="1100" u="none" strike="noStrike">
                          <a:solidFill>
                            <a:schemeClr val="tx1"/>
                          </a:solidFill>
                          <a:effectLst/>
                          <a:latin typeface="+mn-lt"/>
                        </a:rPr>
                        <a:t>O</a:t>
                      </a:r>
                      <a:endParaRPr lang="en-US" sz="1100" b="0" i="0" u="none" strike="noStrike">
                        <a:solidFill>
                          <a:schemeClr val="tx1"/>
                        </a:solidFill>
                        <a:effectLst/>
                        <a:latin typeface="+mn-lt"/>
                      </a:endParaRP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u="none" strike="noStrike" dirty="0">
                          <a:solidFill>
                            <a:schemeClr val="tx1"/>
                          </a:solidFill>
                          <a:effectLst/>
                          <a:latin typeface="+mn-lt"/>
                        </a:rPr>
                        <a:t>999</a:t>
                      </a:r>
                      <a:endParaRPr lang="en-US" sz="1100" b="0" i="0" u="none" strike="noStrike" dirty="0">
                        <a:solidFill>
                          <a:schemeClr val="tx1"/>
                        </a:solidFill>
                        <a:effectLst/>
                        <a:latin typeface="+mn-lt"/>
                      </a:endParaRP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u="none" strike="noStrike">
                          <a:solidFill>
                            <a:schemeClr val="tx1"/>
                          </a:solidFill>
                          <a:effectLst/>
                          <a:latin typeface="+mn-lt"/>
                        </a:rPr>
                        <a:t>Total Login</a:t>
                      </a:r>
                      <a:endParaRPr lang="en-US" sz="1100" b="0" i="0" u="none" strike="noStrike">
                        <a:solidFill>
                          <a:schemeClr val="tx1"/>
                        </a:solidFill>
                        <a:effectLst/>
                        <a:latin typeface="+mn-lt"/>
                      </a:endParaRP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u="none" strike="noStrike">
                          <a:solidFill>
                            <a:schemeClr val="tx1"/>
                          </a:solidFill>
                          <a:effectLst/>
                          <a:latin typeface="+mn-lt"/>
                        </a:rPr>
                        <a:t>Get and Display value of l_TotalLogins in user_reporting table on IAM</a:t>
                      </a:r>
                      <a:endParaRPr lang="en-US" sz="1100" b="0" i="0" u="none" strike="noStrike">
                        <a:solidFill>
                          <a:schemeClr val="tx1"/>
                        </a:solidFill>
                        <a:effectLst/>
                        <a:latin typeface="+mn-lt"/>
                      </a:endParaRP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u="none" strike="noStrike" dirty="0">
                          <a:solidFill>
                            <a:schemeClr val="tx1"/>
                          </a:solidFill>
                          <a:effectLst/>
                          <a:latin typeface="+mn-lt"/>
                        </a:rPr>
                        <a:t>user_reporting</a:t>
                      </a:r>
                      <a:r>
                        <a:rPr lang="en-US" sz="1100" b="0" i="0" u="none" strike="noStrike" dirty="0">
                          <a:solidFill>
                            <a:schemeClr val="tx1"/>
                          </a:solidFill>
                          <a:effectLst/>
                          <a:latin typeface="+mn-lt"/>
                        </a:rPr>
                        <a:t>_ms</a:t>
                      </a: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u="none" strike="noStrike" dirty="0">
                          <a:solidFill>
                            <a:schemeClr val="tx1"/>
                          </a:solidFill>
                          <a:effectLst/>
                          <a:latin typeface="+mn-lt"/>
                        </a:rPr>
                        <a:t>l_TotalLogins</a:t>
                      </a:r>
                      <a:endParaRPr lang="en-US" sz="1100" b="0" i="0" u="none" strike="noStrike" dirty="0">
                        <a:solidFill>
                          <a:schemeClr val="tx1"/>
                        </a:solidFill>
                        <a:effectLst/>
                        <a:latin typeface="+mn-lt"/>
                      </a:endParaRP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84942896"/>
                  </a:ext>
                </a:extLst>
              </a:tr>
            </a:tbl>
          </a:graphicData>
        </a:graphic>
      </p:graphicFrame>
    </p:spTree>
    <p:extLst>
      <p:ext uri="{BB962C8B-B14F-4D97-AF65-F5344CB8AC3E}">
        <p14:creationId xmlns:p14="http://schemas.microsoft.com/office/powerpoint/2010/main" val="6641849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9DE2CB9D-C742-4418-9AA3-17431626EA01}"/>
              </a:ext>
            </a:extLst>
          </p:cNvPr>
          <p:cNvSpPr/>
          <p:nvPr/>
        </p:nvSpPr>
        <p:spPr>
          <a:xfrm>
            <a:off x="2760724" y="1626560"/>
            <a:ext cx="572594" cy="369332"/>
          </a:xfrm>
          <a:prstGeom prst="rect">
            <a:avLst/>
          </a:prstGeom>
        </p:spPr>
        <p:txBody>
          <a:bodyPr wrap="none">
            <a:spAutoFit/>
          </a:bodyPr>
          <a:lstStyle/>
          <a:p>
            <a:pPr algn="ctr"/>
            <a:r>
              <a:rPr lang="en-US" dirty="0"/>
              <a:t>IAM</a:t>
            </a:r>
          </a:p>
        </p:txBody>
      </p:sp>
      <p:sp>
        <p:nvSpPr>
          <p:cNvPr id="20" name="Rectangle 19">
            <a:extLst>
              <a:ext uri="{FF2B5EF4-FFF2-40B4-BE49-F238E27FC236}">
                <a16:creationId xmlns:a16="http://schemas.microsoft.com/office/drawing/2014/main" id="{CAFEB740-5C8A-4CB3-A8E2-DEB69A2C0F6D}"/>
              </a:ext>
            </a:extLst>
          </p:cNvPr>
          <p:cNvSpPr/>
          <p:nvPr/>
        </p:nvSpPr>
        <p:spPr>
          <a:xfrm>
            <a:off x="8001877" y="1595371"/>
            <a:ext cx="1122423" cy="369332"/>
          </a:xfrm>
          <a:prstGeom prst="rect">
            <a:avLst/>
          </a:prstGeom>
        </p:spPr>
        <p:txBody>
          <a:bodyPr wrap="none">
            <a:spAutoFit/>
          </a:bodyPr>
          <a:lstStyle/>
          <a:p>
            <a:pPr algn="ctr"/>
            <a:r>
              <a:rPr lang="en-US" dirty="0"/>
              <a:t>MongoDB</a:t>
            </a:r>
          </a:p>
        </p:txBody>
      </p:sp>
      <p:sp>
        <p:nvSpPr>
          <p:cNvPr id="3" name="Rectangle 2">
            <a:extLst>
              <a:ext uri="{FF2B5EF4-FFF2-40B4-BE49-F238E27FC236}">
                <a16:creationId xmlns:a16="http://schemas.microsoft.com/office/drawing/2014/main" id="{24A6541E-F715-49C6-BA38-1931F3B69A5D}"/>
              </a:ext>
            </a:extLst>
          </p:cNvPr>
          <p:cNvSpPr/>
          <p:nvPr/>
        </p:nvSpPr>
        <p:spPr>
          <a:xfrm>
            <a:off x="1403498" y="1998915"/>
            <a:ext cx="3461188" cy="351434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1642607-8BD4-4428-B129-22076AE7DE3E}"/>
              </a:ext>
            </a:extLst>
          </p:cNvPr>
          <p:cNvSpPr/>
          <p:nvPr/>
        </p:nvSpPr>
        <p:spPr>
          <a:xfrm>
            <a:off x="1786815" y="2340934"/>
            <a:ext cx="1164509" cy="1270591"/>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accent6"/>
                </a:solidFill>
              </a:rPr>
              <a:t>User</a:t>
            </a:r>
          </a:p>
          <a:p>
            <a:pPr algn="ctr"/>
            <a:endParaRPr lang="en-US" sz="1200" dirty="0">
              <a:solidFill>
                <a:schemeClr val="tx1"/>
              </a:solidFill>
            </a:endParaRPr>
          </a:p>
          <a:p>
            <a:pPr algn="ctr"/>
            <a:r>
              <a:rPr lang="en-US" sz="1200" dirty="0">
                <a:solidFill>
                  <a:schemeClr val="tx1"/>
                </a:solidFill>
              </a:rPr>
              <a:t>UserId</a:t>
            </a:r>
          </a:p>
          <a:p>
            <a:pPr algn="ctr"/>
            <a:r>
              <a:rPr lang="en-US" sz="1200" dirty="0">
                <a:solidFill>
                  <a:schemeClr val="tx1"/>
                </a:solidFill>
              </a:rPr>
              <a:t>Eamil</a:t>
            </a:r>
          </a:p>
          <a:p>
            <a:pPr algn="ctr"/>
            <a:r>
              <a:rPr lang="en-US" sz="1200" dirty="0">
                <a:solidFill>
                  <a:schemeClr val="tx1"/>
                </a:solidFill>
              </a:rPr>
              <a:t>FirstName</a:t>
            </a:r>
          </a:p>
          <a:p>
            <a:pPr algn="ctr"/>
            <a:r>
              <a:rPr lang="en-US" sz="1200" dirty="0">
                <a:solidFill>
                  <a:schemeClr val="tx1"/>
                </a:solidFill>
              </a:rPr>
              <a:t>LastName</a:t>
            </a:r>
          </a:p>
        </p:txBody>
      </p:sp>
      <p:sp>
        <p:nvSpPr>
          <p:cNvPr id="24" name="Rectangle 23">
            <a:extLst>
              <a:ext uri="{FF2B5EF4-FFF2-40B4-BE49-F238E27FC236}">
                <a16:creationId xmlns:a16="http://schemas.microsoft.com/office/drawing/2014/main" id="{2D01EADA-974A-4FE5-A3A9-B7A4D527EA89}"/>
              </a:ext>
            </a:extLst>
          </p:cNvPr>
          <p:cNvSpPr/>
          <p:nvPr/>
        </p:nvSpPr>
        <p:spPr>
          <a:xfrm>
            <a:off x="1771640" y="3900971"/>
            <a:ext cx="1190317" cy="1434822"/>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accent6"/>
                </a:solidFill>
              </a:rPr>
              <a:t>Company</a:t>
            </a:r>
          </a:p>
          <a:p>
            <a:pPr algn="ctr"/>
            <a:endParaRPr lang="en-US" sz="1200" dirty="0">
              <a:solidFill>
                <a:schemeClr val="tx1"/>
              </a:solidFill>
            </a:endParaRPr>
          </a:p>
          <a:p>
            <a:pPr algn="ctr"/>
            <a:r>
              <a:rPr lang="en-US" sz="1200" dirty="0">
                <a:solidFill>
                  <a:schemeClr val="tx1"/>
                </a:solidFill>
              </a:rPr>
              <a:t>CompanyId</a:t>
            </a:r>
          </a:p>
          <a:p>
            <a:pPr algn="ctr"/>
            <a:r>
              <a:rPr lang="en-US" sz="1200" dirty="0">
                <a:solidFill>
                  <a:schemeClr val="tx1"/>
                </a:solidFill>
              </a:rPr>
              <a:t>Name</a:t>
            </a:r>
          </a:p>
          <a:p>
            <a:pPr algn="ctr"/>
            <a:r>
              <a:rPr lang="en-US" sz="1200" dirty="0">
                <a:solidFill>
                  <a:schemeClr val="tx1"/>
                </a:solidFill>
              </a:rPr>
              <a:t>GLN</a:t>
            </a:r>
          </a:p>
          <a:p>
            <a:pPr algn="ctr"/>
            <a:r>
              <a:rPr lang="en-US" sz="1200" dirty="0">
                <a:solidFill>
                  <a:schemeClr val="tx1"/>
                </a:solidFill>
              </a:rPr>
              <a:t>Subscribed</a:t>
            </a:r>
          </a:p>
          <a:p>
            <a:pPr algn="ctr"/>
            <a:r>
              <a:rPr lang="en-US" sz="1200" dirty="0">
                <a:solidFill>
                  <a:schemeClr val="tx1"/>
                </a:solidFill>
              </a:rPr>
              <a:t>Type</a:t>
            </a:r>
          </a:p>
        </p:txBody>
      </p:sp>
      <p:sp>
        <p:nvSpPr>
          <p:cNvPr id="27" name="Rectangle 26">
            <a:extLst>
              <a:ext uri="{FF2B5EF4-FFF2-40B4-BE49-F238E27FC236}">
                <a16:creationId xmlns:a16="http://schemas.microsoft.com/office/drawing/2014/main" id="{5E9A38A1-B065-4BD8-9AFA-C397B87FFDE8}"/>
              </a:ext>
            </a:extLst>
          </p:cNvPr>
          <p:cNvSpPr/>
          <p:nvPr/>
        </p:nvSpPr>
        <p:spPr>
          <a:xfrm>
            <a:off x="10012218" y="4277917"/>
            <a:ext cx="1267279" cy="1329126"/>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accent6"/>
                </a:solidFill>
              </a:rPr>
              <a:t>Company</a:t>
            </a:r>
          </a:p>
          <a:p>
            <a:pPr algn="ctr"/>
            <a:endParaRPr lang="en-US" sz="1200" dirty="0">
              <a:solidFill>
                <a:schemeClr val="tx1"/>
              </a:solidFill>
            </a:endParaRPr>
          </a:p>
          <a:p>
            <a:pPr algn="ctr"/>
            <a:r>
              <a:rPr lang="en-US" sz="1200" dirty="0">
                <a:solidFill>
                  <a:schemeClr val="tx1"/>
                </a:solidFill>
              </a:rPr>
              <a:t>CompanyId</a:t>
            </a:r>
          </a:p>
          <a:p>
            <a:pPr algn="ctr"/>
            <a:r>
              <a:rPr lang="en-US" sz="1200" dirty="0">
                <a:solidFill>
                  <a:schemeClr val="tx1"/>
                </a:solidFill>
              </a:rPr>
              <a:t>GLN</a:t>
            </a:r>
          </a:p>
          <a:p>
            <a:pPr algn="ctr"/>
            <a:r>
              <a:rPr lang="en-US" sz="1200" dirty="0">
                <a:solidFill>
                  <a:schemeClr val="tx1"/>
                </a:solidFill>
              </a:rPr>
              <a:t>Subscribed</a:t>
            </a:r>
          </a:p>
          <a:p>
            <a:pPr algn="ctr"/>
            <a:r>
              <a:rPr lang="en-US" sz="1200" dirty="0">
                <a:solidFill>
                  <a:schemeClr val="tx1"/>
                </a:solidFill>
              </a:rPr>
              <a:t>Type</a:t>
            </a:r>
          </a:p>
          <a:p>
            <a:pPr algn="ctr"/>
            <a:endParaRPr lang="en-US" sz="1200" dirty="0">
              <a:solidFill>
                <a:schemeClr val="tx1"/>
              </a:solidFill>
            </a:endParaRPr>
          </a:p>
        </p:txBody>
      </p:sp>
      <p:sp>
        <p:nvSpPr>
          <p:cNvPr id="17" name="Rectangle 16">
            <a:extLst>
              <a:ext uri="{FF2B5EF4-FFF2-40B4-BE49-F238E27FC236}">
                <a16:creationId xmlns:a16="http://schemas.microsoft.com/office/drawing/2014/main" id="{FBF1AF23-5C45-4488-AB9F-71DE52C21D1C}"/>
              </a:ext>
            </a:extLst>
          </p:cNvPr>
          <p:cNvSpPr/>
          <p:nvPr/>
        </p:nvSpPr>
        <p:spPr>
          <a:xfrm>
            <a:off x="1153389" y="1189676"/>
            <a:ext cx="7716291" cy="523220"/>
          </a:xfrm>
          <a:prstGeom prst="rect">
            <a:avLst/>
          </a:prstGeom>
        </p:spPr>
        <p:txBody>
          <a:bodyPr wrap="square">
            <a:spAutoFit/>
          </a:bodyPr>
          <a:lstStyle/>
          <a:p>
            <a:pPr>
              <a:spcAft>
                <a:spcPts val="1200"/>
              </a:spcAft>
            </a:pPr>
            <a:r>
              <a:rPr lang="en-GB" sz="2800" dirty="0">
                <a:solidFill>
                  <a:srgbClr val="002060"/>
                </a:solidFill>
                <a:effectLst/>
                <a:ea typeface="Times New Roman" panose="02020603050405020304" pitchFamily="18" charset="0"/>
                <a:cs typeface="Times New Roman" panose="02020603050405020304" pitchFamily="18" charset="0"/>
              </a:rPr>
              <a:t>2. Data Gathering - Design </a:t>
            </a:r>
            <a:r>
              <a:rPr lang="en-GB" sz="2800" dirty="0">
                <a:solidFill>
                  <a:srgbClr val="002060"/>
                </a:solidFill>
                <a:ea typeface="Times New Roman" panose="02020603050405020304" pitchFamily="18" charset="0"/>
                <a:cs typeface="Times New Roman" panose="02020603050405020304" pitchFamily="18" charset="0"/>
              </a:rPr>
              <a:t>Schema Structure</a:t>
            </a:r>
            <a:endParaRPr lang="en-US" sz="2800" dirty="0">
              <a:solidFill>
                <a:srgbClr val="002060"/>
              </a:solidFill>
              <a:ea typeface="Times New Roman" panose="02020603050405020304" pitchFamily="18" charset="0"/>
              <a:cs typeface="Times New Roman" panose="02020603050405020304" pitchFamily="18" charset="0"/>
            </a:endParaRPr>
          </a:p>
        </p:txBody>
      </p:sp>
      <p:cxnSp>
        <p:nvCxnSpPr>
          <p:cNvPr id="6" name="Connector: Elbow 5">
            <a:extLst>
              <a:ext uri="{FF2B5EF4-FFF2-40B4-BE49-F238E27FC236}">
                <a16:creationId xmlns:a16="http://schemas.microsoft.com/office/drawing/2014/main" id="{072E28B5-BF18-4464-B14C-9E97F7BB834A}"/>
              </a:ext>
            </a:extLst>
          </p:cNvPr>
          <p:cNvCxnSpPr>
            <a:stCxn id="23" idx="0"/>
          </p:cNvCxnSpPr>
          <p:nvPr/>
        </p:nvCxnSpPr>
        <p:spPr>
          <a:xfrm rot="5400000" flipH="1" flipV="1">
            <a:off x="5015438" y="-499516"/>
            <a:ext cx="194082" cy="548681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FE5C950A-0FA6-4331-9044-CF57A36C086A}"/>
              </a:ext>
            </a:extLst>
          </p:cNvPr>
          <p:cNvCxnSpPr>
            <a:endCxn id="27" idx="1"/>
          </p:cNvCxnSpPr>
          <p:nvPr/>
        </p:nvCxnSpPr>
        <p:spPr>
          <a:xfrm>
            <a:off x="2961957" y="4942480"/>
            <a:ext cx="705026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23F521F7-EE7B-4374-9500-553C3F76E0D3}"/>
              </a:ext>
            </a:extLst>
          </p:cNvPr>
          <p:cNvSpPr/>
          <p:nvPr/>
        </p:nvSpPr>
        <p:spPr>
          <a:xfrm>
            <a:off x="7855889" y="1964704"/>
            <a:ext cx="1575387" cy="3688674"/>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accent6"/>
                </a:solidFill>
              </a:rPr>
              <a:t>User</a:t>
            </a:r>
          </a:p>
          <a:p>
            <a:pPr algn="ctr"/>
            <a:endParaRPr lang="en-US" sz="1200" dirty="0">
              <a:solidFill>
                <a:schemeClr val="tx1"/>
              </a:solidFill>
            </a:endParaRPr>
          </a:p>
          <a:p>
            <a:pPr algn="ctr"/>
            <a:r>
              <a:rPr lang="en-US" sz="1200" dirty="0">
                <a:solidFill>
                  <a:schemeClr val="tx1"/>
                </a:solidFill>
              </a:rPr>
              <a:t>UserId</a:t>
            </a:r>
          </a:p>
          <a:p>
            <a:pPr algn="ctr"/>
            <a:r>
              <a:rPr lang="en-US" sz="1200" dirty="0">
                <a:solidFill>
                  <a:schemeClr val="tx1"/>
                </a:solidFill>
              </a:rPr>
              <a:t>Eamil</a:t>
            </a:r>
          </a:p>
          <a:p>
            <a:pPr algn="ctr"/>
            <a:r>
              <a:rPr lang="en-US" sz="1200" dirty="0">
                <a:solidFill>
                  <a:schemeClr val="tx1"/>
                </a:solidFill>
              </a:rPr>
              <a:t>FirstName</a:t>
            </a:r>
          </a:p>
          <a:p>
            <a:pPr algn="ctr"/>
            <a:r>
              <a:rPr lang="en-US" sz="1200" dirty="0">
                <a:solidFill>
                  <a:schemeClr val="tx1"/>
                </a:solidFill>
              </a:rPr>
              <a:t>LastName</a:t>
            </a:r>
          </a:p>
          <a:p>
            <a:pPr algn="ctr"/>
            <a:endParaRPr lang="en-US" sz="1200" dirty="0">
              <a:solidFill>
                <a:schemeClr val="tx1"/>
              </a:solidFill>
            </a:endParaRPr>
          </a:p>
          <a:p>
            <a:pPr algn="ctr"/>
            <a:endParaRPr lang="en-US" sz="1200" dirty="0">
              <a:solidFill>
                <a:schemeClr val="tx1"/>
              </a:solidFill>
            </a:endParaRPr>
          </a:p>
          <a:p>
            <a:pPr algn="ctr"/>
            <a:endParaRPr lang="en-US" sz="1200" dirty="0">
              <a:solidFill>
                <a:schemeClr val="tx1"/>
              </a:solidFill>
            </a:endParaRPr>
          </a:p>
          <a:p>
            <a:pPr algn="ctr"/>
            <a:endParaRPr lang="en-US" sz="1200" dirty="0">
              <a:solidFill>
                <a:schemeClr val="tx1"/>
              </a:solidFill>
            </a:endParaRPr>
          </a:p>
          <a:p>
            <a:pPr algn="ctr"/>
            <a:endParaRPr lang="en-US" sz="1200" dirty="0">
              <a:solidFill>
                <a:schemeClr val="tx1"/>
              </a:solidFill>
            </a:endParaRPr>
          </a:p>
          <a:p>
            <a:pPr algn="ctr"/>
            <a:endParaRPr lang="en-US" sz="1200" dirty="0">
              <a:solidFill>
                <a:schemeClr val="tx1"/>
              </a:solidFill>
            </a:endParaRPr>
          </a:p>
          <a:p>
            <a:pPr algn="ctr"/>
            <a:endParaRPr lang="en-US" sz="1200" dirty="0">
              <a:solidFill>
                <a:schemeClr val="tx1"/>
              </a:solidFill>
            </a:endParaRPr>
          </a:p>
          <a:p>
            <a:pPr algn="ctr"/>
            <a:endParaRPr lang="en-US" sz="1200" dirty="0">
              <a:solidFill>
                <a:schemeClr val="tx1"/>
              </a:solidFill>
            </a:endParaRPr>
          </a:p>
          <a:p>
            <a:pPr algn="ctr"/>
            <a:endParaRPr lang="en-US" sz="1200" dirty="0">
              <a:solidFill>
                <a:schemeClr val="tx1"/>
              </a:solidFill>
            </a:endParaRPr>
          </a:p>
          <a:p>
            <a:pPr algn="ctr"/>
            <a:endParaRPr lang="en-US" sz="1200" dirty="0">
              <a:solidFill>
                <a:schemeClr val="tx1"/>
              </a:solidFill>
            </a:endParaRPr>
          </a:p>
          <a:p>
            <a:pPr algn="ctr"/>
            <a:endParaRPr lang="en-US" sz="1200" dirty="0">
              <a:solidFill>
                <a:schemeClr val="tx1"/>
              </a:solidFill>
            </a:endParaRPr>
          </a:p>
          <a:p>
            <a:pPr algn="ctr"/>
            <a:endParaRPr lang="en-US" sz="1200" dirty="0">
              <a:solidFill>
                <a:schemeClr val="tx1"/>
              </a:solidFill>
            </a:endParaRPr>
          </a:p>
          <a:p>
            <a:pPr algn="ctr"/>
            <a:endParaRPr lang="en-US" sz="1200" dirty="0">
              <a:solidFill>
                <a:schemeClr val="tx1"/>
              </a:solidFill>
            </a:endParaRPr>
          </a:p>
        </p:txBody>
      </p:sp>
      <p:sp>
        <p:nvSpPr>
          <p:cNvPr id="30" name="Rectangle 29">
            <a:extLst>
              <a:ext uri="{FF2B5EF4-FFF2-40B4-BE49-F238E27FC236}">
                <a16:creationId xmlns:a16="http://schemas.microsoft.com/office/drawing/2014/main" id="{473F8718-063B-461D-9594-2E4A2B9CECDE}"/>
              </a:ext>
            </a:extLst>
          </p:cNvPr>
          <p:cNvSpPr/>
          <p:nvPr/>
        </p:nvSpPr>
        <p:spPr>
          <a:xfrm>
            <a:off x="8017779" y="3508510"/>
            <a:ext cx="1250630" cy="1964814"/>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accent6"/>
                </a:solidFill>
              </a:rPr>
              <a:t>User Roles</a:t>
            </a:r>
          </a:p>
          <a:p>
            <a:pPr algn="ctr"/>
            <a:endParaRPr lang="en-US" sz="1200" dirty="0">
              <a:solidFill>
                <a:schemeClr val="tx1"/>
              </a:solidFill>
            </a:endParaRPr>
          </a:p>
          <a:p>
            <a:pPr algn="ctr"/>
            <a:r>
              <a:rPr lang="en-US" sz="1200" strike="sngStrike" dirty="0">
                <a:solidFill>
                  <a:schemeClr val="tx1"/>
                </a:solidFill>
              </a:rPr>
              <a:t>UserId</a:t>
            </a:r>
          </a:p>
          <a:p>
            <a:pPr algn="ctr"/>
            <a:r>
              <a:rPr lang="en-US" sz="1200" dirty="0">
                <a:solidFill>
                  <a:schemeClr val="tx1"/>
                </a:solidFill>
              </a:rPr>
              <a:t>CompanyId</a:t>
            </a:r>
          </a:p>
          <a:p>
            <a:pPr algn="ctr"/>
            <a:r>
              <a:rPr lang="en-US" sz="1200" dirty="0">
                <a:solidFill>
                  <a:schemeClr val="tx1"/>
                </a:solidFill>
              </a:rPr>
              <a:t>RoleId</a:t>
            </a:r>
          </a:p>
          <a:p>
            <a:pPr algn="ctr"/>
            <a:r>
              <a:rPr lang="en-US" sz="1200" dirty="0">
                <a:solidFill>
                  <a:schemeClr val="tx1"/>
                </a:solidFill>
              </a:rPr>
              <a:t>RoleName</a:t>
            </a:r>
          </a:p>
          <a:p>
            <a:pPr algn="ctr"/>
            <a:r>
              <a:rPr lang="en-US" sz="1200" dirty="0">
                <a:solidFill>
                  <a:schemeClr val="tx1"/>
                </a:solidFill>
              </a:rPr>
              <a:t>ServiceId</a:t>
            </a:r>
          </a:p>
          <a:p>
            <a:pPr algn="ctr"/>
            <a:r>
              <a:rPr lang="en-US" sz="1200" dirty="0">
                <a:solidFill>
                  <a:schemeClr val="tx1"/>
                </a:solidFill>
              </a:rPr>
              <a:t>ServiceName</a:t>
            </a:r>
          </a:p>
          <a:p>
            <a:pPr algn="ctr"/>
            <a:r>
              <a:rPr lang="en-US" sz="1200" dirty="0">
                <a:solidFill>
                  <a:schemeClr val="tx1"/>
                </a:solidFill>
              </a:rPr>
              <a:t>LastLogin</a:t>
            </a:r>
          </a:p>
          <a:p>
            <a:pPr algn="ctr"/>
            <a:r>
              <a:rPr lang="en-US" sz="1200" dirty="0">
                <a:solidFill>
                  <a:schemeClr val="tx1"/>
                </a:solidFill>
              </a:rPr>
              <a:t>NumberOfLogin</a:t>
            </a:r>
          </a:p>
        </p:txBody>
      </p:sp>
      <p:cxnSp>
        <p:nvCxnSpPr>
          <p:cNvPr id="31" name="Straight Arrow Connector 30">
            <a:extLst>
              <a:ext uri="{FF2B5EF4-FFF2-40B4-BE49-F238E27FC236}">
                <a16:creationId xmlns:a16="http://schemas.microsoft.com/office/drawing/2014/main" id="{8F06759F-B3C8-4D70-B988-280ADEB4C023}"/>
              </a:ext>
            </a:extLst>
          </p:cNvPr>
          <p:cNvCxnSpPr/>
          <p:nvPr/>
        </p:nvCxnSpPr>
        <p:spPr>
          <a:xfrm>
            <a:off x="4471779" y="4110824"/>
            <a:ext cx="3546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B2A5E692-5F0D-41E6-9414-C07B0B253A82}"/>
              </a:ext>
            </a:extLst>
          </p:cNvPr>
          <p:cNvSpPr/>
          <p:nvPr/>
        </p:nvSpPr>
        <p:spPr>
          <a:xfrm>
            <a:off x="3221149" y="2340933"/>
            <a:ext cx="1250630" cy="2994859"/>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accent6"/>
                </a:solidFill>
              </a:rPr>
              <a:t>User Roles</a:t>
            </a:r>
          </a:p>
          <a:p>
            <a:pPr algn="ctr"/>
            <a:endParaRPr lang="en-US" sz="1200" dirty="0">
              <a:solidFill>
                <a:schemeClr val="tx1"/>
              </a:solidFill>
            </a:endParaRPr>
          </a:p>
          <a:p>
            <a:pPr algn="ctr"/>
            <a:r>
              <a:rPr lang="en-US" sz="1200" dirty="0">
                <a:solidFill>
                  <a:schemeClr val="tx1"/>
                </a:solidFill>
              </a:rPr>
              <a:t>UserId</a:t>
            </a:r>
          </a:p>
          <a:p>
            <a:pPr algn="ctr"/>
            <a:r>
              <a:rPr lang="en-US" sz="1200" dirty="0">
                <a:solidFill>
                  <a:schemeClr val="tx1"/>
                </a:solidFill>
              </a:rPr>
              <a:t>CompanyId</a:t>
            </a:r>
          </a:p>
          <a:p>
            <a:pPr algn="ctr"/>
            <a:r>
              <a:rPr lang="en-US" sz="1200" dirty="0">
                <a:solidFill>
                  <a:schemeClr val="tx1"/>
                </a:solidFill>
              </a:rPr>
              <a:t>RoleId</a:t>
            </a:r>
          </a:p>
          <a:p>
            <a:pPr algn="ctr"/>
            <a:r>
              <a:rPr lang="en-US" sz="1200" dirty="0">
                <a:solidFill>
                  <a:schemeClr val="tx1"/>
                </a:solidFill>
              </a:rPr>
              <a:t>RoleName</a:t>
            </a:r>
          </a:p>
          <a:p>
            <a:pPr algn="ctr"/>
            <a:r>
              <a:rPr lang="en-US" sz="1200" dirty="0">
                <a:solidFill>
                  <a:schemeClr val="tx1"/>
                </a:solidFill>
              </a:rPr>
              <a:t>ServiceId</a:t>
            </a:r>
          </a:p>
          <a:p>
            <a:pPr algn="ctr"/>
            <a:r>
              <a:rPr lang="en-US" sz="1200" dirty="0">
                <a:solidFill>
                  <a:schemeClr val="tx1"/>
                </a:solidFill>
              </a:rPr>
              <a:t>ServiceName</a:t>
            </a:r>
          </a:p>
          <a:p>
            <a:pPr algn="ctr"/>
            <a:r>
              <a:rPr lang="en-US" sz="1200" dirty="0">
                <a:solidFill>
                  <a:schemeClr val="tx1"/>
                </a:solidFill>
              </a:rPr>
              <a:t>LastLogin</a:t>
            </a:r>
          </a:p>
          <a:p>
            <a:pPr algn="ctr"/>
            <a:r>
              <a:rPr lang="en-US" sz="1200" dirty="0">
                <a:solidFill>
                  <a:schemeClr val="tx1"/>
                </a:solidFill>
              </a:rPr>
              <a:t>NumberOfLogin</a:t>
            </a:r>
          </a:p>
          <a:p>
            <a:pPr algn="ctr"/>
            <a:endParaRPr lang="en-US" sz="1200" dirty="0">
              <a:solidFill>
                <a:schemeClr val="tx1"/>
              </a:solidFill>
            </a:endParaRPr>
          </a:p>
          <a:p>
            <a:pPr algn="ctr"/>
            <a:endParaRPr lang="en-US" sz="1200" dirty="0">
              <a:solidFill>
                <a:schemeClr val="tx1"/>
              </a:solidFill>
            </a:endParaRPr>
          </a:p>
          <a:p>
            <a:pPr algn="ctr"/>
            <a:endParaRPr lang="en-US" sz="1200" dirty="0">
              <a:solidFill>
                <a:schemeClr val="tx1"/>
              </a:solidFill>
            </a:endParaRPr>
          </a:p>
        </p:txBody>
      </p:sp>
      <p:cxnSp>
        <p:nvCxnSpPr>
          <p:cNvPr id="13" name="Straight Arrow Connector 12">
            <a:extLst>
              <a:ext uri="{FF2B5EF4-FFF2-40B4-BE49-F238E27FC236}">
                <a16:creationId xmlns:a16="http://schemas.microsoft.com/office/drawing/2014/main" id="{EA9C0616-2F79-4A56-92FE-D39172A3C6FF}"/>
              </a:ext>
            </a:extLst>
          </p:cNvPr>
          <p:cNvCxnSpPr/>
          <p:nvPr/>
        </p:nvCxnSpPr>
        <p:spPr>
          <a:xfrm>
            <a:off x="6244779" y="2243893"/>
            <a:ext cx="0" cy="1787418"/>
          </a:xfrm>
          <a:prstGeom prst="straightConnector1">
            <a:avLst/>
          </a:prstGeom>
          <a:ln>
            <a:solidFill>
              <a:schemeClr val="bg1">
                <a:lumMod val="50000"/>
              </a:schemeClr>
            </a:solidFill>
            <a:prstDash val="dash"/>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9EC0F560-DC74-4A95-9C0A-F946D2025333}"/>
              </a:ext>
            </a:extLst>
          </p:cNvPr>
          <p:cNvSpPr/>
          <p:nvPr/>
        </p:nvSpPr>
        <p:spPr>
          <a:xfrm>
            <a:off x="5820257" y="2955290"/>
            <a:ext cx="1507059" cy="461665"/>
          </a:xfrm>
          <a:prstGeom prst="rect">
            <a:avLst/>
          </a:prstGeom>
          <a:solidFill>
            <a:schemeClr val="bg1"/>
          </a:solidFill>
        </p:spPr>
        <p:txBody>
          <a:bodyPr wrap="square">
            <a:spAutoFit/>
          </a:bodyPr>
          <a:lstStyle/>
          <a:p>
            <a:r>
              <a:rPr lang="en-US" sz="1200" dirty="0">
                <a:solidFill>
                  <a:schemeClr val="bg1">
                    <a:lumMod val="50000"/>
                  </a:schemeClr>
                </a:solidFill>
              </a:rPr>
              <a:t>Convert to </a:t>
            </a:r>
          </a:p>
          <a:p>
            <a:r>
              <a:rPr lang="en-US" sz="1200" dirty="0">
                <a:solidFill>
                  <a:schemeClr val="bg1">
                    <a:lumMod val="50000"/>
                  </a:schemeClr>
                </a:solidFill>
              </a:rPr>
              <a:t>Embedding Structure</a:t>
            </a:r>
          </a:p>
        </p:txBody>
      </p:sp>
      <p:sp>
        <p:nvSpPr>
          <p:cNvPr id="33" name="Rectangle 32">
            <a:extLst>
              <a:ext uri="{FF2B5EF4-FFF2-40B4-BE49-F238E27FC236}">
                <a16:creationId xmlns:a16="http://schemas.microsoft.com/office/drawing/2014/main" id="{8A89DC4E-9451-4AA1-85A1-7396F3656B9A}"/>
              </a:ext>
            </a:extLst>
          </p:cNvPr>
          <p:cNvSpPr/>
          <p:nvPr/>
        </p:nvSpPr>
        <p:spPr>
          <a:xfrm>
            <a:off x="5894643" y="4997035"/>
            <a:ext cx="1575388" cy="461665"/>
          </a:xfrm>
          <a:prstGeom prst="rect">
            <a:avLst/>
          </a:prstGeom>
          <a:solidFill>
            <a:schemeClr val="bg1"/>
          </a:solidFill>
        </p:spPr>
        <p:txBody>
          <a:bodyPr wrap="square">
            <a:spAutoFit/>
          </a:bodyPr>
          <a:lstStyle/>
          <a:p>
            <a:r>
              <a:rPr lang="en-US" sz="1200" dirty="0">
                <a:solidFill>
                  <a:schemeClr val="bg1">
                    <a:lumMod val="50000"/>
                  </a:schemeClr>
                </a:solidFill>
              </a:rPr>
              <a:t>Convert to</a:t>
            </a:r>
          </a:p>
          <a:p>
            <a:r>
              <a:rPr lang="en-US" sz="1200" dirty="0">
                <a:solidFill>
                  <a:schemeClr val="bg1">
                    <a:lumMod val="50000"/>
                  </a:schemeClr>
                </a:solidFill>
              </a:rPr>
              <a:t>Referencing Structure</a:t>
            </a:r>
          </a:p>
        </p:txBody>
      </p:sp>
      <p:sp>
        <p:nvSpPr>
          <p:cNvPr id="35" name="Rectangle: Rounded Corners 34">
            <a:extLst>
              <a:ext uri="{FF2B5EF4-FFF2-40B4-BE49-F238E27FC236}">
                <a16:creationId xmlns:a16="http://schemas.microsoft.com/office/drawing/2014/main" id="{0278F3CA-FD4B-447E-8F5B-48C2D310458F}"/>
              </a:ext>
            </a:extLst>
          </p:cNvPr>
          <p:cNvSpPr/>
          <p:nvPr/>
        </p:nvSpPr>
        <p:spPr>
          <a:xfrm>
            <a:off x="1403497" y="5747834"/>
            <a:ext cx="8027779" cy="964532"/>
          </a:xfrm>
          <a:prstGeom prst="round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bg1">
                    <a:lumMod val="50000"/>
                  </a:schemeClr>
                </a:solidFill>
              </a:rPr>
              <a:t>     Users and Users Roles are 1:Many, Parent-Child, Composition Relationship </a:t>
            </a:r>
          </a:p>
          <a:p>
            <a:r>
              <a:rPr lang="en-US" sz="1200" dirty="0">
                <a:solidFill>
                  <a:schemeClr val="bg1">
                    <a:lumMod val="50000"/>
                  </a:schemeClr>
                </a:solidFill>
                <a:sym typeface="Wingdings" panose="05000000000000000000" pitchFamily="2" charset="2"/>
              </a:rPr>
              <a:t>            Can be candidates for embedding Structure</a:t>
            </a:r>
          </a:p>
          <a:p>
            <a:r>
              <a:rPr lang="en-US" sz="1200" dirty="0">
                <a:solidFill>
                  <a:schemeClr val="bg1">
                    <a:lumMod val="50000"/>
                  </a:schemeClr>
                </a:solidFill>
                <a:sym typeface="Wingdings" panose="05000000000000000000" pitchFamily="2" charset="2"/>
              </a:rPr>
              <a:t>     User and Company are Many:Many, Association relationship </a:t>
            </a:r>
          </a:p>
          <a:p>
            <a:r>
              <a:rPr lang="en-US" sz="1200" dirty="0">
                <a:solidFill>
                  <a:schemeClr val="bg1">
                    <a:lumMod val="50000"/>
                  </a:schemeClr>
                </a:solidFill>
                <a:sym typeface="Wingdings" panose="05000000000000000000" pitchFamily="2" charset="2"/>
              </a:rPr>
              <a:t>            Can be candidates for Referencing Structure</a:t>
            </a:r>
            <a:endParaRPr lang="en-US" sz="1200" dirty="0">
              <a:solidFill>
                <a:schemeClr val="bg1">
                  <a:lumMod val="50000"/>
                </a:schemeClr>
              </a:solidFill>
            </a:endParaRPr>
          </a:p>
        </p:txBody>
      </p:sp>
      <p:pic>
        <p:nvPicPr>
          <p:cNvPr id="36" name="Picture 2" descr="Image result for information icon">
            <a:extLst>
              <a:ext uri="{FF2B5EF4-FFF2-40B4-BE49-F238E27FC236}">
                <a16:creationId xmlns:a16="http://schemas.microsoft.com/office/drawing/2014/main" id="{2CA9895D-30BD-42A1-9795-07BFFC3476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2814" y="5852911"/>
            <a:ext cx="199574" cy="199574"/>
          </a:xfrm>
          <a:prstGeom prst="rect">
            <a:avLst/>
          </a:prstGeom>
          <a:noFill/>
          <a:extLst>
            <a:ext uri="{909E8E84-426E-40DD-AFC4-6F175D3DCCD1}">
              <a14:hiddenFill xmlns:a14="http://schemas.microsoft.com/office/drawing/2010/main">
                <a:solidFill>
                  <a:srgbClr val="FFFFFF"/>
                </a:solidFill>
              </a14:hiddenFill>
            </a:ext>
          </a:extLst>
        </p:spPr>
      </p:pic>
      <p:cxnSp>
        <p:nvCxnSpPr>
          <p:cNvPr id="7" name="Connector: Elbow 6">
            <a:extLst>
              <a:ext uri="{FF2B5EF4-FFF2-40B4-BE49-F238E27FC236}">
                <a16:creationId xmlns:a16="http://schemas.microsoft.com/office/drawing/2014/main" id="{DD5FD2A7-E73B-4DCD-8EC4-DF8A669E76FA}"/>
              </a:ext>
            </a:extLst>
          </p:cNvPr>
          <p:cNvCxnSpPr>
            <a:cxnSpLocks/>
            <a:endCxn id="27" idx="0"/>
          </p:cNvCxnSpPr>
          <p:nvPr/>
        </p:nvCxnSpPr>
        <p:spPr>
          <a:xfrm>
            <a:off x="9124300" y="4189228"/>
            <a:ext cx="1521558" cy="88689"/>
          </a:xfrm>
          <a:prstGeom prst="bentConnector2">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pic>
        <p:nvPicPr>
          <p:cNvPr id="25" name="LogoHeaderFirstPage">
            <a:extLst>
              <a:ext uri="{FF2B5EF4-FFF2-40B4-BE49-F238E27FC236}">
                <a16:creationId xmlns:a16="http://schemas.microsoft.com/office/drawing/2014/main" id="{53DFB400-23F4-4A60-8459-18AE839DC72A}"/>
              </a:ext>
            </a:extLst>
          </p:cNvPr>
          <p:cNvPicPr/>
          <p:nvPr/>
        </p:nvPicPr>
        <p:blipFill>
          <a:blip r:embed="rId3"/>
          <a:stretch>
            <a:fillRect/>
          </a:stretch>
        </p:blipFill>
        <p:spPr>
          <a:xfrm>
            <a:off x="247851" y="102578"/>
            <a:ext cx="1864158" cy="547558"/>
          </a:xfrm>
          <a:prstGeom prst="rect">
            <a:avLst/>
          </a:prstGeom>
          <a:extLst>
            <a:ext uri="{FAA26D3D-D897-4be2-8F04-BA451C77F1D7}">
              <ma14:placeholderFlag xmlns:lc="http://schemas.openxmlformats.org/drawingml/2006/lockedCanvas" xmlns="" xmlns:wpc="http://schemas.microsoft.com/office/word/2010/wordprocessingCanvas" xmlns:mo="http://schemas.microsoft.com/office/mac/office/2008/main" xmlns:mc="http://schemas.openxmlformats.org/markup-compatibility/2006" xmlns:mv="urn:schemas-microsoft-com:mac:vml"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ps="http://schemas.microsoft.com/office/word/2010/wordprocessingShape" xmlns:ma14="http://schemas.microsoft.com/office/mac/drawingml/2011/main" xmlns:pic="http://schemas.openxmlformats.org/drawingml/2006/picture" xmlns:wne="http://schemas.microsoft.com/office/word/2006/wordml" xmlns:wp="http://schemas.openxmlformats.org/drawingml/2006/wordprocessingDrawing" xmlns:m="http://schemas.openxmlformats.org/officeDocument/2006/math" xmlns:ve="http://schemas.openxmlformats.org/markup-compatibility/2006"/>
            </a:ext>
          </a:extLst>
        </p:spPr>
      </p:pic>
      <p:pic>
        <p:nvPicPr>
          <p:cNvPr id="26" name="Picture 25">
            <a:extLst>
              <a:ext uri="{FF2B5EF4-FFF2-40B4-BE49-F238E27FC236}">
                <a16:creationId xmlns:a16="http://schemas.microsoft.com/office/drawing/2014/main" id="{F1767AEE-AAC1-4093-A869-97CF81FC4475}"/>
              </a:ext>
            </a:extLst>
          </p:cNvPr>
          <p:cNvPicPr/>
          <p:nvPr/>
        </p:nvPicPr>
        <p:blipFill>
          <a:blip r:embed="rId4">
            <a:extLst>
              <a:ext uri="{28A0092B-C50C-407E-A947-70E740481C1C}">
                <a14:useLocalDpi xmlns:a14="http://schemas.microsoft.com/office/drawing/2010/main" val="0"/>
              </a:ext>
            </a:extLst>
          </a:blip>
          <a:stretch>
            <a:fillRect/>
          </a:stretch>
        </p:blipFill>
        <p:spPr>
          <a:xfrm>
            <a:off x="9794413" y="498173"/>
            <a:ext cx="1967230" cy="106045"/>
          </a:xfrm>
          <a:prstGeom prst="rect">
            <a:avLst/>
          </a:prstGeom>
        </p:spPr>
      </p:pic>
      <p:sp>
        <p:nvSpPr>
          <p:cNvPr id="28" name="Rectangle 27">
            <a:extLst>
              <a:ext uri="{FF2B5EF4-FFF2-40B4-BE49-F238E27FC236}">
                <a16:creationId xmlns:a16="http://schemas.microsoft.com/office/drawing/2014/main" id="{B9E58332-540E-49D0-A093-366C408B5153}"/>
              </a:ext>
            </a:extLst>
          </p:cNvPr>
          <p:cNvSpPr/>
          <p:nvPr/>
        </p:nvSpPr>
        <p:spPr>
          <a:xfrm flipV="1">
            <a:off x="137160" y="683213"/>
            <a:ext cx="11807190" cy="7200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1F39D0D4-F769-4F07-8CD7-B99C62F44B77}"/>
              </a:ext>
            </a:extLst>
          </p:cNvPr>
          <p:cNvSpPr/>
          <p:nvPr/>
        </p:nvSpPr>
        <p:spPr>
          <a:xfrm>
            <a:off x="4739698" y="364170"/>
            <a:ext cx="3428445" cy="307777"/>
          </a:xfrm>
          <a:prstGeom prst="rect">
            <a:avLst/>
          </a:prstGeom>
        </p:spPr>
        <p:txBody>
          <a:bodyPr wrap="square">
            <a:spAutoFit/>
          </a:bodyPr>
          <a:lstStyle/>
          <a:p>
            <a:pPr>
              <a:spcAft>
                <a:spcPts val="1200"/>
              </a:spcAft>
            </a:pPr>
            <a:r>
              <a:rPr lang="en-GB" sz="1400" dirty="0">
                <a:solidFill>
                  <a:srgbClr val="002C6C"/>
                </a:solidFill>
                <a:effectLst/>
                <a:ea typeface="Times New Roman" panose="02020603050405020304" pitchFamily="18" charset="0"/>
                <a:cs typeface="Times New Roman" panose="02020603050405020304" pitchFamily="18" charset="0"/>
              </a:rPr>
              <a:t>GS1 Canada D/W Prototype</a:t>
            </a:r>
            <a:r>
              <a:rPr lang="en-GB" sz="1400" dirty="0">
                <a:solidFill>
                  <a:srgbClr val="002C6C"/>
                </a:solidFill>
                <a:ea typeface="Times New Roman" panose="02020603050405020304" pitchFamily="18" charset="0"/>
                <a:cs typeface="Times New Roman" panose="02020603050405020304" pitchFamily="18" charset="0"/>
              </a:rPr>
              <a:t> Demo</a:t>
            </a:r>
            <a:endParaRPr lang="en-US" sz="1400" dirty="0">
              <a:ea typeface="Times New Roman" panose="02020603050405020304" pitchFamily="18" charset="0"/>
              <a:cs typeface="Times New Roman" panose="02020603050405020304" pitchFamily="18" charset="0"/>
            </a:endParaRPr>
          </a:p>
        </p:txBody>
      </p:sp>
      <p:cxnSp>
        <p:nvCxnSpPr>
          <p:cNvPr id="37" name="Straight Connector 36">
            <a:extLst>
              <a:ext uri="{FF2B5EF4-FFF2-40B4-BE49-F238E27FC236}">
                <a16:creationId xmlns:a16="http://schemas.microsoft.com/office/drawing/2014/main" id="{A5CE3A5E-B851-40CA-9DEC-7C919DFBCF86}"/>
              </a:ext>
            </a:extLst>
          </p:cNvPr>
          <p:cNvCxnSpPr/>
          <p:nvPr/>
        </p:nvCxnSpPr>
        <p:spPr>
          <a:xfrm>
            <a:off x="893135" y="1000673"/>
            <a:ext cx="10749516"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8" name="Rectangle: Rounded Corners 37">
            <a:extLst>
              <a:ext uri="{FF2B5EF4-FFF2-40B4-BE49-F238E27FC236}">
                <a16:creationId xmlns:a16="http://schemas.microsoft.com/office/drawing/2014/main" id="{A7BA1F50-8A2C-451A-A2B9-46FCEB96C922}"/>
              </a:ext>
            </a:extLst>
          </p:cNvPr>
          <p:cNvSpPr/>
          <p:nvPr/>
        </p:nvSpPr>
        <p:spPr>
          <a:xfrm>
            <a:off x="1850521" y="885959"/>
            <a:ext cx="786810" cy="206866"/>
          </a:xfrm>
          <a:prstGeom prst="round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Define</a:t>
            </a:r>
          </a:p>
        </p:txBody>
      </p:sp>
      <p:sp>
        <p:nvSpPr>
          <p:cNvPr id="39" name="Rectangle: Rounded Corners 38">
            <a:extLst>
              <a:ext uri="{FF2B5EF4-FFF2-40B4-BE49-F238E27FC236}">
                <a16:creationId xmlns:a16="http://schemas.microsoft.com/office/drawing/2014/main" id="{989E907D-668F-45AA-8F01-1DE2DED447EC}"/>
              </a:ext>
            </a:extLst>
          </p:cNvPr>
          <p:cNvSpPr/>
          <p:nvPr/>
        </p:nvSpPr>
        <p:spPr>
          <a:xfrm>
            <a:off x="4779863" y="868238"/>
            <a:ext cx="786810" cy="206866"/>
          </a:xfrm>
          <a:prstGeom prst="roundRect">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Gather</a:t>
            </a:r>
          </a:p>
        </p:txBody>
      </p:sp>
      <p:sp>
        <p:nvSpPr>
          <p:cNvPr id="40" name="Rectangle: Rounded Corners 39">
            <a:extLst>
              <a:ext uri="{FF2B5EF4-FFF2-40B4-BE49-F238E27FC236}">
                <a16:creationId xmlns:a16="http://schemas.microsoft.com/office/drawing/2014/main" id="{F6680D1B-2F82-432B-9BA8-9B6D20E5523E}"/>
              </a:ext>
            </a:extLst>
          </p:cNvPr>
          <p:cNvSpPr/>
          <p:nvPr/>
        </p:nvSpPr>
        <p:spPr>
          <a:xfrm>
            <a:off x="8437054" y="879739"/>
            <a:ext cx="786810" cy="189338"/>
          </a:xfrm>
          <a:prstGeom prst="round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Share</a:t>
            </a:r>
          </a:p>
        </p:txBody>
      </p:sp>
      <p:sp>
        <p:nvSpPr>
          <p:cNvPr id="41" name="Rectangle: Rounded Corners 40">
            <a:extLst>
              <a:ext uri="{FF2B5EF4-FFF2-40B4-BE49-F238E27FC236}">
                <a16:creationId xmlns:a16="http://schemas.microsoft.com/office/drawing/2014/main" id="{6AEC76E8-E3C3-48BB-AD16-A4B8BF1263BB}"/>
              </a:ext>
            </a:extLst>
          </p:cNvPr>
          <p:cNvSpPr/>
          <p:nvPr/>
        </p:nvSpPr>
        <p:spPr>
          <a:xfrm>
            <a:off x="10272643" y="901005"/>
            <a:ext cx="786810" cy="189338"/>
          </a:xfrm>
          <a:prstGeom prst="round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Utilize</a:t>
            </a:r>
          </a:p>
        </p:txBody>
      </p:sp>
      <p:sp>
        <p:nvSpPr>
          <p:cNvPr id="42" name="Flowchart: Connector 41">
            <a:extLst>
              <a:ext uri="{FF2B5EF4-FFF2-40B4-BE49-F238E27FC236}">
                <a16:creationId xmlns:a16="http://schemas.microsoft.com/office/drawing/2014/main" id="{E49E0158-DA34-42C1-88EA-5F4B68C715F9}"/>
              </a:ext>
            </a:extLst>
          </p:cNvPr>
          <p:cNvSpPr/>
          <p:nvPr/>
        </p:nvSpPr>
        <p:spPr>
          <a:xfrm>
            <a:off x="893135" y="957493"/>
            <a:ext cx="83890" cy="83890"/>
          </a:xfrm>
          <a:prstGeom prst="flowChartConnector">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Circle: Hollow 42">
            <a:extLst>
              <a:ext uri="{FF2B5EF4-FFF2-40B4-BE49-F238E27FC236}">
                <a16:creationId xmlns:a16="http://schemas.microsoft.com/office/drawing/2014/main" id="{D7FEB47A-13C8-4015-B4D1-2D5CA7CBE70C}"/>
              </a:ext>
            </a:extLst>
          </p:cNvPr>
          <p:cNvSpPr/>
          <p:nvPr/>
        </p:nvSpPr>
        <p:spPr>
          <a:xfrm>
            <a:off x="11599050" y="920546"/>
            <a:ext cx="151000" cy="151000"/>
          </a:xfrm>
          <a:prstGeom prst="donu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7768624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8075</TotalTime>
  <Words>3575</Words>
  <Application>Microsoft Office PowerPoint</Application>
  <PresentationFormat>Widescreen</PresentationFormat>
  <Paragraphs>960</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Calibri Light</vt:lpstr>
      <vt:lpstr>Cambria Math</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Jongkuk Lee</dc:creator>
  <cp:lastModifiedBy>Jongkuk Lee</cp:lastModifiedBy>
  <cp:revision>442</cp:revision>
  <dcterms:created xsi:type="dcterms:W3CDTF">2019-02-15T13:45:26Z</dcterms:created>
  <dcterms:modified xsi:type="dcterms:W3CDTF">2019-02-27T15:03:53Z</dcterms:modified>
</cp:coreProperties>
</file>