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8" r:id="rId2"/>
    <p:sldId id="259" r:id="rId3"/>
    <p:sldId id="261" r:id="rId4"/>
    <p:sldId id="262" r:id="rId5"/>
    <p:sldId id="275" r:id="rId6"/>
    <p:sldId id="276" r:id="rId7"/>
    <p:sldId id="268" r:id="rId8"/>
    <p:sldId id="257" r:id="rId9"/>
    <p:sldId id="277" r:id="rId10"/>
    <p:sldId id="274" r:id="rId11"/>
    <p:sldId id="278" r:id="rId12"/>
    <p:sldId id="280" r:id="rId13"/>
    <p:sldId id="281" r:id="rId14"/>
    <p:sldId id="282" r:id="rId15"/>
    <p:sldId id="283" r:id="rId16"/>
    <p:sldId id="284" r:id="rId17"/>
    <p:sldId id="287" r:id="rId18"/>
    <p:sldId id="288" r:id="rId19"/>
    <p:sldId id="279" r:id="rId20"/>
    <p:sldId id="286" r:id="rId21"/>
    <p:sldId id="264" r:id="rId22"/>
    <p:sldId id="265" r:id="rId23"/>
    <p:sldId id="266" r:id="rId24"/>
    <p:sldId id="285" r:id="rId25"/>
    <p:sldId id="289" r:id="rId26"/>
    <p:sldId id="26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3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6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0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0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0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2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8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1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1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552F-F4B9-44F8-ABA5-77E59D53F9F8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4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552F-F4B9-44F8-ABA5-77E59D53F9F8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87CC4-F863-43E9-8147-2B17DAE1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2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4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s1TestTeam/MongoDB_Task/wiki/1.4-License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ithub.com/Gs1TestTeam/MongoDB_Task/wiki/1.1-Infrastructur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Gs1TestTeam/MongoDB_Task/wiki/1.3-Installation-and-Cloud-Service" TargetMode="External"/><Relationship Id="rId11" Type="http://schemas.openxmlformats.org/officeDocument/2006/relationships/hyperlink" Target="https://github.com/Gs1TestTeam/MongoDB_Task/projects/1" TargetMode="External"/><Relationship Id="rId5" Type="http://schemas.openxmlformats.org/officeDocument/2006/relationships/hyperlink" Target="https://github.com/Gs1TestTeam/MongoDB_Task/wiki/1.2-GUI-Application" TargetMode="External"/><Relationship Id="rId10" Type="http://schemas.openxmlformats.org/officeDocument/2006/relationships/hyperlink" Target="https://github.com/Gs1TestTeam/MongoDB_Task/wiki/2.0-Schema-Design" TargetMode="External"/><Relationship Id="rId4" Type="http://schemas.openxmlformats.org/officeDocument/2006/relationships/hyperlink" Target="https://github.com/Gs1TestTeam/MongoDB_Task/wiki/1.0-Essentials" TargetMode="External"/><Relationship Id="rId9" Type="http://schemas.openxmlformats.org/officeDocument/2006/relationships/hyperlink" Target="https://github.com/Gs1TestTeam/MongoDB_Task/wiki/1.5-Data-Storag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s1TestTeam/MongoDB_Task/wiki/2.2.5.--Consuming-Migrated-Data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ithub.com/Gs1TestTeam/MongoDB_Task/wiki/2.2.2-Migrating-from-MySQL-to-MongoDB-using-SSI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Gs1TestTeam/MongoDB_Task/wiki/2.2.1-Migrating-from-MS-SQL-to-MongoDB-using-SSIS" TargetMode="External"/><Relationship Id="rId5" Type="http://schemas.openxmlformats.org/officeDocument/2006/relationships/hyperlink" Target="https://github.com/Gs1TestTeam/MongoDB_Task/wiki/2.2.3-Migration-using-Apache-NiFi" TargetMode="External"/><Relationship Id="rId10" Type="http://schemas.openxmlformats.org/officeDocument/2006/relationships/hyperlink" Target="https://github.com/Gs1TestTeam/MongoDB_Task/wiki/3.1-Historical-Data-Management" TargetMode="External"/><Relationship Id="rId4" Type="http://schemas.openxmlformats.org/officeDocument/2006/relationships/hyperlink" Target="https://github.com/Gs1TestTeam/MongoDB_Task/wiki/2.1-ETL-Tool" TargetMode="External"/><Relationship Id="rId9" Type="http://schemas.openxmlformats.org/officeDocument/2006/relationships/hyperlink" Target="https://github.com/Gs1TestTeam/MongoDB_Task/wiki/4.0-Backup-and-Resto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Gs1TestTeam/MongoDB_Task/wiki/1.0-Essentials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nifi.apache.org/" TargetMode="External"/><Relationship Id="rId4" Type="http://schemas.openxmlformats.org/officeDocument/2006/relationships/hyperlink" Target="https://github.com/Gs1TestTeam/MongoDB_Task/wiki/2.2.3-Migration-using-Apache-NiFi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Gs1TestTeam/MongoDB_Task/wiki/2.2.3-Migration-using-Apache-NiFi" TargetMode="External"/><Relationship Id="rId5" Type="http://schemas.openxmlformats.org/officeDocument/2006/relationships/hyperlink" Target="https://github.com/Gs1TestTeam/MongoDB_Task/wiki/2.2.3-Migration-using-Apache-NiFi." TargetMode="External"/><Relationship Id="rId4" Type="http://schemas.openxmlformats.org/officeDocument/2006/relationships/hyperlink" Target="https://github.com/Gs1TestTeam/MongoDB_Task/wiki/2.0-Schema-Desig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Gs1TestTeam/MongoDB_Task/blob/master/doc/Schema_Mapping_Chart_Ver_3.xlsx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588C7-5D6F-4091-B5AD-63D1B94D8DA3}"/>
              </a:ext>
            </a:extLst>
          </p:cNvPr>
          <p:cNvSpPr/>
          <p:nvPr/>
        </p:nvSpPr>
        <p:spPr>
          <a:xfrm>
            <a:off x="4844368" y="1570858"/>
            <a:ext cx="625426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dirty="0">
                <a:solidFill>
                  <a:srgbClr val="002C6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Data Warehouse with MongoDB</a:t>
            </a:r>
            <a:endParaRPr lang="en-US" sz="3600" dirty="0">
              <a:solidFill>
                <a:srgbClr val="002C6C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GB" sz="1600" dirty="0">
                <a:solidFill>
                  <a:srgbClr val="45454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Migration from RDBMS to MongoDB</a:t>
            </a:r>
          </a:p>
          <a:p>
            <a:pPr>
              <a:spcAft>
                <a:spcPts val="1200"/>
              </a:spcAft>
            </a:pPr>
            <a:r>
              <a:rPr lang="en-GB" sz="1600" dirty="0">
                <a:solidFill>
                  <a:srgbClr val="45454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2018.09 ~ 2018.10</a:t>
            </a:r>
            <a:r>
              <a:rPr lang="en-GB" sz="1600" dirty="0">
                <a:solidFill>
                  <a:prstClr val="black">
                    <a:lumMod val="75000"/>
                    <a:lumOff val="25000"/>
                  </a:prst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en-GB" sz="1600" dirty="0">
                <a:solidFill>
                  <a:prstClr val="black">
                    <a:lumMod val="75000"/>
                    <a:lumOff val="25000"/>
                  </a:prst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Muthu Ramakrishnan, Avinash Singh, Olga Arsenieva, Jongkuk Lee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0448EC-1703-4639-B2EB-9743A89B427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93763" y="6167672"/>
            <a:ext cx="762000" cy="21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40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620859-CF4F-4B19-9F13-D756B5952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044" y="3034466"/>
            <a:ext cx="2843496" cy="22480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002AE0-6E34-4D3B-81E6-702D2C9E91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5120" y="3034465"/>
            <a:ext cx="2371151" cy="2848243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08E981DD-E759-42E8-A155-39732B30DF0B}"/>
              </a:ext>
            </a:extLst>
          </p:cNvPr>
          <p:cNvSpPr/>
          <p:nvPr/>
        </p:nvSpPr>
        <p:spPr>
          <a:xfrm>
            <a:off x="3882202" y="3818029"/>
            <a:ext cx="473977" cy="5173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2AE925A-24BB-4096-8BF6-B77EE25E4405}"/>
              </a:ext>
            </a:extLst>
          </p:cNvPr>
          <p:cNvSpPr/>
          <p:nvPr/>
        </p:nvSpPr>
        <p:spPr>
          <a:xfrm>
            <a:off x="7800278" y="3818029"/>
            <a:ext cx="473977" cy="5173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0A6F17-AF7D-4339-8F2C-798EB12DEDEB}"/>
              </a:ext>
            </a:extLst>
          </p:cNvPr>
          <p:cNvSpPr/>
          <p:nvPr/>
        </p:nvSpPr>
        <p:spPr>
          <a:xfrm>
            <a:off x="1661852" y="2380631"/>
            <a:ext cx="1716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Design Diagram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93E6A1-8E55-401B-B94B-6573F39D21F7}"/>
              </a:ext>
            </a:extLst>
          </p:cNvPr>
          <p:cNvSpPr/>
          <p:nvPr/>
        </p:nvSpPr>
        <p:spPr>
          <a:xfrm>
            <a:off x="4513334" y="2425836"/>
            <a:ext cx="25835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Implement and execute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116678-E904-43B4-806E-89A9E00DE986}"/>
              </a:ext>
            </a:extLst>
          </p:cNvPr>
          <p:cNvSpPr/>
          <p:nvPr/>
        </p:nvSpPr>
        <p:spPr>
          <a:xfrm>
            <a:off x="8322754" y="2380631"/>
            <a:ext cx="25835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Result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863C10-A0D5-47B0-8AB5-8EA5E8913ADB}"/>
              </a:ext>
            </a:extLst>
          </p:cNvPr>
          <p:cNvSpPr/>
          <p:nvPr/>
        </p:nvSpPr>
        <p:spPr>
          <a:xfrm>
            <a:off x="1153389" y="5482597"/>
            <a:ext cx="137819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Decide flow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Choose components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Draw diagram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0F93C-DF19-48E9-B632-1106A066E462}"/>
              </a:ext>
            </a:extLst>
          </p:cNvPr>
          <p:cNvSpPr/>
          <p:nvPr/>
        </p:nvSpPr>
        <p:spPr>
          <a:xfrm>
            <a:off x="4516461" y="5436978"/>
            <a:ext cx="13781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Implement diagrams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Execute processes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5C378A-C124-421A-903B-3DC9FA0C6A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494" y="2834794"/>
            <a:ext cx="2573843" cy="240251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3D0A5E0-609D-473E-89D5-802AD49BA302}"/>
              </a:ext>
            </a:extLst>
          </p:cNvPr>
          <p:cNvSpPr/>
          <p:nvPr/>
        </p:nvSpPr>
        <p:spPr>
          <a:xfrm>
            <a:off x="1153389" y="1189676"/>
            <a:ext cx="4747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chemeClr val="bg1">
                    <a:lumMod val="8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GB" sz="2800" dirty="0">
                <a:solidFill>
                  <a:schemeClr val="bg1">
                    <a:lumMod val="8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Data Migration Procedure</a:t>
            </a:r>
            <a:endParaRPr lang="en-US" sz="2800" dirty="0">
              <a:solidFill>
                <a:schemeClr val="bg1">
                  <a:lumMod val="85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45940B-0435-4FE2-A0EC-6605DEEBB581}"/>
              </a:ext>
            </a:extLst>
          </p:cNvPr>
          <p:cNvSpPr/>
          <p:nvPr/>
        </p:nvSpPr>
        <p:spPr>
          <a:xfrm>
            <a:off x="1175943" y="1692165"/>
            <a:ext cx="7350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6-3. Implementing and Migrating</a:t>
            </a:r>
          </a:p>
        </p:txBody>
      </p:sp>
    </p:spTree>
    <p:extLst>
      <p:ext uri="{BB962C8B-B14F-4D97-AF65-F5344CB8AC3E}">
        <p14:creationId xmlns:p14="http://schemas.microsoft.com/office/powerpoint/2010/main" val="3278487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FEB74E-BC91-4EF8-8355-15D0D86B45FB}"/>
              </a:ext>
            </a:extLst>
          </p:cNvPr>
          <p:cNvSpPr/>
          <p:nvPr/>
        </p:nvSpPr>
        <p:spPr>
          <a:xfrm>
            <a:off x="1153389" y="1189676"/>
            <a:ext cx="4747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chemeClr val="bg1">
                    <a:lumMod val="8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5. Data Migration Procedure</a:t>
            </a:r>
            <a:endParaRPr lang="en-US" sz="2800" dirty="0">
              <a:solidFill>
                <a:schemeClr val="bg1">
                  <a:lumMod val="85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6D30E4-3D9A-409A-BBB1-1B382DC1AD5E}"/>
              </a:ext>
            </a:extLst>
          </p:cNvPr>
          <p:cNvSpPr/>
          <p:nvPr/>
        </p:nvSpPr>
        <p:spPr>
          <a:xfrm>
            <a:off x="1175943" y="1692165"/>
            <a:ext cx="7350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5-3. Implementing and Migrating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46ACBA-CBBB-4B55-831B-6DB650C56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95" y="3074408"/>
            <a:ext cx="2972713" cy="22669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37A175-7FDB-4073-A85F-076C1CCA1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5495" y="3091186"/>
            <a:ext cx="4087161" cy="17705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3CE0A0-44F9-4EA4-A668-36E4B13D44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2144" y="3051872"/>
            <a:ext cx="2541609" cy="2306275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3658727-243D-4AA3-BFEC-36E6EF55A019}"/>
              </a:ext>
            </a:extLst>
          </p:cNvPr>
          <p:cNvSpPr/>
          <p:nvPr/>
        </p:nvSpPr>
        <p:spPr>
          <a:xfrm>
            <a:off x="3554685" y="3946357"/>
            <a:ext cx="473977" cy="5173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36FE758-90F8-4123-8972-220E3E67A2B8}"/>
              </a:ext>
            </a:extLst>
          </p:cNvPr>
          <p:cNvSpPr/>
          <p:nvPr/>
        </p:nvSpPr>
        <p:spPr>
          <a:xfrm>
            <a:off x="8302451" y="3966014"/>
            <a:ext cx="473977" cy="5173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DFC38C-9174-4C21-BEA0-D58946B9E45D}"/>
              </a:ext>
            </a:extLst>
          </p:cNvPr>
          <p:cNvSpPr/>
          <p:nvPr/>
        </p:nvSpPr>
        <p:spPr>
          <a:xfrm>
            <a:off x="1620061" y="2507538"/>
            <a:ext cx="1716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Design Diagram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A60070-6BB6-41CF-B71B-2E66F5638E5A}"/>
              </a:ext>
            </a:extLst>
          </p:cNvPr>
          <p:cNvSpPr/>
          <p:nvPr/>
        </p:nvSpPr>
        <p:spPr>
          <a:xfrm>
            <a:off x="4484305" y="2531540"/>
            <a:ext cx="25835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Implement and execute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82CA51-1A0E-4B76-8D68-5BDB1664E6A2}"/>
              </a:ext>
            </a:extLst>
          </p:cNvPr>
          <p:cNvSpPr/>
          <p:nvPr/>
        </p:nvSpPr>
        <p:spPr>
          <a:xfrm>
            <a:off x="8872144" y="2531540"/>
            <a:ext cx="25835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067139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45FD5-5674-46AA-AFFE-12DCBE980F2C}"/>
              </a:ext>
            </a:extLst>
          </p:cNvPr>
          <p:cNvSpPr/>
          <p:nvPr/>
        </p:nvSpPr>
        <p:spPr>
          <a:xfrm>
            <a:off x="1153390" y="1189676"/>
            <a:ext cx="29068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2C6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GB" sz="2800" dirty="0">
                <a:solidFill>
                  <a:srgbClr val="002C6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Data Utilization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C24471-AF50-4689-9BB2-046B3012DEB7}"/>
              </a:ext>
            </a:extLst>
          </p:cNvPr>
          <p:cNvSpPr/>
          <p:nvPr/>
        </p:nvSpPr>
        <p:spPr>
          <a:xfrm>
            <a:off x="1181598" y="1692537"/>
            <a:ext cx="7350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6-1. Combine to Business Intelligence Tools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CFC547-DCB9-44EE-9D47-32516935E23C}"/>
              </a:ext>
            </a:extLst>
          </p:cNvPr>
          <p:cNvSpPr/>
          <p:nvPr/>
        </p:nvSpPr>
        <p:spPr>
          <a:xfrm>
            <a:off x="1392720" y="2215757"/>
            <a:ext cx="735000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MongoDB Connector for Business Intelligence (BI)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allows users to create queries with SQL and visualize, graph, and report on their MongoDB Enterprise data using existing relational business intelligence tools such as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Tableau, Power BI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MicroStrategy, and Qlik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</a:p>
        </p:txBody>
      </p:sp>
      <p:pic>
        <p:nvPicPr>
          <p:cNvPr id="1026" name="Picture 2" descr="Consuming Data">
            <a:extLst>
              <a:ext uri="{FF2B5EF4-FFF2-40B4-BE49-F238E27FC236}">
                <a16:creationId xmlns:a16="http://schemas.microsoft.com/office/drawing/2014/main" id="{917B75FE-B53A-4241-A146-BF686EF7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839" y="3908528"/>
            <a:ext cx="3877767" cy="155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446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45FD5-5674-46AA-AFFE-12DCBE980F2C}"/>
              </a:ext>
            </a:extLst>
          </p:cNvPr>
          <p:cNvSpPr/>
          <p:nvPr/>
        </p:nvSpPr>
        <p:spPr>
          <a:xfrm>
            <a:off x="1153390" y="1189676"/>
            <a:ext cx="29068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chemeClr val="bg1">
                    <a:lumMod val="8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6. Data Utilization</a:t>
            </a:r>
            <a:endParaRPr lang="en-US" sz="2800" dirty="0">
              <a:solidFill>
                <a:schemeClr val="bg1">
                  <a:lumMod val="85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C24471-AF50-4689-9BB2-046B3012DEB7}"/>
              </a:ext>
            </a:extLst>
          </p:cNvPr>
          <p:cNvSpPr/>
          <p:nvPr/>
        </p:nvSpPr>
        <p:spPr>
          <a:xfrm>
            <a:off x="1181598" y="1692537"/>
            <a:ext cx="7350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6-2. Manage Historical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CFC547-DCB9-44EE-9D47-32516935E23C}"/>
              </a:ext>
            </a:extLst>
          </p:cNvPr>
          <p:cNvSpPr/>
          <p:nvPr/>
        </p:nvSpPr>
        <p:spPr>
          <a:xfrm>
            <a:off x="1392720" y="2215757"/>
            <a:ext cx="735000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MongoDB Change streams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allow applications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access real-time data changes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without the complexity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413178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45FD5-5674-46AA-AFFE-12DCBE980F2C}"/>
              </a:ext>
            </a:extLst>
          </p:cNvPr>
          <p:cNvSpPr/>
          <p:nvPr/>
        </p:nvSpPr>
        <p:spPr>
          <a:xfrm>
            <a:off x="1153390" y="1189676"/>
            <a:ext cx="29068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chemeClr val="bg1">
                    <a:lumMod val="8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6. Data Utilization</a:t>
            </a:r>
            <a:endParaRPr lang="en-US" sz="2800" dirty="0">
              <a:solidFill>
                <a:schemeClr val="bg1">
                  <a:lumMod val="85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C24471-AF50-4689-9BB2-046B3012DEB7}"/>
              </a:ext>
            </a:extLst>
          </p:cNvPr>
          <p:cNvSpPr/>
          <p:nvPr/>
        </p:nvSpPr>
        <p:spPr>
          <a:xfrm>
            <a:off x="1181598" y="1692537"/>
            <a:ext cx="7350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6-3. MongoDB Chart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CFC547-DCB9-44EE-9D47-32516935E23C}"/>
              </a:ext>
            </a:extLst>
          </p:cNvPr>
          <p:cNvSpPr/>
          <p:nvPr/>
        </p:nvSpPr>
        <p:spPr>
          <a:xfrm>
            <a:off x="1392719" y="2215757"/>
            <a:ext cx="835528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MongoDB Charts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tool to create visual representations of your MongoDB data. 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 A tool to visualize data of MongoDB data​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 Use powerful built-in aggregation functionality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 Docker: a digital container to contain software packages and operating system</a:t>
            </a:r>
          </a:p>
        </p:txBody>
      </p:sp>
      <p:pic>
        <p:nvPicPr>
          <p:cNvPr id="2050" name="Picture 2" descr="Consuming Data">
            <a:extLst>
              <a:ext uri="{FF2B5EF4-FFF2-40B4-BE49-F238E27FC236}">
                <a16:creationId xmlns:a16="http://schemas.microsoft.com/office/drawing/2014/main" id="{71554B3B-41CB-4626-A3A9-54017EBDA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15" y="4102843"/>
            <a:ext cx="4296893" cy="184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948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45FD5-5674-46AA-AFFE-12DCBE980F2C}"/>
              </a:ext>
            </a:extLst>
          </p:cNvPr>
          <p:cNvSpPr/>
          <p:nvPr/>
        </p:nvSpPr>
        <p:spPr>
          <a:xfrm>
            <a:off x="1153390" y="1189676"/>
            <a:ext cx="29068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chemeClr val="bg1">
                    <a:lumMod val="8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6. Data Utilization</a:t>
            </a:r>
            <a:endParaRPr lang="en-US" sz="2800" dirty="0">
              <a:solidFill>
                <a:schemeClr val="bg1">
                  <a:lumMod val="85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C24471-AF50-4689-9BB2-046B3012DEB7}"/>
              </a:ext>
            </a:extLst>
          </p:cNvPr>
          <p:cNvSpPr/>
          <p:nvPr/>
        </p:nvSpPr>
        <p:spPr>
          <a:xfrm>
            <a:off x="1181598" y="1692537"/>
            <a:ext cx="7350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6-4. Log file Collection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AC7CA5CA-31F4-41FA-A02A-8309EB330EC5}"/>
              </a:ext>
            </a:extLst>
          </p:cNvPr>
          <p:cNvSpPr/>
          <p:nvPr/>
        </p:nvSpPr>
        <p:spPr>
          <a:xfrm>
            <a:off x="4777948" y="3614847"/>
            <a:ext cx="1987660" cy="839972"/>
          </a:xfrm>
          <a:prstGeom prst="flowChartMagneticDisk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6" descr="Image result for mongodb icon">
            <a:extLst>
              <a:ext uri="{FF2B5EF4-FFF2-40B4-BE49-F238E27FC236}">
                <a16:creationId xmlns:a16="http://schemas.microsoft.com/office/drawing/2014/main" id="{E7CBB466-12F2-49EB-B176-D6A53F4F2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124" y="3894736"/>
            <a:ext cx="489308" cy="57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C435CD-6E1A-42D1-9E49-84E1E52BA876}"/>
              </a:ext>
            </a:extLst>
          </p:cNvPr>
          <p:cNvSpPr/>
          <p:nvPr/>
        </p:nvSpPr>
        <p:spPr>
          <a:xfrm>
            <a:off x="1837249" y="3128605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E86E3-2D60-4813-B05C-60B03EFCFBF7}"/>
              </a:ext>
            </a:extLst>
          </p:cNvPr>
          <p:cNvSpPr/>
          <p:nvPr/>
        </p:nvSpPr>
        <p:spPr>
          <a:xfrm>
            <a:off x="1562640" y="3907260"/>
            <a:ext cx="1202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03B4E7-393F-421C-932C-9C393773480A}"/>
              </a:ext>
            </a:extLst>
          </p:cNvPr>
          <p:cNvSpPr/>
          <p:nvPr/>
        </p:nvSpPr>
        <p:spPr>
          <a:xfrm>
            <a:off x="1285652" y="4658001"/>
            <a:ext cx="1654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ECCnet Registry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69E521-1E42-4BBE-B0DE-FE1771990422}"/>
              </a:ext>
            </a:extLst>
          </p:cNvPr>
          <p:cNvSpPr/>
          <p:nvPr/>
        </p:nvSpPr>
        <p:spPr>
          <a:xfrm>
            <a:off x="1618178" y="5429832"/>
            <a:ext cx="989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ProSYNC</a:t>
            </a: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D19020A0-BE5E-4213-B342-ACD318EB23C0}"/>
              </a:ext>
            </a:extLst>
          </p:cNvPr>
          <p:cNvSpPr/>
          <p:nvPr/>
        </p:nvSpPr>
        <p:spPr>
          <a:xfrm>
            <a:off x="1192700" y="2953938"/>
            <a:ext cx="1942519" cy="543999"/>
          </a:xfrm>
          <a:prstGeom prst="cub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0D8F1C6B-3069-4D34-82B7-4839CDB9E02F}"/>
              </a:ext>
            </a:extLst>
          </p:cNvPr>
          <p:cNvSpPr/>
          <p:nvPr/>
        </p:nvSpPr>
        <p:spPr>
          <a:xfrm>
            <a:off x="1181598" y="3741621"/>
            <a:ext cx="1953622" cy="543999"/>
          </a:xfrm>
          <a:prstGeom prst="cub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6AA15C90-A094-4605-B30A-015F5167E7FD}"/>
              </a:ext>
            </a:extLst>
          </p:cNvPr>
          <p:cNvSpPr/>
          <p:nvPr/>
        </p:nvSpPr>
        <p:spPr>
          <a:xfrm>
            <a:off x="1169581" y="4483334"/>
            <a:ext cx="1965639" cy="543999"/>
          </a:xfrm>
          <a:prstGeom prst="cub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F6A60A67-4824-4EA9-8CAD-AE5EE37B0E72}"/>
              </a:ext>
            </a:extLst>
          </p:cNvPr>
          <p:cNvSpPr/>
          <p:nvPr/>
        </p:nvSpPr>
        <p:spPr>
          <a:xfrm>
            <a:off x="1181598" y="5255165"/>
            <a:ext cx="1953622" cy="543999"/>
          </a:xfrm>
          <a:prstGeom prst="cub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44B21A-54D9-4AEB-88C9-F3AB62B777AE}"/>
              </a:ext>
            </a:extLst>
          </p:cNvPr>
          <p:cNvSpPr/>
          <p:nvPr/>
        </p:nvSpPr>
        <p:spPr>
          <a:xfrm>
            <a:off x="2042771" y="5644100"/>
            <a:ext cx="2423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4C5E1970-0110-4218-994B-F0DF2176BD11}"/>
              </a:ext>
            </a:extLst>
          </p:cNvPr>
          <p:cNvSpPr/>
          <p:nvPr/>
        </p:nvSpPr>
        <p:spPr>
          <a:xfrm>
            <a:off x="3392966" y="2657270"/>
            <a:ext cx="671216" cy="296668"/>
          </a:xfrm>
          <a:prstGeom prst="borderCallout1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App Log</a:t>
            </a:r>
          </a:p>
        </p:txBody>
      </p:sp>
      <p:sp>
        <p:nvSpPr>
          <p:cNvPr id="22" name="Callout: Line 21">
            <a:extLst>
              <a:ext uri="{FF2B5EF4-FFF2-40B4-BE49-F238E27FC236}">
                <a16:creationId xmlns:a16="http://schemas.microsoft.com/office/drawing/2014/main" id="{5AB12E03-9493-4AEA-A9EA-308ABF55E1F4}"/>
              </a:ext>
            </a:extLst>
          </p:cNvPr>
          <p:cNvSpPr/>
          <p:nvPr/>
        </p:nvSpPr>
        <p:spPr>
          <a:xfrm>
            <a:off x="3408956" y="3031764"/>
            <a:ext cx="671216" cy="296668"/>
          </a:xfrm>
          <a:prstGeom prst="borderCallout1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Sys Log</a:t>
            </a:r>
          </a:p>
        </p:txBody>
      </p:sp>
      <p:sp>
        <p:nvSpPr>
          <p:cNvPr id="23" name="Callout: Line 22">
            <a:extLst>
              <a:ext uri="{FF2B5EF4-FFF2-40B4-BE49-F238E27FC236}">
                <a16:creationId xmlns:a16="http://schemas.microsoft.com/office/drawing/2014/main" id="{72756085-3FE5-48C8-B9AD-6BAA33591E02}"/>
              </a:ext>
            </a:extLst>
          </p:cNvPr>
          <p:cNvSpPr/>
          <p:nvPr/>
        </p:nvSpPr>
        <p:spPr>
          <a:xfrm>
            <a:off x="3402151" y="3413322"/>
            <a:ext cx="671216" cy="296668"/>
          </a:xfrm>
          <a:prstGeom prst="borderCallout1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App Log</a:t>
            </a:r>
          </a:p>
        </p:txBody>
      </p:sp>
      <p:sp>
        <p:nvSpPr>
          <p:cNvPr id="24" name="Callout: Line 23">
            <a:extLst>
              <a:ext uri="{FF2B5EF4-FFF2-40B4-BE49-F238E27FC236}">
                <a16:creationId xmlns:a16="http://schemas.microsoft.com/office/drawing/2014/main" id="{9EDD5F6E-B780-4388-9CD4-5318B204DB1D}"/>
              </a:ext>
            </a:extLst>
          </p:cNvPr>
          <p:cNvSpPr/>
          <p:nvPr/>
        </p:nvSpPr>
        <p:spPr>
          <a:xfrm>
            <a:off x="3418141" y="3787816"/>
            <a:ext cx="671216" cy="296668"/>
          </a:xfrm>
          <a:prstGeom prst="borderCallout1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Sys Log</a:t>
            </a:r>
          </a:p>
        </p:txBody>
      </p:sp>
      <p:sp>
        <p:nvSpPr>
          <p:cNvPr id="25" name="Callout: Line 24">
            <a:extLst>
              <a:ext uri="{FF2B5EF4-FFF2-40B4-BE49-F238E27FC236}">
                <a16:creationId xmlns:a16="http://schemas.microsoft.com/office/drawing/2014/main" id="{47D1CAEC-949C-4EA0-82AE-EED0BF82D84E}"/>
              </a:ext>
            </a:extLst>
          </p:cNvPr>
          <p:cNvSpPr/>
          <p:nvPr/>
        </p:nvSpPr>
        <p:spPr>
          <a:xfrm>
            <a:off x="3392966" y="4169374"/>
            <a:ext cx="671216" cy="296668"/>
          </a:xfrm>
          <a:prstGeom prst="borderCallout1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App Log</a:t>
            </a:r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BC316A78-E6B3-46E3-89A6-404AEA9FC5A2}"/>
              </a:ext>
            </a:extLst>
          </p:cNvPr>
          <p:cNvSpPr/>
          <p:nvPr/>
        </p:nvSpPr>
        <p:spPr>
          <a:xfrm>
            <a:off x="3408956" y="4543868"/>
            <a:ext cx="671216" cy="296668"/>
          </a:xfrm>
          <a:prstGeom prst="borderCallout1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Sys Log</a:t>
            </a:r>
          </a:p>
        </p:txBody>
      </p:sp>
      <p:sp>
        <p:nvSpPr>
          <p:cNvPr id="27" name="Callout: Line 26">
            <a:extLst>
              <a:ext uri="{FF2B5EF4-FFF2-40B4-BE49-F238E27FC236}">
                <a16:creationId xmlns:a16="http://schemas.microsoft.com/office/drawing/2014/main" id="{FF38DF68-54E2-4166-B84D-8CD058CEC1EF}"/>
              </a:ext>
            </a:extLst>
          </p:cNvPr>
          <p:cNvSpPr/>
          <p:nvPr/>
        </p:nvSpPr>
        <p:spPr>
          <a:xfrm>
            <a:off x="3386161" y="4925426"/>
            <a:ext cx="671216" cy="296668"/>
          </a:xfrm>
          <a:prstGeom prst="borderCallout1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App Log</a:t>
            </a:r>
          </a:p>
        </p:txBody>
      </p:sp>
      <p:sp>
        <p:nvSpPr>
          <p:cNvPr id="28" name="Callout: Line 27">
            <a:extLst>
              <a:ext uri="{FF2B5EF4-FFF2-40B4-BE49-F238E27FC236}">
                <a16:creationId xmlns:a16="http://schemas.microsoft.com/office/drawing/2014/main" id="{E91E50B1-2C24-4EC5-8726-2DFDB5E39D30}"/>
              </a:ext>
            </a:extLst>
          </p:cNvPr>
          <p:cNvSpPr/>
          <p:nvPr/>
        </p:nvSpPr>
        <p:spPr>
          <a:xfrm>
            <a:off x="3402151" y="5299920"/>
            <a:ext cx="671216" cy="296668"/>
          </a:xfrm>
          <a:prstGeom prst="borderCallout1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Sys Log</a:t>
            </a:r>
          </a:p>
        </p:txBody>
      </p:sp>
      <p:sp>
        <p:nvSpPr>
          <p:cNvPr id="45" name="Rectangle: Single Corner Snipped 44">
            <a:extLst>
              <a:ext uri="{FF2B5EF4-FFF2-40B4-BE49-F238E27FC236}">
                <a16:creationId xmlns:a16="http://schemas.microsoft.com/office/drawing/2014/main" id="{0368E8FB-47D5-4F30-B5B7-3F4ABE937C26}"/>
              </a:ext>
            </a:extLst>
          </p:cNvPr>
          <p:cNvSpPr/>
          <p:nvPr/>
        </p:nvSpPr>
        <p:spPr>
          <a:xfrm>
            <a:off x="5089875" y="2870621"/>
            <a:ext cx="1222744" cy="457641"/>
          </a:xfrm>
          <a:prstGeom prst="snip1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406D771-5699-46BE-9AD2-EF89C727AB45}"/>
              </a:ext>
            </a:extLst>
          </p:cNvPr>
          <p:cNvSpPr/>
          <p:nvPr/>
        </p:nvSpPr>
        <p:spPr>
          <a:xfrm>
            <a:off x="5282702" y="2915761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NodeJS</a:t>
            </a:r>
          </a:p>
        </p:txBody>
      </p:sp>
      <p:sp>
        <p:nvSpPr>
          <p:cNvPr id="49" name="Right Bracket 48">
            <a:extLst>
              <a:ext uri="{FF2B5EF4-FFF2-40B4-BE49-F238E27FC236}">
                <a16:creationId xmlns:a16="http://schemas.microsoft.com/office/drawing/2014/main" id="{0342C0B0-4952-40C0-AAF3-404D70843EDA}"/>
              </a:ext>
            </a:extLst>
          </p:cNvPr>
          <p:cNvSpPr/>
          <p:nvPr/>
        </p:nvSpPr>
        <p:spPr>
          <a:xfrm>
            <a:off x="4199860" y="2775098"/>
            <a:ext cx="53163" cy="2654734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3A33BC5-FAC4-4A2A-AAB0-D04710628DB9}"/>
              </a:ext>
            </a:extLst>
          </p:cNvPr>
          <p:cNvCxnSpPr>
            <a:cxnSpLocks/>
          </p:cNvCxnSpPr>
          <p:nvPr/>
        </p:nvCxnSpPr>
        <p:spPr>
          <a:xfrm>
            <a:off x="4253023" y="3080810"/>
            <a:ext cx="86875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51DE55D-1B89-454A-BA46-945BA0E0B63C}"/>
              </a:ext>
            </a:extLst>
          </p:cNvPr>
          <p:cNvCxnSpPr>
            <a:cxnSpLocks/>
            <a:stCxn id="45" idx="1"/>
          </p:cNvCxnSpPr>
          <p:nvPr/>
        </p:nvCxnSpPr>
        <p:spPr>
          <a:xfrm>
            <a:off x="5701247" y="3328262"/>
            <a:ext cx="0" cy="4133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972198B1-47BC-4ED2-984C-4C382ADD9B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4784" y="3614847"/>
            <a:ext cx="3826734" cy="2187091"/>
          </a:xfrm>
          <a:prstGeom prst="rect">
            <a:avLst/>
          </a:prstGeom>
        </p:spPr>
      </p:pic>
      <p:sp>
        <p:nvSpPr>
          <p:cNvPr id="65" name="AutoShape 2" descr="Image result for apache solr">
            <a:extLst>
              <a:ext uri="{FF2B5EF4-FFF2-40B4-BE49-F238E27FC236}">
                <a16:creationId xmlns:a16="http://schemas.microsoft.com/office/drawing/2014/main" id="{50147FC1-5932-465F-A190-9460EE95E2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2" name="Picture 4" descr="Image result for apache solr">
            <a:extLst>
              <a:ext uri="{FF2B5EF4-FFF2-40B4-BE49-F238E27FC236}">
                <a16:creationId xmlns:a16="http://schemas.microsoft.com/office/drawing/2014/main" id="{F69117AF-5111-4A8C-862C-599C8A6BF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008" y="4466042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7C74D7B-C09A-4392-983A-ADD4DEA31FC8}"/>
              </a:ext>
            </a:extLst>
          </p:cNvPr>
          <p:cNvCxnSpPr>
            <a:cxnSpLocks/>
          </p:cNvCxnSpPr>
          <p:nvPr/>
        </p:nvCxnSpPr>
        <p:spPr>
          <a:xfrm>
            <a:off x="5701247" y="4512067"/>
            <a:ext cx="0" cy="413359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97D1A8C-0A57-47D0-86FD-BEA69AE5F3B4}"/>
              </a:ext>
            </a:extLst>
          </p:cNvPr>
          <p:cNvCxnSpPr>
            <a:cxnSpLocks/>
          </p:cNvCxnSpPr>
          <p:nvPr/>
        </p:nvCxnSpPr>
        <p:spPr>
          <a:xfrm>
            <a:off x="6818773" y="5321186"/>
            <a:ext cx="62488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8233FB1D-32BE-4B86-8E88-FAA447208F3A}"/>
              </a:ext>
            </a:extLst>
          </p:cNvPr>
          <p:cNvSpPr/>
          <p:nvPr/>
        </p:nvSpPr>
        <p:spPr>
          <a:xfrm>
            <a:off x="1285652" y="1964589"/>
            <a:ext cx="835528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MongoDB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be used as log file storage like a Time Series DB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311327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45FD5-5674-46AA-AFFE-12DCBE980F2C}"/>
              </a:ext>
            </a:extLst>
          </p:cNvPr>
          <p:cNvSpPr/>
          <p:nvPr/>
        </p:nvSpPr>
        <p:spPr>
          <a:xfrm>
            <a:off x="1153390" y="1189676"/>
            <a:ext cx="29068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chemeClr val="bg1">
                    <a:lumMod val="8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6. Data Utilization</a:t>
            </a:r>
            <a:endParaRPr lang="en-US" sz="2800" dirty="0">
              <a:solidFill>
                <a:schemeClr val="bg1">
                  <a:lumMod val="85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C24471-AF50-4689-9BB2-046B3012DEB7}"/>
              </a:ext>
            </a:extLst>
          </p:cNvPr>
          <p:cNvSpPr/>
          <p:nvPr/>
        </p:nvSpPr>
        <p:spPr>
          <a:xfrm>
            <a:off x="1181598" y="1692537"/>
            <a:ext cx="7350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6-5. Data Market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1CB313-E7E0-46AD-9A19-BF51F337279F}"/>
              </a:ext>
            </a:extLst>
          </p:cNvPr>
          <p:cNvSpPr/>
          <p:nvPr/>
        </p:nvSpPr>
        <p:spPr>
          <a:xfrm>
            <a:off x="1392719" y="2215757"/>
            <a:ext cx="835528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MongoDB Charts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tool to create visual representations of your MongoDB data. 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 A tool to visualize data of MongoDB data​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 Use powerful built-in aggregation functionality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 Docker: a digital container to contain software packages and operating system</a:t>
            </a:r>
          </a:p>
        </p:txBody>
      </p:sp>
      <p:pic>
        <p:nvPicPr>
          <p:cNvPr id="4098" name="Picture 2" descr="Consuming Data">
            <a:extLst>
              <a:ext uri="{FF2B5EF4-FFF2-40B4-BE49-F238E27FC236}">
                <a16:creationId xmlns:a16="http://schemas.microsoft.com/office/drawing/2014/main" id="{B4C0BE25-5244-49CE-8C34-4A1AB2F48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981" y="3889389"/>
            <a:ext cx="3370263" cy="194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623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FEB74E-BC91-4EF8-8355-15D0D86B45FB}"/>
              </a:ext>
            </a:extLst>
          </p:cNvPr>
          <p:cNvSpPr/>
          <p:nvPr/>
        </p:nvSpPr>
        <p:spPr>
          <a:xfrm>
            <a:off x="1153389" y="1189676"/>
            <a:ext cx="4747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2C6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7. Demo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6D30E4-3D9A-409A-BBB1-1B382DC1AD5E}"/>
              </a:ext>
            </a:extLst>
          </p:cNvPr>
          <p:cNvSpPr/>
          <p:nvPr/>
        </p:nvSpPr>
        <p:spPr>
          <a:xfrm>
            <a:off x="1175943" y="1692165"/>
            <a:ext cx="7350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7-1. Migrating 1GB Data from MySQL to MongoDB with Apache NiFi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FEBA7C-6576-49BF-A51C-325683450754}"/>
              </a:ext>
            </a:extLst>
          </p:cNvPr>
          <p:cNvSpPr/>
          <p:nvPr/>
        </p:nvSpPr>
        <p:spPr>
          <a:xfrm>
            <a:off x="1087285" y="2798638"/>
            <a:ext cx="230074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MySQL</a:t>
            </a:r>
          </a:p>
          <a:p>
            <a:pPr algn="ctr"/>
            <a:r>
              <a:rPr lang="en-US" sz="1100" dirty="0"/>
              <a:t>on Remote Machine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EE413B-67F9-4597-8A8B-78006A52F558}"/>
              </a:ext>
            </a:extLst>
          </p:cNvPr>
          <p:cNvSpPr/>
          <p:nvPr/>
        </p:nvSpPr>
        <p:spPr>
          <a:xfrm>
            <a:off x="2989230" y="4555258"/>
            <a:ext cx="17903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Apache NiFi</a:t>
            </a:r>
          </a:p>
          <a:p>
            <a:pPr algn="ctr"/>
            <a:r>
              <a:rPr lang="en-US" sz="1200" dirty="0"/>
              <a:t>on Localhost Machine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EB05A2-AE48-45C2-A7CF-11071E48BE19}"/>
              </a:ext>
            </a:extLst>
          </p:cNvPr>
          <p:cNvSpPr/>
          <p:nvPr/>
        </p:nvSpPr>
        <p:spPr>
          <a:xfrm>
            <a:off x="6957391" y="2380083"/>
            <a:ext cx="29466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Migration Strategy: </a:t>
            </a:r>
          </a:p>
          <a:p>
            <a:pPr lvl="1"/>
            <a:r>
              <a:rPr lang="en-US" sz="1200" dirty="0"/>
              <a:t>1) Extract 1GB data from MySQL</a:t>
            </a:r>
          </a:p>
          <a:p>
            <a:pPr lvl="1"/>
            <a:r>
              <a:rPr lang="en-US" sz="1200" dirty="0"/>
              <a:t>2) Transform data to JSON format</a:t>
            </a:r>
          </a:p>
          <a:p>
            <a:pPr lvl="1"/>
            <a:r>
              <a:rPr lang="en-US" sz="1200" dirty="0"/>
              <a:t>3) Backup JSON data</a:t>
            </a:r>
          </a:p>
          <a:p>
            <a:pPr lvl="1"/>
            <a:r>
              <a:rPr lang="en-US" sz="1200" dirty="0"/>
              <a:t>4) Load Data to MongoDB</a:t>
            </a:r>
          </a:p>
        </p:txBody>
      </p:sp>
      <p:pic>
        <p:nvPicPr>
          <p:cNvPr id="22" name="Picture 2" descr="Image result for mysql icon">
            <a:extLst>
              <a:ext uri="{FF2B5EF4-FFF2-40B4-BE49-F238E27FC236}">
                <a16:creationId xmlns:a16="http://schemas.microsoft.com/office/drawing/2014/main" id="{AF8F2CDA-9488-4502-BA30-1DAA3F3B1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842" y="2435208"/>
            <a:ext cx="634172" cy="42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6EE62587-8CC6-442F-B0B2-D1ECE1E3F21A}"/>
              </a:ext>
            </a:extLst>
          </p:cNvPr>
          <p:cNvSpPr/>
          <p:nvPr/>
        </p:nvSpPr>
        <p:spPr>
          <a:xfrm>
            <a:off x="1599956" y="2311106"/>
            <a:ext cx="1262514" cy="503656"/>
          </a:xfrm>
          <a:prstGeom prst="flowChartMagneticDisk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91FB412-F801-4FEF-8464-05E9DB2E9B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2431" y="2378718"/>
            <a:ext cx="2320421" cy="213511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C33CF7-F053-4A38-B4E2-EB5D5EE8402B}"/>
              </a:ext>
            </a:extLst>
          </p:cNvPr>
          <p:cNvCxnSpPr>
            <a:cxnSpLocks/>
          </p:cNvCxnSpPr>
          <p:nvPr/>
        </p:nvCxnSpPr>
        <p:spPr>
          <a:xfrm>
            <a:off x="2862470" y="2562934"/>
            <a:ext cx="9144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6" descr="Image result for mongodb icon">
            <a:extLst>
              <a:ext uri="{FF2B5EF4-FFF2-40B4-BE49-F238E27FC236}">
                <a16:creationId xmlns:a16="http://schemas.microsoft.com/office/drawing/2014/main" id="{2206C627-98F3-45D7-AF6B-718747A16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568" y="4262734"/>
            <a:ext cx="296787" cy="34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012EE5C-4135-4BB2-98A4-571C30359F4F}"/>
              </a:ext>
            </a:extLst>
          </p:cNvPr>
          <p:cNvSpPr/>
          <p:nvPr/>
        </p:nvSpPr>
        <p:spPr>
          <a:xfrm>
            <a:off x="5323987" y="4570787"/>
            <a:ext cx="2131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MongoDB </a:t>
            </a:r>
          </a:p>
          <a:p>
            <a:pPr algn="ctr"/>
            <a:r>
              <a:rPr lang="en-US" sz="1200" dirty="0"/>
              <a:t>on Localhost Machine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0FE0AC2-6582-4F4E-A666-14FE0AC06046}"/>
              </a:ext>
            </a:extLst>
          </p:cNvPr>
          <p:cNvCxnSpPr>
            <a:cxnSpLocks/>
          </p:cNvCxnSpPr>
          <p:nvPr/>
        </p:nvCxnSpPr>
        <p:spPr>
          <a:xfrm>
            <a:off x="3983603" y="4338706"/>
            <a:ext cx="1711274" cy="34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Magnetic Disk 31">
            <a:extLst>
              <a:ext uri="{FF2B5EF4-FFF2-40B4-BE49-F238E27FC236}">
                <a16:creationId xmlns:a16="http://schemas.microsoft.com/office/drawing/2014/main" id="{E6F00073-DA8A-43EC-9A3E-40D607AFB97B}"/>
              </a:ext>
            </a:extLst>
          </p:cNvPr>
          <p:cNvSpPr/>
          <p:nvPr/>
        </p:nvSpPr>
        <p:spPr>
          <a:xfrm>
            <a:off x="5694877" y="4094829"/>
            <a:ext cx="1262514" cy="503656"/>
          </a:xfrm>
          <a:prstGeom prst="flowChartMagneticDisk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07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FEB74E-BC91-4EF8-8355-15D0D86B45FB}"/>
              </a:ext>
            </a:extLst>
          </p:cNvPr>
          <p:cNvSpPr/>
          <p:nvPr/>
        </p:nvSpPr>
        <p:spPr>
          <a:xfrm>
            <a:off x="1153389" y="1189676"/>
            <a:ext cx="4747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chemeClr val="bg1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7. Demo</a:t>
            </a:r>
            <a:endParaRPr lang="en-US" sz="2800" dirty="0">
              <a:solidFill>
                <a:schemeClr val="bg1">
                  <a:lumMod val="75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1BC8DE-2C93-45E2-ACA1-465827EF46AD}"/>
              </a:ext>
            </a:extLst>
          </p:cNvPr>
          <p:cNvSpPr/>
          <p:nvPr/>
        </p:nvSpPr>
        <p:spPr>
          <a:xfrm>
            <a:off x="1175943" y="1692165"/>
            <a:ext cx="7350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7-1. Migrating 1GB Data from MySQL to MongoDB with Apache NiFi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E5744C-5B2B-4C86-B6D4-7797A945C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956" y="2649962"/>
            <a:ext cx="1620509" cy="3393793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7953344-D109-49F3-9437-6FE12E846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442470"/>
              </p:ext>
            </p:extLst>
          </p:nvPr>
        </p:nvGraphicFramePr>
        <p:xfrm>
          <a:off x="1431633" y="2398383"/>
          <a:ext cx="9564200" cy="37044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7280">
                  <a:extLst>
                    <a:ext uri="{9D8B030D-6E8A-4147-A177-3AD203B41FA5}">
                      <a16:colId xmlns:a16="http://schemas.microsoft.com/office/drawing/2014/main" val="2808514411"/>
                    </a:ext>
                  </a:extLst>
                </a:gridCol>
                <a:gridCol w="868219">
                  <a:extLst>
                    <a:ext uri="{9D8B030D-6E8A-4147-A177-3AD203B41FA5}">
                      <a16:colId xmlns:a16="http://schemas.microsoft.com/office/drawing/2014/main" val="3737543046"/>
                    </a:ext>
                  </a:extLst>
                </a:gridCol>
                <a:gridCol w="923636">
                  <a:extLst>
                    <a:ext uri="{9D8B030D-6E8A-4147-A177-3AD203B41FA5}">
                      <a16:colId xmlns:a16="http://schemas.microsoft.com/office/drawing/2014/main" val="191141709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1287170424"/>
                    </a:ext>
                  </a:extLst>
                </a:gridCol>
                <a:gridCol w="849745">
                  <a:extLst>
                    <a:ext uri="{9D8B030D-6E8A-4147-A177-3AD203B41FA5}">
                      <a16:colId xmlns:a16="http://schemas.microsoft.com/office/drawing/2014/main" val="797971040"/>
                    </a:ext>
                  </a:extLst>
                </a:gridCol>
                <a:gridCol w="822037">
                  <a:extLst>
                    <a:ext uri="{9D8B030D-6E8A-4147-A177-3AD203B41FA5}">
                      <a16:colId xmlns:a16="http://schemas.microsoft.com/office/drawing/2014/main" val="23945180"/>
                    </a:ext>
                  </a:extLst>
                </a:gridCol>
                <a:gridCol w="822036">
                  <a:extLst>
                    <a:ext uri="{9D8B030D-6E8A-4147-A177-3AD203B41FA5}">
                      <a16:colId xmlns:a16="http://schemas.microsoft.com/office/drawing/2014/main" val="1810929751"/>
                    </a:ext>
                  </a:extLst>
                </a:gridCol>
                <a:gridCol w="840509">
                  <a:extLst>
                    <a:ext uri="{9D8B030D-6E8A-4147-A177-3AD203B41FA5}">
                      <a16:colId xmlns:a16="http://schemas.microsoft.com/office/drawing/2014/main" val="878133832"/>
                    </a:ext>
                  </a:extLst>
                </a:gridCol>
                <a:gridCol w="618836">
                  <a:extLst>
                    <a:ext uri="{9D8B030D-6E8A-4147-A177-3AD203B41FA5}">
                      <a16:colId xmlns:a16="http://schemas.microsoft.com/office/drawing/2014/main" val="2852754886"/>
                    </a:ext>
                  </a:extLst>
                </a:gridCol>
                <a:gridCol w="685211">
                  <a:extLst>
                    <a:ext uri="{9D8B030D-6E8A-4147-A177-3AD203B41FA5}">
                      <a16:colId xmlns:a16="http://schemas.microsoft.com/office/drawing/2014/main" val="27986824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Diagram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Time (mm:ss)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CPU (%)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Memory (MB)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013906"/>
                  </a:ext>
                </a:extLst>
              </a:tr>
              <a:tr h="26827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1st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2rd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3rd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1st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2rd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3rd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1st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2rd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3rd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700384"/>
                  </a:ext>
                </a:extLst>
              </a:tr>
              <a:tr h="64654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1:35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1:27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1:28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1651365"/>
                  </a:ext>
                </a:extLst>
              </a:tr>
              <a:tr h="67425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1:45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2:04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1:19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33784"/>
                  </a:ext>
                </a:extLst>
              </a:tr>
              <a:tr h="65578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1:47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1:50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1:22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706457"/>
                  </a:ext>
                </a:extLst>
              </a:tr>
              <a:tr h="68483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6:36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8:32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4:56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640910"/>
                  </a:ext>
                </a:extLst>
              </a:tr>
              <a:tr h="433394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Total/</a:t>
                      </a:r>
                      <a:r>
                        <a:rPr lang="en-US" sz="1400" dirty="0" err="1"/>
                        <a:t>avg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11:43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13:53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9:05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49342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6EBD980F-7910-4A87-B27C-3706DEB417E8}"/>
              </a:ext>
            </a:extLst>
          </p:cNvPr>
          <p:cNvSpPr/>
          <p:nvPr/>
        </p:nvSpPr>
        <p:spPr>
          <a:xfrm>
            <a:off x="9258550" y="2076052"/>
            <a:ext cx="1737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[Performance Analysis]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8450EB-5BD4-4188-B468-DDAAAAD36966}"/>
              </a:ext>
            </a:extLst>
          </p:cNvPr>
          <p:cNvSpPr/>
          <p:nvPr/>
        </p:nvSpPr>
        <p:spPr>
          <a:xfrm>
            <a:off x="1153389" y="6185094"/>
            <a:ext cx="97645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Storage size: 1.2GB (RDBMS), 586 MB (MongoDB) because MongoDB compresses data to store from MongoDB 3.0</a:t>
            </a:r>
          </a:p>
        </p:txBody>
      </p:sp>
    </p:spTree>
    <p:extLst>
      <p:ext uri="{BB962C8B-B14F-4D97-AF65-F5344CB8AC3E}">
        <p14:creationId xmlns:p14="http://schemas.microsoft.com/office/powerpoint/2010/main" val="2854903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FEB74E-BC91-4EF8-8355-15D0D86B45FB}"/>
              </a:ext>
            </a:extLst>
          </p:cNvPr>
          <p:cNvSpPr/>
          <p:nvPr/>
        </p:nvSpPr>
        <p:spPr>
          <a:xfrm>
            <a:off x="1153389" y="1189676"/>
            <a:ext cx="4747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2C6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7. Demo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6D30E4-3D9A-409A-BBB1-1B382DC1AD5E}"/>
              </a:ext>
            </a:extLst>
          </p:cNvPr>
          <p:cNvSpPr/>
          <p:nvPr/>
        </p:nvSpPr>
        <p:spPr>
          <a:xfrm>
            <a:off x="1175943" y="1692165"/>
            <a:ext cx="7350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7-2. Migrating Data from SQL Server to MongoDB with Apache NiFi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0AE2A11-076A-4A7B-86F2-F36B1B45D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720" y="2348427"/>
            <a:ext cx="3185409" cy="2429161"/>
          </a:xfrm>
          <a:prstGeom prst="rect">
            <a:avLst/>
          </a:prstGeom>
        </p:spPr>
      </p:pic>
      <p:pic>
        <p:nvPicPr>
          <p:cNvPr id="47" name="Picture 4" descr="Image result for SQL server icon">
            <a:extLst>
              <a:ext uri="{FF2B5EF4-FFF2-40B4-BE49-F238E27FC236}">
                <a16:creationId xmlns:a16="http://schemas.microsoft.com/office/drawing/2014/main" id="{C04726FA-9C79-45D1-B69D-1600CD96A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61" y="2327208"/>
            <a:ext cx="765793" cy="57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Flowchart: Magnetic Disk 47">
            <a:extLst>
              <a:ext uri="{FF2B5EF4-FFF2-40B4-BE49-F238E27FC236}">
                <a16:creationId xmlns:a16="http://schemas.microsoft.com/office/drawing/2014/main" id="{35D72FA0-35FA-4941-A068-71AE2330734E}"/>
              </a:ext>
            </a:extLst>
          </p:cNvPr>
          <p:cNvSpPr/>
          <p:nvPr/>
        </p:nvSpPr>
        <p:spPr>
          <a:xfrm>
            <a:off x="1599956" y="2311106"/>
            <a:ext cx="1262514" cy="503656"/>
          </a:xfrm>
          <a:prstGeom prst="flowChartMagneticDisk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6" descr="Image result for mongodb icon">
            <a:extLst>
              <a:ext uri="{FF2B5EF4-FFF2-40B4-BE49-F238E27FC236}">
                <a16:creationId xmlns:a16="http://schemas.microsoft.com/office/drawing/2014/main" id="{3C3D0675-824E-462E-84B0-E25AF513C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442" y="4555258"/>
            <a:ext cx="296787" cy="34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6FEBA7C-6576-49BF-A51C-325683450754}"/>
              </a:ext>
            </a:extLst>
          </p:cNvPr>
          <p:cNvSpPr/>
          <p:nvPr/>
        </p:nvSpPr>
        <p:spPr>
          <a:xfrm>
            <a:off x="1095236" y="2886099"/>
            <a:ext cx="230074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SQL Server</a:t>
            </a:r>
          </a:p>
          <a:p>
            <a:pPr algn="ctr"/>
            <a:r>
              <a:rPr lang="en-US" sz="1100" dirty="0"/>
              <a:t>on Remote Machine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EE413B-67F9-4597-8A8B-78006A52F558}"/>
              </a:ext>
            </a:extLst>
          </p:cNvPr>
          <p:cNvSpPr/>
          <p:nvPr/>
        </p:nvSpPr>
        <p:spPr>
          <a:xfrm>
            <a:off x="3927483" y="4664119"/>
            <a:ext cx="17903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Apache NiFi</a:t>
            </a:r>
          </a:p>
          <a:p>
            <a:pPr algn="ctr"/>
            <a:r>
              <a:rPr lang="en-US" sz="1200" dirty="0"/>
              <a:t>on Localhost Machine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2F00146-A67E-41E9-8923-D64291007B49}"/>
              </a:ext>
            </a:extLst>
          </p:cNvPr>
          <p:cNvSpPr/>
          <p:nvPr/>
        </p:nvSpPr>
        <p:spPr>
          <a:xfrm>
            <a:off x="6454359" y="4870067"/>
            <a:ext cx="21315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MongoDB on Cloud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EB05A2-AE48-45C2-A7CF-11071E48BE19}"/>
              </a:ext>
            </a:extLst>
          </p:cNvPr>
          <p:cNvSpPr/>
          <p:nvPr/>
        </p:nvSpPr>
        <p:spPr>
          <a:xfrm>
            <a:off x="7588835" y="1982394"/>
            <a:ext cx="403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Migration Strategy: </a:t>
            </a:r>
          </a:p>
          <a:p>
            <a:pPr lvl="1"/>
            <a:r>
              <a:rPr lang="en-US" sz="1200" dirty="0"/>
              <a:t>1) Design Schema Structure</a:t>
            </a:r>
          </a:p>
          <a:p>
            <a:pPr lvl="1"/>
            <a:r>
              <a:rPr lang="en-US" sz="1200" dirty="0"/>
              <a:t>2) Migrate data on a parent-table to MongoDB</a:t>
            </a:r>
          </a:p>
          <a:p>
            <a:pPr lvl="1"/>
            <a:r>
              <a:rPr lang="en-US" sz="1200" dirty="0"/>
              <a:t>3) Migrate data on a child-table to MongoDB</a:t>
            </a:r>
          </a:p>
          <a:p>
            <a:pPr lvl="1"/>
            <a:r>
              <a:rPr lang="en-US" sz="1200" dirty="0"/>
              <a:t>4) Combine two separate collections </a:t>
            </a:r>
          </a:p>
          <a:p>
            <a:pPr lvl="1"/>
            <a:r>
              <a:rPr lang="en-US" sz="1200" dirty="0"/>
              <a:t>     to one-embedding structure collection</a:t>
            </a:r>
          </a:p>
        </p:txBody>
      </p:sp>
      <p:pic>
        <p:nvPicPr>
          <p:cNvPr id="20" name="Picture 4" descr="Sch_Dia">
            <a:extLst>
              <a:ext uri="{FF2B5EF4-FFF2-40B4-BE49-F238E27FC236}">
                <a16:creationId xmlns:a16="http://schemas.microsoft.com/office/drawing/2014/main" id="{16088943-8201-46C5-A9D5-C3698098F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337" y="3388323"/>
            <a:ext cx="1757541" cy="89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ch_Dia">
            <a:extLst>
              <a:ext uri="{FF2B5EF4-FFF2-40B4-BE49-F238E27FC236}">
                <a16:creationId xmlns:a16="http://schemas.microsoft.com/office/drawing/2014/main" id="{637059BF-4A25-4459-8FC9-40E904F4F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082" y="3134398"/>
            <a:ext cx="719291" cy="104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1DCA4A-F7B8-4B53-8F1C-35E0D111E52E}"/>
              </a:ext>
            </a:extLst>
          </p:cNvPr>
          <p:cNvCxnSpPr>
            <a:cxnSpLocks/>
            <a:stCxn id="48" idx="4"/>
          </p:cNvCxnSpPr>
          <p:nvPr/>
        </p:nvCxnSpPr>
        <p:spPr>
          <a:xfrm>
            <a:off x="2862470" y="2562934"/>
            <a:ext cx="112113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CBD4B6-6A3A-4BDD-8897-4AAC80E78E3F}"/>
              </a:ext>
            </a:extLst>
          </p:cNvPr>
          <p:cNvCxnSpPr/>
          <p:nvPr/>
        </p:nvCxnSpPr>
        <p:spPr>
          <a:xfrm>
            <a:off x="6014216" y="4528234"/>
            <a:ext cx="87464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59895F32-DAC7-41E8-B470-C90A139555C2}"/>
              </a:ext>
            </a:extLst>
          </p:cNvPr>
          <p:cNvSpPr/>
          <p:nvPr/>
        </p:nvSpPr>
        <p:spPr>
          <a:xfrm>
            <a:off x="6888859" y="4272976"/>
            <a:ext cx="1262514" cy="503656"/>
          </a:xfrm>
          <a:prstGeom prst="flowChartMagneticDisk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5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57D60A-931D-49E1-B63A-BA4EAB6428E3}"/>
              </a:ext>
            </a:extLst>
          </p:cNvPr>
          <p:cNvSpPr/>
          <p:nvPr/>
        </p:nvSpPr>
        <p:spPr>
          <a:xfrm>
            <a:off x="1862357" y="2029327"/>
            <a:ext cx="939566" cy="9395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Planning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Enablement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BA613F-40D3-48C6-9EEE-D8A567FCF533}"/>
              </a:ext>
            </a:extLst>
          </p:cNvPr>
          <p:cNvSpPr/>
          <p:nvPr/>
        </p:nvSpPr>
        <p:spPr>
          <a:xfrm>
            <a:off x="1153390" y="1189676"/>
            <a:ext cx="22105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2C6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2800" dirty="0">
                <a:solidFill>
                  <a:srgbClr val="002C6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61BE0E-BDA2-4504-BC87-A37C8747C04F}"/>
              </a:ext>
            </a:extLst>
          </p:cNvPr>
          <p:cNvSpPr/>
          <p:nvPr/>
        </p:nvSpPr>
        <p:spPr>
          <a:xfrm>
            <a:off x="1862357" y="1659995"/>
            <a:ext cx="994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Planning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D8494E-BB8C-46DD-9C71-CBFAB4520143}"/>
              </a:ext>
            </a:extLst>
          </p:cNvPr>
          <p:cNvSpPr/>
          <p:nvPr/>
        </p:nvSpPr>
        <p:spPr>
          <a:xfrm>
            <a:off x="3280794" y="1675384"/>
            <a:ext cx="14610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Schema Design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BEBC3D-3E2C-49DB-B987-6EEF74CD8E50}"/>
              </a:ext>
            </a:extLst>
          </p:cNvPr>
          <p:cNvSpPr/>
          <p:nvPr/>
        </p:nvSpPr>
        <p:spPr>
          <a:xfrm>
            <a:off x="3541552" y="2029327"/>
            <a:ext cx="939566" cy="9395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Data Model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Index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557CC4-5D9A-4BC8-B83A-C38684F6B6AF}"/>
              </a:ext>
            </a:extLst>
          </p:cNvPr>
          <p:cNvSpPr/>
          <p:nvPr/>
        </p:nvSpPr>
        <p:spPr>
          <a:xfrm>
            <a:off x="5031908" y="1675384"/>
            <a:ext cx="14610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Data Migration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D2F769-FDF8-4938-9A02-E544BF040AB2}"/>
              </a:ext>
            </a:extLst>
          </p:cNvPr>
          <p:cNvSpPr/>
          <p:nvPr/>
        </p:nvSpPr>
        <p:spPr>
          <a:xfrm>
            <a:off x="5292666" y="2029327"/>
            <a:ext cx="939566" cy="9395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Script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ETL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E66A51-539D-42AA-9B4F-DDD5DEF5E833}"/>
              </a:ext>
            </a:extLst>
          </p:cNvPr>
          <p:cNvSpPr/>
          <p:nvPr/>
        </p:nvSpPr>
        <p:spPr>
          <a:xfrm>
            <a:off x="6783022" y="1675384"/>
            <a:ext cx="14610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Supply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806DEF-3FC6-4F38-B2AA-975F6400E4CB}"/>
              </a:ext>
            </a:extLst>
          </p:cNvPr>
          <p:cNvSpPr/>
          <p:nvPr/>
        </p:nvSpPr>
        <p:spPr>
          <a:xfrm>
            <a:off x="7110892" y="2044716"/>
            <a:ext cx="939566" cy="9395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Business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Intelligence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8F2906-332B-4EF2-AA87-ECD5EDD35D43}"/>
              </a:ext>
            </a:extLst>
          </p:cNvPr>
          <p:cNvSpPr/>
          <p:nvPr/>
        </p:nvSpPr>
        <p:spPr>
          <a:xfrm>
            <a:off x="8534136" y="1644606"/>
            <a:ext cx="14610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Operating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5ECDD3-627B-4251-ADF2-2F32D2BE6E1B}"/>
              </a:ext>
            </a:extLst>
          </p:cNvPr>
          <p:cNvSpPr/>
          <p:nvPr/>
        </p:nvSpPr>
        <p:spPr>
          <a:xfrm>
            <a:off x="8862006" y="2013938"/>
            <a:ext cx="939566" cy="9395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Backups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Archiving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Historical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FE973-BBE8-4752-8EAE-0EAA10C9249F}"/>
              </a:ext>
            </a:extLst>
          </p:cNvPr>
          <p:cNvCxnSpPr/>
          <p:nvPr/>
        </p:nvCxnSpPr>
        <p:spPr>
          <a:xfrm>
            <a:off x="2978092" y="2441196"/>
            <a:ext cx="38589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53C817-B44E-4485-8391-BEB114A8804A}"/>
              </a:ext>
            </a:extLst>
          </p:cNvPr>
          <p:cNvCxnSpPr/>
          <p:nvPr/>
        </p:nvCxnSpPr>
        <p:spPr>
          <a:xfrm>
            <a:off x="4741877" y="2441196"/>
            <a:ext cx="38589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19AAB7-D12E-4BCE-BE07-CC7A9B804DA9}"/>
              </a:ext>
            </a:extLst>
          </p:cNvPr>
          <p:cNvCxnSpPr/>
          <p:nvPr/>
        </p:nvCxnSpPr>
        <p:spPr>
          <a:xfrm>
            <a:off x="6492991" y="2425816"/>
            <a:ext cx="38589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1856C7-FC22-492A-8878-A63BFD98F432}"/>
              </a:ext>
            </a:extLst>
          </p:cNvPr>
          <p:cNvCxnSpPr/>
          <p:nvPr/>
        </p:nvCxnSpPr>
        <p:spPr>
          <a:xfrm>
            <a:off x="8244105" y="2425816"/>
            <a:ext cx="38589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D8FD389-721B-4C98-A497-2C5EFBBB971D}"/>
              </a:ext>
            </a:extLst>
          </p:cNvPr>
          <p:cNvSpPr/>
          <p:nvPr/>
        </p:nvSpPr>
        <p:spPr>
          <a:xfrm>
            <a:off x="1501630" y="3159489"/>
            <a:ext cx="1677798" cy="25167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AEA446-1D4C-4610-A5B3-7EDE2C9CF7A8}"/>
              </a:ext>
            </a:extLst>
          </p:cNvPr>
          <p:cNvSpPr/>
          <p:nvPr/>
        </p:nvSpPr>
        <p:spPr>
          <a:xfrm>
            <a:off x="3179427" y="3159489"/>
            <a:ext cx="1719744" cy="25167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AD79B4E-7124-42BE-9AF0-41B6650B4E3B}"/>
              </a:ext>
            </a:extLst>
          </p:cNvPr>
          <p:cNvSpPr/>
          <p:nvPr/>
        </p:nvSpPr>
        <p:spPr>
          <a:xfrm>
            <a:off x="4867712" y="3159489"/>
            <a:ext cx="1719744" cy="25167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15D9D8-1AB7-4138-B9A5-94FC7C22C9AB}"/>
              </a:ext>
            </a:extLst>
          </p:cNvPr>
          <p:cNvSpPr/>
          <p:nvPr/>
        </p:nvSpPr>
        <p:spPr>
          <a:xfrm>
            <a:off x="6587455" y="3144490"/>
            <a:ext cx="1719744" cy="25167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753A20-CF63-4120-986A-0D4BC3389D17}"/>
              </a:ext>
            </a:extLst>
          </p:cNvPr>
          <p:cNvSpPr/>
          <p:nvPr/>
        </p:nvSpPr>
        <p:spPr>
          <a:xfrm>
            <a:off x="8307198" y="3144490"/>
            <a:ext cx="1719744" cy="25167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D3DC333A-4735-4592-8497-0EC6E8D09584}"/>
              </a:ext>
            </a:extLst>
          </p:cNvPr>
          <p:cNvSpPr/>
          <p:nvPr/>
        </p:nvSpPr>
        <p:spPr>
          <a:xfrm>
            <a:off x="10010164" y="3014461"/>
            <a:ext cx="473977" cy="5173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CD699B4-E3D8-46A1-B2D1-98AFD7C95797}"/>
              </a:ext>
            </a:extLst>
          </p:cNvPr>
          <p:cNvSpPr/>
          <p:nvPr/>
        </p:nvSpPr>
        <p:spPr>
          <a:xfrm>
            <a:off x="1967464" y="3440964"/>
            <a:ext cx="5824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DDC1C6-6CCA-40FE-9521-916FD75BA7BD}"/>
              </a:ext>
            </a:extLst>
          </p:cNvPr>
          <p:cNvSpPr/>
          <p:nvPr/>
        </p:nvSpPr>
        <p:spPr>
          <a:xfrm>
            <a:off x="3812699" y="3478644"/>
            <a:ext cx="5824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0C1682F-72C8-4983-A939-083E4B7B00AC}"/>
              </a:ext>
            </a:extLst>
          </p:cNvPr>
          <p:cNvSpPr/>
          <p:nvPr/>
        </p:nvSpPr>
        <p:spPr>
          <a:xfrm>
            <a:off x="5337104" y="3478644"/>
            <a:ext cx="7610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Week3 ~ 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D17B56-DA90-4470-B4AA-89181D92BCDB}"/>
              </a:ext>
            </a:extLst>
          </p:cNvPr>
          <p:cNvSpPr/>
          <p:nvPr/>
        </p:nvSpPr>
        <p:spPr>
          <a:xfrm>
            <a:off x="7258007" y="3478644"/>
            <a:ext cx="69386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BAC32FB-F053-442B-BCFD-575AD80E19B3}"/>
              </a:ext>
            </a:extLst>
          </p:cNvPr>
          <p:cNvSpPr/>
          <p:nvPr/>
        </p:nvSpPr>
        <p:spPr>
          <a:xfrm>
            <a:off x="9033712" y="3478644"/>
            <a:ext cx="8569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Week7 ~ 8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01C9440-BFD6-403A-9FA9-D848644171BA}"/>
              </a:ext>
            </a:extLst>
          </p:cNvPr>
          <p:cNvSpPr/>
          <p:nvPr/>
        </p:nvSpPr>
        <p:spPr>
          <a:xfrm>
            <a:off x="1675400" y="3947617"/>
            <a:ext cx="137819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Business Requirement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Essential features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Setup Cloud Env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Install MongoDB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Install GUI tools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License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Required resource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FFDCDF7-B2BF-466A-ACF2-B48CA8EB97E1}"/>
              </a:ext>
            </a:extLst>
          </p:cNvPr>
          <p:cNvSpPr/>
          <p:nvPr/>
        </p:nvSpPr>
        <p:spPr>
          <a:xfrm>
            <a:off x="3350202" y="3947616"/>
            <a:ext cx="137819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Schema Design Guide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Field Mapping Chart 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Index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4E96E11-E9FC-4D31-B4A1-C11A404CD1F2}"/>
              </a:ext>
            </a:extLst>
          </p:cNvPr>
          <p:cNvSpPr/>
          <p:nvPr/>
        </p:nvSpPr>
        <p:spPr>
          <a:xfrm>
            <a:off x="5038487" y="3947616"/>
            <a:ext cx="14545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ETL tools: 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Extract, Transform, Load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1) SSIS: SQL Server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Integration  Service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2) Apache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Nifi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MongoDB Aggregation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5915CFD-E64F-4BC1-9686-91C1BAB2856E}"/>
              </a:ext>
            </a:extLst>
          </p:cNvPr>
          <p:cNvSpPr/>
          <p:nvPr/>
        </p:nvSpPr>
        <p:spPr>
          <a:xfrm>
            <a:off x="7014007" y="3947616"/>
            <a:ext cx="145450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 tools: 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1) Tableau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2) Power BI</a:t>
            </a:r>
          </a:p>
          <a:p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MongoDB BI Connector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1B20095-C33A-47C1-AC7A-D720FEFACCCE}"/>
              </a:ext>
            </a:extLst>
          </p:cNvPr>
          <p:cNvSpPr/>
          <p:nvPr/>
        </p:nvSpPr>
        <p:spPr>
          <a:xfrm>
            <a:off x="9028603" y="3945624"/>
            <a:ext cx="145450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Backup&amp;Recovery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Archiving&amp;Purge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Historical Data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Changes Stream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Documenting</a:t>
            </a:r>
          </a:p>
        </p:txBody>
      </p:sp>
    </p:spTree>
    <p:extLst>
      <p:ext uri="{BB962C8B-B14F-4D97-AF65-F5344CB8AC3E}">
        <p14:creationId xmlns:p14="http://schemas.microsoft.com/office/powerpoint/2010/main" val="1208036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FEB74E-BC91-4EF8-8355-15D0D86B45FB}"/>
              </a:ext>
            </a:extLst>
          </p:cNvPr>
          <p:cNvSpPr/>
          <p:nvPr/>
        </p:nvSpPr>
        <p:spPr>
          <a:xfrm>
            <a:off x="1153389" y="1189676"/>
            <a:ext cx="4747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2C6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7. Demo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6D30E4-3D9A-409A-BBB1-1B382DC1AD5E}"/>
              </a:ext>
            </a:extLst>
          </p:cNvPr>
          <p:cNvSpPr/>
          <p:nvPr/>
        </p:nvSpPr>
        <p:spPr>
          <a:xfrm>
            <a:off x="1175943" y="1692165"/>
            <a:ext cx="7350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7-3. Migrating Data from MySQL to MongoDB with Apache NiFi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0AE2A11-076A-4A7B-86F2-F36B1B45D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720" y="2348427"/>
            <a:ext cx="3185409" cy="2429161"/>
          </a:xfrm>
          <a:prstGeom prst="rect">
            <a:avLst/>
          </a:prstGeom>
        </p:spPr>
      </p:pic>
      <p:pic>
        <p:nvPicPr>
          <p:cNvPr id="50" name="Picture 6" descr="Image result for mongodb icon">
            <a:extLst>
              <a:ext uri="{FF2B5EF4-FFF2-40B4-BE49-F238E27FC236}">
                <a16:creationId xmlns:a16="http://schemas.microsoft.com/office/drawing/2014/main" id="{3C3D0675-824E-462E-84B0-E25AF513C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567" y="4475542"/>
            <a:ext cx="296787" cy="34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6FEBA7C-6576-49BF-A51C-325683450754}"/>
              </a:ext>
            </a:extLst>
          </p:cNvPr>
          <p:cNvSpPr/>
          <p:nvPr/>
        </p:nvSpPr>
        <p:spPr>
          <a:xfrm>
            <a:off x="1095236" y="2886099"/>
            <a:ext cx="230074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MySQL</a:t>
            </a:r>
          </a:p>
          <a:p>
            <a:pPr algn="ctr"/>
            <a:r>
              <a:rPr lang="en-US" sz="1100" dirty="0"/>
              <a:t>on Remote Machine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EE413B-67F9-4597-8A8B-78006A52F558}"/>
              </a:ext>
            </a:extLst>
          </p:cNvPr>
          <p:cNvSpPr/>
          <p:nvPr/>
        </p:nvSpPr>
        <p:spPr>
          <a:xfrm>
            <a:off x="3927483" y="4664119"/>
            <a:ext cx="17903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Apache NiFi</a:t>
            </a:r>
          </a:p>
          <a:p>
            <a:pPr algn="ctr"/>
            <a:r>
              <a:rPr lang="en-US" sz="1200" dirty="0"/>
              <a:t>on Localhost Machine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2F00146-A67E-41E9-8923-D64291007B49}"/>
              </a:ext>
            </a:extLst>
          </p:cNvPr>
          <p:cNvSpPr/>
          <p:nvPr/>
        </p:nvSpPr>
        <p:spPr>
          <a:xfrm>
            <a:off x="6454359" y="4870067"/>
            <a:ext cx="21315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MongoDB on Cloud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EB05A2-AE48-45C2-A7CF-11071E48BE19}"/>
              </a:ext>
            </a:extLst>
          </p:cNvPr>
          <p:cNvSpPr/>
          <p:nvPr/>
        </p:nvSpPr>
        <p:spPr>
          <a:xfrm>
            <a:off x="7588835" y="1982394"/>
            <a:ext cx="403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Migration Strategy: </a:t>
            </a:r>
          </a:p>
          <a:p>
            <a:pPr lvl="1"/>
            <a:r>
              <a:rPr lang="en-US" sz="1200" dirty="0"/>
              <a:t>1) Design Schema Structure</a:t>
            </a:r>
          </a:p>
          <a:p>
            <a:pPr lvl="1"/>
            <a:r>
              <a:rPr lang="en-US" sz="1200" dirty="0"/>
              <a:t>2) Migrate data on a parent-table to MongoDB</a:t>
            </a:r>
          </a:p>
          <a:p>
            <a:pPr lvl="1"/>
            <a:r>
              <a:rPr lang="en-US" sz="1200" dirty="0"/>
              <a:t>3) Migrate data on a child-table to MongoDB</a:t>
            </a:r>
          </a:p>
          <a:p>
            <a:pPr lvl="1"/>
            <a:r>
              <a:rPr lang="en-US" sz="1200" dirty="0"/>
              <a:t>4) Combine two separate collections </a:t>
            </a:r>
          </a:p>
          <a:p>
            <a:pPr lvl="1"/>
            <a:r>
              <a:rPr lang="en-US" sz="1200" dirty="0"/>
              <a:t>     to one-embedding structure collection</a:t>
            </a:r>
          </a:p>
        </p:txBody>
      </p:sp>
      <p:pic>
        <p:nvPicPr>
          <p:cNvPr id="20" name="Picture 4" descr="Sch_Dia">
            <a:extLst>
              <a:ext uri="{FF2B5EF4-FFF2-40B4-BE49-F238E27FC236}">
                <a16:creationId xmlns:a16="http://schemas.microsoft.com/office/drawing/2014/main" id="{16088943-8201-46C5-A9D5-C3698098F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337" y="3388323"/>
            <a:ext cx="1757541" cy="89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ch_Dia">
            <a:extLst>
              <a:ext uri="{FF2B5EF4-FFF2-40B4-BE49-F238E27FC236}">
                <a16:creationId xmlns:a16="http://schemas.microsoft.com/office/drawing/2014/main" id="{637059BF-4A25-4459-8FC9-40E904F4F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082" y="3134398"/>
            <a:ext cx="719291" cy="104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1DCA4A-F7B8-4B53-8F1C-35E0D111E52E}"/>
              </a:ext>
            </a:extLst>
          </p:cNvPr>
          <p:cNvCxnSpPr>
            <a:cxnSpLocks/>
          </p:cNvCxnSpPr>
          <p:nvPr/>
        </p:nvCxnSpPr>
        <p:spPr>
          <a:xfrm>
            <a:off x="2862470" y="2562934"/>
            <a:ext cx="112113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CBD4B6-6A3A-4BDD-8897-4AAC80E78E3F}"/>
              </a:ext>
            </a:extLst>
          </p:cNvPr>
          <p:cNvCxnSpPr/>
          <p:nvPr/>
        </p:nvCxnSpPr>
        <p:spPr>
          <a:xfrm>
            <a:off x="6014216" y="4528234"/>
            <a:ext cx="87464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59895F32-DAC7-41E8-B470-C90A139555C2}"/>
              </a:ext>
            </a:extLst>
          </p:cNvPr>
          <p:cNvSpPr/>
          <p:nvPr/>
        </p:nvSpPr>
        <p:spPr>
          <a:xfrm>
            <a:off x="6888859" y="4272976"/>
            <a:ext cx="1262514" cy="503656"/>
          </a:xfrm>
          <a:prstGeom prst="flowChartMagneticDisk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 descr="Image result for mysql icon">
            <a:extLst>
              <a:ext uri="{FF2B5EF4-FFF2-40B4-BE49-F238E27FC236}">
                <a16:creationId xmlns:a16="http://schemas.microsoft.com/office/drawing/2014/main" id="{AF8F2CDA-9488-4502-BA30-1DAA3F3B1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842" y="2435208"/>
            <a:ext cx="634172" cy="42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6EE62587-8CC6-442F-B0B2-D1ECE1E3F21A}"/>
              </a:ext>
            </a:extLst>
          </p:cNvPr>
          <p:cNvSpPr/>
          <p:nvPr/>
        </p:nvSpPr>
        <p:spPr>
          <a:xfrm>
            <a:off x="1599956" y="2311106"/>
            <a:ext cx="1262514" cy="503656"/>
          </a:xfrm>
          <a:prstGeom prst="flowChartMagneticDisk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16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45FD5-5674-46AA-AFFE-12DCBE980F2C}"/>
              </a:ext>
            </a:extLst>
          </p:cNvPr>
          <p:cNvSpPr/>
          <p:nvPr/>
        </p:nvSpPr>
        <p:spPr>
          <a:xfrm>
            <a:off x="1153390" y="1189676"/>
            <a:ext cx="22105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chemeClr val="bg1">
                    <a:lumMod val="8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7. Demo</a:t>
            </a:r>
            <a:endParaRPr lang="en-US" sz="2800" dirty="0">
              <a:solidFill>
                <a:schemeClr val="bg1">
                  <a:lumMod val="85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C24471-AF50-4689-9BB2-046B3012DEB7}"/>
              </a:ext>
            </a:extLst>
          </p:cNvPr>
          <p:cNvSpPr/>
          <p:nvPr/>
        </p:nvSpPr>
        <p:spPr>
          <a:xfrm>
            <a:off x="1181598" y="1692537"/>
            <a:ext cx="7350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7-3. Connect to MongoDB with the Existing BI Tools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3C2272-4A14-4B17-85B4-FE0C6D4846C8}"/>
              </a:ext>
            </a:extLst>
          </p:cNvPr>
          <p:cNvSpPr/>
          <p:nvPr/>
        </p:nvSpPr>
        <p:spPr>
          <a:xfrm>
            <a:off x="1256145" y="2215757"/>
            <a:ext cx="984249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To test BI Connector, we need four components: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1. MongoDB database: Data storage.​</a:t>
            </a:r>
          </a:p>
          <a:p>
            <a:pPr lvl="1"/>
            <a:r>
              <a:rPr lang="en-US" sz="1400" dirty="0"/>
              <a:t>2. BI Connector: Provides a relational schema and translates SQL queries between your BI tool and MongoDB.​</a:t>
            </a:r>
          </a:p>
          <a:p>
            <a:pPr lvl="1"/>
            <a:r>
              <a:rPr lang="en-US" sz="1400" dirty="0"/>
              <a:t>3. ODBC data source name (DSN): Holds authentication and connection configuration data.​</a:t>
            </a:r>
          </a:p>
          <a:p>
            <a:pPr lvl="1"/>
            <a:r>
              <a:rPr lang="en-US" sz="1400" dirty="0"/>
              <a:t>4. BI Tool: Data visualization and analysis.​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600" b="1" dirty="0"/>
              <a:t>Quick Test</a:t>
            </a:r>
          </a:p>
          <a:p>
            <a:endParaRPr lang="en-US" sz="1400" dirty="0"/>
          </a:p>
          <a:p>
            <a:pPr lvl="1"/>
            <a:r>
              <a:rPr lang="en-US" sz="1400" dirty="0"/>
              <a:t>1. Set up MongoDB, ODBC, BI connector</a:t>
            </a:r>
          </a:p>
          <a:p>
            <a:pPr lvl="1"/>
            <a:r>
              <a:rPr lang="en-US" sz="1400" dirty="0"/>
              <a:t>2. Start Mongod and Mongosqld, which helps to use SQL language in the BI tools</a:t>
            </a:r>
          </a:p>
          <a:p>
            <a:pPr lvl="1"/>
            <a:r>
              <a:rPr lang="en-US" sz="1400" dirty="0"/>
              <a:t>3. Connect to MySQL and MongoDB using Tableau or Power BI</a:t>
            </a:r>
          </a:p>
          <a:p>
            <a:pPr lvl="1"/>
            <a:r>
              <a:rPr lang="en-US" sz="1400" dirty="0"/>
              <a:t>4. Use SQL to select data</a:t>
            </a:r>
          </a:p>
        </p:txBody>
      </p:sp>
      <p:pic>
        <p:nvPicPr>
          <p:cNvPr id="1030" name="Picture 6" descr="Consuming Data">
            <a:extLst>
              <a:ext uri="{FF2B5EF4-FFF2-40B4-BE49-F238E27FC236}">
                <a16:creationId xmlns:a16="http://schemas.microsoft.com/office/drawing/2014/main" id="{4CCC40EC-606D-49B9-8005-5B680BEAE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23698" y="3515360"/>
            <a:ext cx="1829132" cy="1077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nsuming Data">
            <a:extLst>
              <a:ext uri="{FF2B5EF4-FFF2-40B4-BE49-F238E27FC236}">
                <a16:creationId xmlns:a16="http://schemas.microsoft.com/office/drawing/2014/main" id="{27399626-5D99-4F49-BB6C-1EF2F277E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636" y="4693379"/>
            <a:ext cx="1876079" cy="14022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929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45FD5-5674-46AA-AFFE-12DCBE980F2C}"/>
              </a:ext>
            </a:extLst>
          </p:cNvPr>
          <p:cNvSpPr/>
          <p:nvPr/>
        </p:nvSpPr>
        <p:spPr>
          <a:xfrm>
            <a:off x="1153390" y="1189676"/>
            <a:ext cx="22105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chemeClr val="bg1">
                    <a:lumMod val="8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GB" sz="2800" dirty="0">
                <a:solidFill>
                  <a:schemeClr val="bg1">
                    <a:lumMod val="8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Demo</a:t>
            </a:r>
            <a:endParaRPr lang="en-US" sz="2800" dirty="0">
              <a:solidFill>
                <a:schemeClr val="bg1">
                  <a:lumMod val="85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C24471-AF50-4689-9BB2-046B3012DEB7}"/>
              </a:ext>
            </a:extLst>
          </p:cNvPr>
          <p:cNvSpPr/>
          <p:nvPr/>
        </p:nvSpPr>
        <p:spPr>
          <a:xfrm>
            <a:off x="1181598" y="1692537"/>
            <a:ext cx="7350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7-4. MongoDB Historical Data</a:t>
            </a:r>
          </a:p>
        </p:txBody>
      </p:sp>
    </p:spTree>
    <p:extLst>
      <p:ext uri="{BB962C8B-B14F-4D97-AF65-F5344CB8AC3E}">
        <p14:creationId xmlns:p14="http://schemas.microsoft.com/office/powerpoint/2010/main" val="944415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45FD5-5674-46AA-AFFE-12DCBE980F2C}"/>
              </a:ext>
            </a:extLst>
          </p:cNvPr>
          <p:cNvSpPr/>
          <p:nvPr/>
        </p:nvSpPr>
        <p:spPr>
          <a:xfrm>
            <a:off x="1153390" y="1189676"/>
            <a:ext cx="22105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chemeClr val="bg1">
                    <a:lumMod val="8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7. Demo</a:t>
            </a:r>
            <a:endParaRPr lang="en-US" sz="2800" dirty="0">
              <a:solidFill>
                <a:schemeClr val="bg1">
                  <a:lumMod val="85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C24471-AF50-4689-9BB2-046B3012DEB7}"/>
              </a:ext>
            </a:extLst>
          </p:cNvPr>
          <p:cNvSpPr/>
          <p:nvPr/>
        </p:nvSpPr>
        <p:spPr>
          <a:xfrm>
            <a:off x="1181598" y="1692537"/>
            <a:ext cx="7350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7-5. Angular Application with MongoDB</a:t>
            </a:r>
          </a:p>
        </p:txBody>
      </p:sp>
      <p:pic>
        <p:nvPicPr>
          <p:cNvPr id="9" name="Picture 6" descr="Image result for mongodb icon">
            <a:extLst>
              <a:ext uri="{FF2B5EF4-FFF2-40B4-BE49-F238E27FC236}">
                <a16:creationId xmlns:a16="http://schemas.microsoft.com/office/drawing/2014/main" id="{6EC70E5E-9C8A-4F72-92D8-C8F71716C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580" y="3258062"/>
            <a:ext cx="296787" cy="34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5B0AC4A3-2D4B-4A0B-9D57-B2031FD9DAD5}"/>
              </a:ext>
            </a:extLst>
          </p:cNvPr>
          <p:cNvSpPr/>
          <p:nvPr/>
        </p:nvSpPr>
        <p:spPr>
          <a:xfrm>
            <a:off x="8912338" y="3102214"/>
            <a:ext cx="1262514" cy="503656"/>
          </a:xfrm>
          <a:prstGeom prst="flowChartMagneticDisk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83AE52-78CA-4F51-911D-5298657F9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5573" y="3160116"/>
            <a:ext cx="1011559" cy="3976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6" name="Picture 8" descr="Image result for nodejs icon">
            <a:extLst>
              <a:ext uri="{FF2B5EF4-FFF2-40B4-BE49-F238E27FC236}">
                <a16:creationId xmlns:a16="http://schemas.microsoft.com/office/drawing/2014/main" id="{E9145983-3160-4E72-BD46-B4E8DE75D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405" y="2836755"/>
            <a:ext cx="1094217" cy="109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owchart: Card 12">
            <a:extLst>
              <a:ext uri="{FF2B5EF4-FFF2-40B4-BE49-F238E27FC236}">
                <a16:creationId xmlns:a16="http://schemas.microsoft.com/office/drawing/2014/main" id="{F3928686-2F34-4DF7-B902-305AD872F31C}"/>
              </a:ext>
            </a:extLst>
          </p:cNvPr>
          <p:cNvSpPr/>
          <p:nvPr/>
        </p:nvSpPr>
        <p:spPr>
          <a:xfrm>
            <a:off x="2058694" y="2653654"/>
            <a:ext cx="6131637" cy="1384660"/>
          </a:xfrm>
          <a:prstGeom prst="flowChartPunchedCar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 descr="Image result for Mongoose.js icon">
            <a:extLst>
              <a:ext uri="{FF2B5EF4-FFF2-40B4-BE49-F238E27FC236}">
                <a16:creationId xmlns:a16="http://schemas.microsoft.com/office/drawing/2014/main" id="{6DCE3838-EF00-4245-9D37-50C907779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746" y="3209960"/>
            <a:ext cx="1428210" cy="43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316D51-16A7-4D37-A198-D639DBAFC1F6}"/>
              </a:ext>
            </a:extLst>
          </p:cNvPr>
          <p:cNvCxnSpPr/>
          <p:nvPr/>
        </p:nvCxnSpPr>
        <p:spPr>
          <a:xfrm>
            <a:off x="4113876" y="2501150"/>
            <a:ext cx="0" cy="31155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B87100-67DF-4F85-A634-0CC3BBBBCD8E}"/>
              </a:ext>
            </a:extLst>
          </p:cNvPr>
          <p:cNvCxnSpPr/>
          <p:nvPr/>
        </p:nvCxnSpPr>
        <p:spPr>
          <a:xfrm>
            <a:off x="5951953" y="2480515"/>
            <a:ext cx="0" cy="31155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478440F-D617-48B8-9496-07C998394210}"/>
              </a:ext>
            </a:extLst>
          </p:cNvPr>
          <p:cNvSpPr/>
          <p:nvPr/>
        </p:nvSpPr>
        <p:spPr>
          <a:xfrm>
            <a:off x="2887178" y="2215757"/>
            <a:ext cx="712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View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EFC439-F08C-4E5A-AAB0-E528A91CC7B2}"/>
              </a:ext>
            </a:extLst>
          </p:cNvPr>
          <p:cNvSpPr/>
          <p:nvPr/>
        </p:nvSpPr>
        <p:spPr>
          <a:xfrm>
            <a:off x="6617620" y="2255619"/>
            <a:ext cx="839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9EB9BF-015D-4BEA-B95F-BF5650079E16}"/>
              </a:ext>
            </a:extLst>
          </p:cNvPr>
          <p:cNvSpPr/>
          <p:nvPr/>
        </p:nvSpPr>
        <p:spPr>
          <a:xfrm>
            <a:off x="4492541" y="2236581"/>
            <a:ext cx="1126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Controller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A4F07B-572A-4BC9-A9E8-CB18877DC15D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7947662" y="3354042"/>
            <a:ext cx="96467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00BEF91-FE2D-45B9-A45C-B4E46B4CC7F2}"/>
              </a:ext>
            </a:extLst>
          </p:cNvPr>
          <p:cNvSpPr/>
          <p:nvPr/>
        </p:nvSpPr>
        <p:spPr>
          <a:xfrm>
            <a:off x="2295675" y="4135033"/>
            <a:ext cx="1534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Angular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UI Template (Nodejs)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F7F796-7036-404F-91B9-C542BFD8B01A}"/>
              </a:ext>
            </a:extLst>
          </p:cNvPr>
          <p:cNvSpPr/>
          <p:nvPr/>
        </p:nvSpPr>
        <p:spPr>
          <a:xfrm>
            <a:off x="4190739" y="4135033"/>
            <a:ext cx="13014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Express (Nodejs)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DC6336-0E32-474D-9C42-1DB286647EA9}"/>
              </a:ext>
            </a:extLst>
          </p:cNvPr>
          <p:cNvSpPr/>
          <p:nvPr/>
        </p:nvSpPr>
        <p:spPr>
          <a:xfrm>
            <a:off x="6155400" y="4159299"/>
            <a:ext cx="16845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Mongoose.js (Nodejs)</a:t>
            </a:r>
          </a:p>
        </p:txBody>
      </p:sp>
    </p:spTree>
    <p:extLst>
      <p:ext uri="{BB962C8B-B14F-4D97-AF65-F5344CB8AC3E}">
        <p14:creationId xmlns:p14="http://schemas.microsoft.com/office/powerpoint/2010/main" val="819497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FEB74E-BC91-4EF8-8355-15D0D86B45FB}"/>
              </a:ext>
            </a:extLst>
          </p:cNvPr>
          <p:cNvSpPr/>
          <p:nvPr/>
        </p:nvSpPr>
        <p:spPr>
          <a:xfrm>
            <a:off x="1153389" y="1189676"/>
            <a:ext cx="4747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2C6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GB" sz="2800" dirty="0">
                <a:solidFill>
                  <a:srgbClr val="002C6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800" dirty="0">
                <a:solidFill>
                  <a:srgbClr val="002C6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6D30E4-3D9A-409A-BBB1-1B382DC1AD5E}"/>
              </a:ext>
            </a:extLst>
          </p:cNvPr>
          <p:cNvSpPr/>
          <p:nvPr/>
        </p:nvSpPr>
        <p:spPr>
          <a:xfrm>
            <a:off x="1175943" y="1692165"/>
            <a:ext cx="735000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https://github.com/Gs1TestTeam/MongoDB_Task/wiki</a:t>
            </a:r>
          </a:p>
          <a:p>
            <a:r>
              <a:rPr lang="en-US" sz="1600" dirty="0"/>
              <a:t>mongodb.org</a:t>
            </a:r>
          </a:p>
          <a:p>
            <a:r>
              <a:rPr lang="en-US" sz="1600" dirty="0"/>
              <a:t>nifi.apache.org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06231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FEB74E-BC91-4EF8-8355-15D0D86B45FB}"/>
              </a:ext>
            </a:extLst>
          </p:cNvPr>
          <p:cNvSpPr/>
          <p:nvPr/>
        </p:nvSpPr>
        <p:spPr>
          <a:xfrm>
            <a:off x="1153389" y="1189676"/>
            <a:ext cx="4747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2C6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9. References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6D30E4-3D9A-409A-BBB1-1B382DC1AD5E}"/>
              </a:ext>
            </a:extLst>
          </p:cNvPr>
          <p:cNvSpPr/>
          <p:nvPr/>
        </p:nvSpPr>
        <p:spPr>
          <a:xfrm>
            <a:off x="1175943" y="1692165"/>
            <a:ext cx="735000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https://github.com/Gs1TestTeam/MongoDB_Task/wiki</a:t>
            </a:r>
          </a:p>
          <a:p>
            <a:r>
              <a:rPr lang="en-US" sz="1600" dirty="0"/>
              <a:t>mongodb.org</a:t>
            </a:r>
          </a:p>
          <a:p>
            <a:r>
              <a:rPr lang="en-US" sz="1600" dirty="0"/>
              <a:t>nifi.apache.org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96182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45FD5-5674-46AA-AFFE-12DCBE980F2C}"/>
              </a:ext>
            </a:extLst>
          </p:cNvPr>
          <p:cNvSpPr/>
          <p:nvPr/>
        </p:nvSpPr>
        <p:spPr>
          <a:xfrm>
            <a:off x="1153390" y="1189676"/>
            <a:ext cx="22105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chemeClr val="bg1">
                    <a:lumMod val="8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3. Demo</a:t>
            </a:r>
            <a:endParaRPr lang="en-US" sz="2800" dirty="0">
              <a:solidFill>
                <a:schemeClr val="bg1">
                  <a:lumMod val="85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C24471-AF50-4689-9BB2-046B3012DEB7}"/>
              </a:ext>
            </a:extLst>
          </p:cNvPr>
          <p:cNvSpPr/>
          <p:nvPr/>
        </p:nvSpPr>
        <p:spPr>
          <a:xfrm>
            <a:off x="1181598" y="1692537"/>
            <a:ext cx="7350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3-5. Angular Application with MongoDB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3B57DB-E646-41DB-9157-FEF0378CEF4A}"/>
              </a:ext>
            </a:extLst>
          </p:cNvPr>
          <p:cNvSpPr/>
          <p:nvPr/>
        </p:nvSpPr>
        <p:spPr>
          <a:xfrm>
            <a:off x="3048000" y="-3819138"/>
            <a:ext cx="6096000" cy="1449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--Planning (Week1) - Define the requirements (output: business and technical requirements)</a:t>
            </a:r>
          </a:p>
          <a:p>
            <a:r>
              <a:rPr lang="en-US" dirty="0"/>
              <a:t>Planning (Week1) - Sign up Could </a:t>
            </a:r>
            <a:r>
              <a:rPr lang="en-US" dirty="0" err="1"/>
              <a:t>Servies</a:t>
            </a:r>
            <a:r>
              <a:rPr lang="en-US" dirty="0"/>
              <a:t> and Install GUIs for RDB, MongoDB (output: account and user guideline)</a:t>
            </a:r>
          </a:p>
          <a:p>
            <a:r>
              <a:rPr lang="en-US" dirty="0"/>
              <a:t>Planning (Week1) - Research MongoDB essential features (output: MongoDB essential features)</a:t>
            </a:r>
          </a:p>
          <a:p>
            <a:r>
              <a:rPr lang="en-US" dirty="0"/>
              <a:t>Planning (Week1) - </a:t>
            </a:r>
            <a:r>
              <a:rPr lang="en-US" dirty="0" err="1"/>
              <a:t>Researhing</a:t>
            </a:r>
            <a:r>
              <a:rPr lang="en-US" dirty="0"/>
              <a:t> </a:t>
            </a:r>
            <a:r>
              <a:rPr lang="en-US" dirty="0" err="1"/>
              <a:t>licence</a:t>
            </a:r>
            <a:r>
              <a:rPr lang="en-US" dirty="0"/>
              <a:t>, server required resource (output: </a:t>
            </a:r>
            <a:r>
              <a:rPr lang="en-US" dirty="0" err="1"/>
              <a:t>licence</a:t>
            </a:r>
            <a:r>
              <a:rPr lang="en-US" dirty="0"/>
              <a:t> and server required resource)</a:t>
            </a:r>
          </a:p>
          <a:p>
            <a:r>
              <a:rPr lang="en-US" dirty="0"/>
              <a:t>Schema Design (Week2) - </a:t>
            </a:r>
            <a:r>
              <a:rPr lang="en-US" dirty="0" err="1"/>
              <a:t>Wrtie</a:t>
            </a:r>
            <a:r>
              <a:rPr lang="en-US" dirty="0"/>
              <a:t> MongoDB schema using JSON format (output: JSOM format for GS1's collections)</a:t>
            </a:r>
          </a:p>
          <a:p>
            <a:r>
              <a:rPr lang="en-US" dirty="0"/>
              <a:t>--Schema Design (Week2) - Researching ETL tools to extract, transform, and load data from RDB to MongoDB (output: ETL tools and test result) </a:t>
            </a:r>
          </a:p>
          <a:p>
            <a:r>
              <a:rPr lang="en-US" dirty="0"/>
              <a:t>Schema Design (Week2) - Create Schema </a:t>
            </a:r>
            <a:r>
              <a:rPr lang="en-US" dirty="0" err="1"/>
              <a:t>Desgin</a:t>
            </a:r>
            <a:r>
              <a:rPr lang="en-US" dirty="0"/>
              <a:t> Mapping Chart (From RDB to MongoDB) (output: Schema </a:t>
            </a:r>
            <a:r>
              <a:rPr lang="en-US" dirty="0" err="1"/>
              <a:t>Desgin</a:t>
            </a:r>
            <a:r>
              <a:rPr lang="en-US" dirty="0"/>
              <a:t> Mapping Chart.xls)</a:t>
            </a:r>
          </a:p>
          <a:p>
            <a:r>
              <a:rPr lang="en-US" dirty="0"/>
              <a:t>--Schema Design (Week2) - Create a tool to create the sample data to RDB (output: Data generate application)</a:t>
            </a:r>
          </a:p>
          <a:p>
            <a:r>
              <a:rPr lang="en-US" dirty="0"/>
              <a:t>Data Migration (Week2) - Migrate data from RDB to MongoDB (measuring time, resource: hard disk, memory, CPU </a:t>
            </a:r>
            <a:r>
              <a:rPr lang="en-US" dirty="0" err="1"/>
              <a:t>etc</a:t>
            </a:r>
            <a:r>
              <a:rPr lang="en-US" dirty="0"/>
              <a:t>) (output: migration result report)</a:t>
            </a:r>
          </a:p>
          <a:p>
            <a:r>
              <a:rPr lang="en-US" dirty="0"/>
              <a:t>--App Integration (Supply) (Week3) - Write the scenarios to deploy GS1's application (output: application deploy scenarios)</a:t>
            </a:r>
          </a:p>
          <a:p>
            <a:r>
              <a:rPr lang="en-US" dirty="0"/>
              <a:t>--App Integration (Supply) (Week3) - Write guidelines to change application for developers (output: developer guideline)</a:t>
            </a:r>
          </a:p>
          <a:p>
            <a:r>
              <a:rPr lang="en-US" dirty="0"/>
              <a:t>--App Integration (Supply) (Week3) - Create Application Changes Impact Analysis chart (to identify the scope for changing GS1's application) (output: Application Changes Impact Analysis chart.xls)</a:t>
            </a:r>
          </a:p>
          <a:p>
            <a:r>
              <a:rPr lang="en-US" dirty="0"/>
              <a:t>Data Migration (Week4) - Create collections to MongoDB (in Could service or local or team server) (output: collections on MongoDB)</a:t>
            </a:r>
          </a:p>
          <a:p>
            <a:r>
              <a:rPr lang="en-US" dirty="0"/>
              <a:t>--Data Migration (Week4) - Deploy application (testing functionalities)</a:t>
            </a:r>
          </a:p>
          <a:p>
            <a:r>
              <a:rPr lang="en-US" dirty="0"/>
              <a:t>Operating (Week5, 6) - Backup and Recovery for MongoDB</a:t>
            </a:r>
          </a:p>
          <a:p>
            <a:r>
              <a:rPr lang="en-US" dirty="0"/>
              <a:t>--Operating (Week5, 6) - Utilize the migrated data from MongoDB using the SQL-based BI tools (output: guideline and test result)</a:t>
            </a:r>
          </a:p>
          <a:p>
            <a:r>
              <a:rPr lang="en-US" dirty="0"/>
              <a:t>--Operating (Week5, 6) - Research how to respond to the structure changes on MongoDB (output: how to respond to the structure changes)</a:t>
            </a:r>
          </a:p>
          <a:p>
            <a:r>
              <a:rPr lang="en-US" dirty="0"/>
              <a:t>--Operating (Week5, 6) - Research and test Replication and </a:t>
            </a:r>
            <a:r>
              <a:rPr lang="en-US" dirty="0" err="1"/>
              <a:t>Sharding</a:t>
            </a:r>
            <a:r>
              <a:rPr lang="en-US" dirty="0"/>
              <a:t> (</a:t>
            </a:r>
            <a:r>
              <a:rPr lang="en-US" dirty="0" err="1"/>
              <a:t>ouput</a:t>
            </a:r>
            <a:r>
              <a:rPr lang="en-US" dirty="0"/>
              <a:t>: </a:t>
            </a:r>
            <a:r>
              <a:rPr lang="en-US" dirty="0" err="1"/>
              <a:t>Introducign</a:t>
            </a:r>
            <a:r>
              <a:rPr lang="en-US" dirty="0"/>
              <a:t> Replication and </a:t>
            </a:r>
            <a:r>
              <a:rPr lang="en-US" dirty="0" err="1"/>
              <a:t>Sharding</a:t>
            </a:r>
            <a:r>
              <a:rPr lang="en-US" dirty="0"/>
              <a:t>)</a:t>
            </a:r>
          </a:p>
          <a:p>
            <a:r>
              <a:rPr lang="en-US" dirty="0"/>
              <a:t>--Operating (Week5, 6) - Write the strategies to introduce High Availability and Scalability for GS1 Canada's systems (output: Introducing High Availability and Scalability for GS1 Canada's systems)</a:t>
            </a:r>
          </a:p>
          <a:p>
            <a:r>
              <a:rPr lang="en-US" dirty="0"/>
              <a:t>Operating (Week5, 6) - Research and test Historical data, Archiving &amp; Purge data</a:t>
            </a:r>
          </a:p>
          <a:p>
            <a:r>
              <a:rPr lang="en-US" dirty="0"/>
              <a:t>Documenting (Week7) - Organize and write documentations with the outputs of each step (output: GS1 Canada Data Migration Report with MongoDB.doc)</a:t>
            </a:r>
          </a:p>
        </p:txBody>
      </p:sp>
    </p:spTree>
    <p:extLst>
      <p:ext uri="{BB962C8B-B14F-4D97-AF65-F5344CB8AC3E}">
        <p14:creationId xmlns:p14="http://schemas.microsoft.com/office/powerpoint/2010/main" val="3406195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BA613F-40D3-48C6-9EEE-D8A567FCF533}"/>
              </a:ext>
            </a:extLst>
          </p:cNvPr>
          <p:cNvSpPr/>
          <p:nvPr/>
        </p:nvSpPr>
        <p:spPr>
          <a:xfrm>
            <a:off x="1153390" y="1189676"/>
            <a:ext cx="22105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2C6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800" dirty="0">
                <a:solidFill>
                  <a:srgbClr val="002C6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To</a:t>
            </a:r>
            <a:r>
              <a:rPr lang="en-GB" sz="2800" dirty="0">
                <a:solidFill>
                  <a:srgbClr val="002C6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-Do list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B28057BF-305A-4F4E-893B-F1CD28D3D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968768"/>
              </p:ext>
            </p:extLst>
          </p:nvPr>
        </p:nvGraphicFramePr>
        <p:xfrm>
          <a:off x="1272230" y="3258481"/>
          <a:ext cx="9723603" cy="2951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3348">
                  <a:extLst>
                    <a:ext uri="{9D8B030D-6E8A-4147-A177-3AD203B41FA5}">
                      <a16:colId xmlns:a16="http://schemas.microsoft.com/office/drawing/2014/main" val="437270144"/>
                    </a:ext>
                  </a:extLst>
                </a:gridCol>
                <a:gridCol w="813073">
                  <a:extLst>
                    <a:ext uri="{9D8B030D-6E8A-4147-A177-3AD203B41FA5}">
                      <a16:colId xmlns:a16="http://schemas.microsoft.com/office/drawing/2014/main" val="374662046"/>
                    </a:ext>
                  </a:extLst>
                </a:gridCol>
                <a:gridCol w="3597349">
                  <a:extLst>
                    <a:ext uri="{9D8B030D-6E8A-4147-A177-3AD203B41FA5}">
                      <a16:colId xmlns:a16="http://schemas.microsoft.com/office/drawing/2014/main" val="2386813864"/>
                    </a:ext>
                  </a:extLst>
                </a:gridCol>
                <a:gridCol w="4230848">
                  <a:extLst>
                    <a:ext uri="{9D8B030D-6E8A-4147-A177-3AD203B41FA5}">
                      <a16:colId xmlns:a16="http://schemas.microsoft.com/office/drawing/2014/main" val="2764438302"/>
                    </a:ext>
                  </a:extLst>
                </a:gridCol>
                <a:gridCol w="668985">
                  <a:extLst>
                    <a:ext uri="{9D8B030D-6E8A-4147-A177-3AD203B41FA5}">
                      <a16:colId xmlns:a16="http://schemas.microsoft.com/office/drawing/2014/main" val="114323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497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Week1</a:t>
                      </a:r>
                    </a:p>
                    <a:p>
                      <a:pPr algn="ctr"/>
                      <a:r>
                        <a:rPr lang="en-US" sz="1000" dirty="0"/>
                        <a:t>(Planning)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Research MongoDB Essential features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4"/>
                        </a:rPr>
                        <a:t>https://github.com/Gs1TestTeam/MongoDB_Task/wiki/1.0-Essentials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10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Setup Cloud Env &amp; GUI tools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5"/>
                        </a:rPr>
                        <a:t>https://github.com/Gs1TestTeam/MongoDB_Task/wiki/1.2-GUI-Application</a:t>
                      </a:r>
                      <a:r>
                        <a:rPr lang="en-US" sz="1000" dirty="0"/>
                        <a:t> </a:t>
                      </a:r>
                    </a:p>
                    <a:p>
                      <a:r>
                        <a:rPr lang="en-US" sz="1000" dirty="0">
                          <a:hlinkClick r:id="rId6"/>
                        </a:rPr>
                        <a:t>https://github.com/Gs1TestTeam/MongoDB_Task/wiki/1.3-Installation-and-Cloud-Service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02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Research license, server required resource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7"/>
                        </a:rPr>
                        <a:t>https://github.com/Gs1TestTeam/MongoDB_Task/wiki/1.1-Infrastructure</a:t>
                      </a:r>
                      <a:r>
                        <a:rPr lang="en-US" sz="1000" dirty="0"/>
                        <a:t> </a:t>
                      </a:r>
                    </a:p>
                    <a:p>
                      <a:r>
                        <a:rPr lang="en-US" sz="1000" dirty="0">
                          <a:hlinkClick r:id="rId8"/>
                        </a:rPr>
                        <a:t>https://github.com/Gs1TestTeam/MongoDB_Task/wiki/1.4-License</a:t>
                      </a:r>
                      <a:r>
                        <a:rPr lang="en-US" sz="1000" dirty="0"/>
                        <a:t> </a:t>
                      </a:r>
                    </a:p>
                    <a:p>
                      <a:r>
                        <a:rPr lang="en-US" sz="1000" dirty="0">
                          <a:hlinkClick r:id="rId9"/>
                        </a:rPr>
                        <a:t>https://github.com/Gs1TestTeam/MongoDB_Task/wiki/1.5-Data-Storage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27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Week2</a:t>
                      </a:r>
                    </a:p>
                    <a:p>
                      <a:pPr algn="ctr"/>
                      <a:r>
                        <a:rPr lang="en-US" sz="1000" dirty="0"/>
                        <a:t>(Schema Design)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 MongoDB Schema Design Guideline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 dirty="0">
                          <a:hlinkClick r:id="rId10"/>
                        </a:rPr>
                        <a:t>https://github.com/Gs1TestTeam/MongoDB_Task/wiki/2.0-Schema-Design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28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 Schema Design Mapping Chart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596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MongoDB schema using JSON format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74788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BD271A-7D01-4F55-AECC-66636FF88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335692"/>
              </p:ext>
            </p:extLst>
          </p:nvPr>
        </p:nvGraphicFramePr>
        <p:xfrm>
          <a:off x="1272229" y="2061869"/>
          <a:ext cx="972360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31">
                  <a:extLst>
                    <a:ext uri="{9D8B030D-6E8A-4147-A177-3AD203B41FA5}">
                      <a16:colId xmlns:a16="http://schemas.microsoft.com/office/drawing/2014/main" val="3821070739"/>
                    </a:ext>
                  </a:extLst>
                </a:gridCol>
                <a:gridCol w="2653972">
                  <a:extLst>
                    <a:ext uri="{9D8B030D-6E8A-4147-A177-3AD203B41FA5}">
                      <a16:colId xmlns:a16="http://schemas.microsoft.com/office/drawing/2014/main" val="1039267584"/>
                    </a:ext>
                  </a:extLst>
                </a:gridCol>
                <a:gridCol w="2653972">
                  <a:extLst>
                    <a:ext uri="{9D8B030D-6E8A-4147-A177-3AD203B41FA5}">
                      <a16:colId xmlns:a16="http://schemas.microsoft.com/office/drawing/2014/main" val="2937650995"/>
                    </a:ext>
                  </a:extLst>
                </a:gridCol>
                <a:gridCol w="2255429">
                  <a:extLst>
                    <a:ext uri="{9D8B030D-6E8A-4147-A177-3AD203B41FA5}">
                      <a16:colId xmlns:a16="http://schemas.microsoft.com/office/drawing/2014/main" val="1367008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Delete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7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09552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5D9E904-2D1B-4305-881F-7CF4991694FA}"/>
              </a:ext>
            </a:extLst>
          </p:cNvPr>
          <p:cNvSpPr/>
          <p:nvPr/>
        </p:nvSpPr>
        <p:spPr>
          <a:xfrm>
            <a:off x="1181598" y="1692537"/>
            <a:ext cx="9775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Summary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EA7B97-B2E9-4BF9-92C3-826EB8E94B3F}"/>
              </a:ext>
            </a:extLst>
          </p:cNvPr>
          <p:cNvSpPr/>
          <p:nvPr/>
        </p:nvSpPr>
        <p:spPr>
          <a:xfrm>
            <a:off x="1181598" y="2915932"/>
            <a:ext cx="6699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Detail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C9930C-E6FF-4892-948A-3B42CCEECEFB}"/>
              </a:ext>
            </a:extLst>
          </p:cNvPr>
          <p:cNvSpPr/>
          <p:nvPr/>
        </p:nvSpPr>
        <p:spPr>
          <a:xfrm>
            <a:off x="7118058" y="1355651"/>
            <a:ext cx="39805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11"/>
              </a:rPr>
              <a:t>https://github.com/Gs1TestTeam/MongoDB_Task/projects/1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136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B28057BF-305A-4F4E-893B-F1CD28D3D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330061"/>
              </p:ext>
            </p:extLst>
          </p:nvPr>
        </p:nvGraphicFramePr>
        <p:xfrm>
          <a:off x="1272230" y="1780660"/>
          <a:ext cx="9723603" cy="439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3348">
                  <a:extLst>
                    <a:ext uri="{9D8B030D-6E8A-4147-A177-3AD203B41FA5}">
                      <a16:colId xmlns:a16="http://schemas.microsoft.com/office/drawing/2014/main" val="437270144"/>
                    </a:ext>
                  </a:extLst>
                </a:gridCol>
                <a:gridCol w="844971">
                  <a:extLst>
                    <a:ext uri="{9D8B030D-6E8A-4147-A177-3AD203B41FA5}">
                      <a16:colId xmlns:a16="http://schemas.microsoft.com/office/drawing/2014/main" val="374662046"/>
                    </a:ext>
                  </a:extLst>
                </a:gridCol>
                <a:gridCol w="3618581">
                  <a:extLst>
                    <a:ext uri="{9D8B030D-6E8A-4147-A177-3AD203B41FA5}">
                      <a16:colId xmlns:a16="http://schemas.microsoft.com/office/drawing/2014/main" val="2386813864"/>
                    </a:ext>
                  </a:extLst>
                </a:gridCol>
                <a:gridCol w="4135773">
                  <a:extLst>
                    <a:ext uri="{9D8B030D-6E8A-4147-A177-3AD203B41FA5}">
                      <a16:colId xmlns:a16="http://schemas.microsoft.com/office/drawing/2014/main" val="2764438302"/>
                    </a:ext>
                  </a:extLst>
                </a:gridCol>
                <a:gridCol w="710930">
                  <a:extLst>
                    <a:ext uri="{9D8B030D-6E8A-4147-A177-3AD203B41FA5}">
                      <a16:colId xmlns:a16="http://schemas.microsoft.com/office/drawing/2014/main" val="114323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497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Week3</a:t>
                      </a:r>
                    </a:p>
                    <a:p>
                      <a:pPr algn="ctr"/>
                      <a:r>
                        <a:rPr lang="en-US" sz="1400" dirty="0"/>
                        <a:t>~</a:t>
                      </a:r>
                    </a:p>
                    <a:p>
                      <a:pPr algn="ctr"/>
                      <a:r>
                        <a:rPr lang="en-US" sz="1400" dirty="0"/>
                        <a:t>Week5</a:t>
                      </a:r>
                    </a:p>
                    <a:p>
                      <a:pPr algn="ctr"/>
                      <a:r>
                        <a:rPr lang="en-US" sz="1000" dirty="0"/>
                        <a:t>(Data Migration)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Research ETL (Extract, Transform, Load) tools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4"/>
                        </a:rPr>
                        <a:t>https://github.com/Gs1TestTeam/MongoDB_Task/wiki/2.1-ETL-Tool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10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 collections on MongoDB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dirty="0">
                          <a:hlinkClick r:id="rId5"/>
                        </a:rPr>
                        <a:t>https://github.com/Gs1TestTeam/MongoDB_Task/wiki/2.2.3-Migration-using-Apache-NiFi</a:t>
                      </a:r>
                      <a:endParaRPr lang="en-US" sz="1000" dirty="0"/>
                    </a:p>
                    <a:p>
                      <a:r>
                        <a:rPr lang="en-US" sz="1000" dirty="0">
                          <a:hlinkClick r:id="rId6"/>
                        </a:rPr>
                        <a:t>https://github.com/Gs1TestTeam/MongoDB_Task/wiki/2.2.1-Migrating-from-MS-SQL-to-MongoDB-using-SSIS</a:t>
                      </a:r>
                      <a:r>
                        <a:rPr lang="en-US" sz="1000" dirty="0"/>
                        <a:t> </a:t>
                      </a:r>
                    </a:p>
                    <a:p>
                      <a:r>
                        <a:rPr lang="en-US" sz="1000" dirty="0">
                          <a:hlinkClick r:id="rId7"/>
                        </a:rPr>
                        <a:t>https://github.com/Gs1TestTeam/MongoDB_Task/wiki/2.2.2-Migrating-from-MySQL-to-MongoDB-using-SSIS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02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Test Migration RDB to MongoDB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27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Week6</a:t>
                      </a:r>
                    </a:p>
                    <a:p>
                      <a:pPr algn="ctr"/>
                      <a:r>
                        <a:rPr lang="en-US" sz="1000" dirty="0"/>
                        <a:t>(Supply)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Research MongoDB BI Connector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 dirty="0">
                          <a:hlinkClick r:id="rId8"/>
                        </a:rPr>
                        <a:t>https://github.com/Gs1TestTeam/MongoDB_Task/wiki/2.2.5.--Consuming-Migrated-Data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28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Power BI tool with MongoDB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596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Tableau with MongoDB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747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Week7</a:t>
                      </a:r>
                    </a:p>
                    <a:p>
                      <a:pPr algn="ctr"/>
                      <a:r>
                        <a:rPr lang="en-US" sz="1400" dirty="0"/>
                        <a:t>~</a:t>
                      </a:r>
                    </a:p>
                    <a:p>
                      <a:pPr algn="ctr"/>
                      <a:r>
                        <a:rPr lang="en-US" sz="1400" dirty="0"/>
                        <a:t>Week8</a:t>
                      </a:r>
                    </a:p>
                    <a:p>
                      <a:pPr algn="ctr"/>
                      <a:r>
                        <a:rPr lang="en-US" sz="1000" dirty="0"/>
                        <a:t>(Operating)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Backup&amp;Recovery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9"/>
                        </a:rPr>
                        <a:t>https://github.com/Gs1TestTeam/MongoDB_Task/wiki/4.0-Backup-and-Restore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147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Historical data/Archiving &amp; Purge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10"/>
                        </a:rPr>
                        <a:t>https://github.com/Gs1TestTeam/MongoDB_Task/wiki/3.1-Historical-Data-Management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927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HA/Scalability (Replication and Shading)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558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Documentation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0510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264C1C7-A13E-4B3A-9EA1-DE0C6FB1287C}"/>
              </a:ext>
            </a:extLst>
          </p:cNvPr>
          <p:cNvSpPr/>
          <p:nvPr/>
        </p:nvSpPr>
        <p:spPr>
          <a:xfrm>
            <a:off x="1153390" y="1189676"/>
            <a:ext cx="22105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chemeClr val="bg1">
                    <a:lumMod val="8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800" dirty="0">
                <a:solidFill>
                  <a:schemeClr val="bg1">
                    <a:lumMod val="8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To</a:t>
            </a:r>
            <a:r>
              <a:rPr lang="en-GB" sz="2800" dirty="0">
                <a:solidFill>
                  <a:schemeClr val="bg1">
                    <a:lumMod val="8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-Do list</a:t>
            </a:r>
            <a:endParaRPr lang="en-US" sz="2800" dirty="0">
              <a:solidFill>
                <a:schemeClr val="bg1">
                  <a:lumMod val="85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86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45FD5-5674-46AA-AFFE-12DCBE980F2C}"/>
              </a:ext>
            </a:extLst>
          </p:cNvPr>
          <p:cNvSpPr/>
          <p:nvPr/>
        </p:nvSpPr>
        <p:spPr>
          <a:xfrm>
            <a:off x="1153390" y="1189676"/>
            <a:ext cx="22105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2C6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3. MongoDB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C24471-AF50-4689-9BB2-046B3012DEB7}"/>
              </a:ext>
            </a:extLst>
          </p:cNvPr>
          <p:cNvSpPr/>
          <p:nvPr/>
        </p:nvSpPr>
        <p:spPr>
          <a:xfrm>
            <a:off x="1181598" y="1692537"/>
            <a:ext cx="89618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- MongoDB is the most popular document based database</a:t>
            </a:r>
          </a:p>
          <a:p>
            <a:r>
              <a:rPr lang="en-US" sz="1600" dirty="0"/>
              <a:t>- document DB can store document informative format such as Xml, JSON, and any binary files (</a:t>
            </a:r>
            <a:r>
              <a:rPr lang="en-US" sz="1600" b="1" dirty="0"/>
              <a:t>BSON</a:t>
            </a:r>
            <a:r>
              <a:rPr lang="en-US" sz="1600" dirty="0"/>
              <a:t>)</a:t>
            </a:r>
          </a:p>
          <a:p>
            <a:r>
              <a:rPr lang="en-US" sz="1600" dirty="0"/>
              <a:t>- Also, the concept of document DB is very similar to the concept of object, which can store primitive types and other objects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DAC3BC-DD2B-422D-8B39-BB420AC974B8}"/>
              </a:ext>
            </a:extLst>
          </p:cNvPr>
          <p:cNvSpPr/>
          <p:nvPr/>
        </p:nvSpPr>
        <p:spPr>
          <a:xfrm>
            <a:off x="1153390" y="2980228"/>
            <a:ext cx="73500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- RDBMS is optimized in effective use of storage by normalizing</a:t>
            </a:r>
          </a:p>
          <a:p>
            <a:r>
              <a:rPr lang="en-US" sz="1600" dirty="0"/>
              <a:t>- MongoDB is optimized in query and development speed by embedding structure</a:t>
            </a:r>
          </a:p>
        </p:txBody>
      </p:sp>
      <p:pic>
        <p:nvPicPr>
          <p:cNvPr id="1026" name="Picture 2" descr="RDB_Table">
            <a:extLst>
              <a:ext uri="{FF2B5EF4-FFF2-40B4-BE49-F238E27FC236}">
                <a16:creationId xmlns:a16="http://schemas.microsoft.com/office/drawing/2014/main" id="{7A72884F-FBB0-4117-93CB-C2400AA9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237" y="3846657"/>
            <a:ext cx="1674262" cy="168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SQL_Document">
            <a:extLst>
              <a:ext uri="{FF2B5EF4-FFF2-40B4-BE49-F238E27FC236}">
                <a16:creationId xmlns:a16="http://schemas.microsoft.com/office/drawing/2014/main" id="{64D37191-F4A0-481C-B585-DA953864D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199" y="3775476"/>
            <a:ext cx="1745091" cy="168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C3C8444-85D2-4DE2-9A30-0E23FAFC8CF7}"/>
              </a:ext>
            </a:extLst>
          </p:cNvPr>
          <p:cNvSpPr/>
          <p:nvPr/>
        </p:nvSpPr>
        <p:spPr>
          <a:xfrm>
            <a:off x="1503946" y="5528930"/>
            <a:ext cx="29936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[RDBMS]</a:t>
            </a:r>
          </a:p>
          <a:p>
            <a:r>
              <a:rPr lang="en-US" sz="1600" dirty="0"/>
              <a:t>- Data is discrete in several tables​</a:t>
            </a:r>
          </a:p>
          <a:p>
            <a:r>
              <a:rPr lang="en-US" sz="1600" dirty="0"/>
              <a:t>- Complex to select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2808FE-9B5B-4AA3-8B22-BCCCCE120EE1}"/>
              </a:ext>
            </a:extLst>
          </p:cNvPr>
          <p:cNvSpPr/>
          <p:nvPr/>
        </p:nvSpPr>
        <p:spPr>
          <a:xfrm>
            <a:off x="5996199" y="5512263"/>
            <a:ext cx="36368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[MongoDB]</a:t>
            </a:r>
          </a:p>
          <a:p>
            <a:r>
              <a:rPr lang="en-US" sz="1600" dirty="0"/>
              <a:t>- Data can be stored in only an object​</a:t>
            </a:r>
          </a:p>
          <a:p>
            <a:r>
              <a:rPr lang="en-US" sz="1600" dirty="0"/>
              <a:t>- Easy to handle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CAC8F8D-210F-4511-B54B-7E8DCEC1689F}"/>
              </a:ext>
            </a:extLst>
          </p:cNvPr>
          <p:cNvSpPr/>
          <p:nvPr/>
        </p:nvSpPr>
        <p:spPr>
          <a:xfrm>
            <a:off x="4022378" y="4092600"/>
            <a:ext cx="1248942" cy="1061609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74D02A-9569-4004-85EE-07EFDDF6C6D2}"/>
              </a:ext>
            </a:extLst>
          </p:cNvPr>
          <p:cNvSpPr/>
          <p:nvPr/>
        </p:nvSpPr>
        <p:spPr>
          <a:xfrm>
            <a:off x="3613471" y="5172691"/>
            <a:ext cx="23201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Convert structure to MongoDB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AE5A90-50D9-40CA-A2C3-75965DF7FF07}"/>
              </a:ext>
            </a:extLst>
          </p:cNvPr>
          <p:cNvSpPr/>
          <p:nvPr/>
        </p:nvSpPr>
        <p:spPr>
          <a:xfrm>
            <a:off x="9064255" y="4076991"/>
            <a:ext cx="21584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6"/>
              </a:rPr>
              <a:t>[MongoDB Essential]</a:t>
            </a:r>
          </a:p>
          <a:p>
            <a:r>
              <a:rPr lang="en-US" sz="1600" dirty="0">
                <a:hlinkClick r:id="rId6"/>
              </a:rPr>
              <a:t>https://github.com/Gs1TestTeam/MongoDB_Task/wiki/1.0-Essentials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1025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45FD5-5674-46AA-AFFE-12DCBE980F2C}"/>
              </a:ext>
            </a:extLst>
          </p:cNvPr>
          <p:cNvSpPr/>
          <p:nvPr/>
        </p:nvSpPr>
        <p:spPr>
          <a:xfrm>
            <a:off x="1153389" y="1189676"/>
            <a:ext cx="50028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2C6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GB" sz="2800" dirty="0">
                <a:solidFill>
                  <a:srgbClr val="002C6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ETL tools </a:t>
            </a:r>
            <a:r>
              <a:rPr lang="en-GB" sz="1200" dirty="0">
                <a:solidFill>
                  <a:srgbClr val="002C6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(Data Migration Tool)</a:t>
            </a:r>
            <a:endParaRPr lang="en-US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C24471-AF50-4689-9BB2-046B3012DEB7}"/>
              </a:ext>
            </a:extLst>
          </p:cNvPr>
          <p:cNvSpPr/>
          <p:nvPr/>
        </p:nvSpPr>
        <p:spPr>
          <a:xfrm>
            <a:off x="1454414" y="1583239"/>
            <a:ext cx="30926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(</a:t>
            </a:r>
            <a:r>
              <a:rPr lang="en-US" sz="1600" b="1" dirty="0">
                <a:solidFill>
                  <a:srgbClr val="FF0000"/>
                </a:solidFill>
              </a:rPr>
              <a:t>E</a:t>
            </a:r>
            <a:r>
              <a:rPr lang="en-US" sz="1600" dirty="0"/>
              <a:t>xtract, </a:t>
            </a:r>
            <a:r>
              <a:rPr lang="en-US" sz="1600" b="1" dirty="0">
                <a:solidFill>
                  <a:srgbClr val="FF0000"/>
                </a:solidFill>
              </a:rPr>
              <a:t>T</a:t>
            </a:r>
            <a:r>
              <a:rPr lang="en-US" sz="1600" dirty="0"/>
              <a:t>ransform, and </a:t>
            </a:r>
            <a:r>
              <a:rPr lang="en-US" sz="1600" b="1" dirty="0">
                <a:solidFill>
                  <a:srgbClr val="FF0000"/>
                </a:solidFill>
              </a:rPr>
              <a:t>L</a:t>
            </a:r>
            <a:r>
              <a:rPr lang="en-US" sz="1600" dirty="0"/>
              <a:t>oad data)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DAC3BC-DD2B-422D-8B39-BB420AC974B8}"/>
              </a:ext>
            </a:extLst>
          </p:cNvPr>
          <p:cNvSpPr/>
          <p:nvPr/>
        </p:nvSpPr>
        <p:spPr>
          <a:xfrm>
            <a:off x="1324575" y="1982249"/>
            <a:ext cx="361956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SSIS</a:t>
            </a:r>
            <a:r>
              <a:rPr lang="en-US" sz="1600" dirty="0"/>
              <a:t> (</a:t>
            </a:r>
            <a:r>
              <a:rPr lang="en-US" sz="1600" b="1" dirty="0"/>
              <a:t>S</a:t>
            </a:r>
            <a:r>
              <a:rPr lang="en-US" sz="1600" dirty="0"/>
              <a:t>QL </a:t>
            </a:r>
            <a:r>
              <a:rPr lang="en-US" sz="1600" b="1" dirty="0"/>
              <a:t>S</a:t>
            </a:r>
            <a:r>
              <a:rPr lang="en-US" sz="1600" dirty="0"/>
              <a:t>erver </a:t>
            </a:r>
            <a:r>
              <a:rPr lang="en-US" sz="1600" b="1" dirty="0"/>
              <a:t>I</a:t>
            </a:r>
            <a:r>
              <a:rPr lang="en-US" sz="1600" dirty="0"/>
              <a:t>ntegration </a:t>
            </a:r>
            <a:r>
              <a:rPr lang="en-US" sz="1600" b="1" dirty="0"/>
              <a:t>S</a:t>
            </a:r>
            <a:r>
              <a:rPr lang="en-US" sz="1600" dirty="0"/>
              <a:t>ervice)</a:t>
            </a:r>
          </a:p>
          <a:p>
            <a:r>
              <a:rPr lang="en-US" sz="1600" dirty="0"/>
              <a:t>- Data migration tool</a:t>
            </a:r>
          </a:p>
          <a:p>
            <a:r>
              <a:rPr lang="en-US" sz="1600" dirty="0"/>
              <a:t>- Provided by Microsoft</a:t>
            </a:r>
          </a:p>
          <a:p>
            <a:r>
              <a:rPr lang="en-US" sz="1600" dirty="0"/>
              <a:t>- Component based programming</a:t>
            </a:r>
          </a:p>
          <a:p>
            <a:r>
              <a:rPr lang="en-US" sz="1600" dirty="0"/>
              <a:t>- Easy to learn and use</a:t>
            </a:r>
          </a:p>
          <a:p>
            <a:r>
              <a:rPr lang="en-US" sz="1600" dirty="0"/>
              <a:t>- Not free</a:t>
            </a:r>
          </a:p>
          <a:p>
            <a:r>
              <a:rPr lang="en-US" sz="1600" dirty="0"/>
              <a:t>- Need third party components </a:t>
            </a:r>
          </a:p>
          <a:p>
            <a:r>
              <a:rPr lang="en-US" sz="1600" dirty="0"/>
              <a:t>  for MongoDB (Not free)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AE5A90-50D9-40CA-A2C3-75965DF7FF07}"/>
              </a:ext>
            </a:extLst>
          </p:cNvPr>
          <p:cNvSpPr/>
          <p:nvPr/>
        </p:nvSpPr>
        <p:spPr>
          <a:xfrm>
            <a:off x="1324575" y="4281404"/>
            <a:ext cx="98980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Apache NiFi on GitHub Wiki: </a:t>
            </a:r>
          </a:p>
          <a:p>
            <a:r>
              <a:rPr lang="en-US" sz="1600" dirty="0">
                <a:hlinkClick r:id="rId4"/>
              </a:rPr>
              <a:t>https://github.com/Gs1TestTeam/MongoDB_Task/wiki/2.2.3-Migration-using-Apache-NiFi</a:t>
            </a:r>
            <a:r>
              <a:rPr lang="en-US" sz="1600" dirty="0"/>
              <a:t>. </a:t>
            </a:r>
          </a:p>
          <a:p>
            <a:endParaRPr lang="en-US" sz="1600" dirty="0"/>
          </a:p>
          <a:p>
            <a:r>
              <a:rPr lang="en-US" sz="1600" dirty="0"/>
              <a:t>Apache Official Web Site: </a:t>
            </a:r>
          </a:p>
          <a:p>
            <a:r>
              <a:rPr lang="en-US" sz="1600" dirty="0">
                <a:hlinkClick r:id="rId5"/>
              </a:rPr>
              <a:t>https://nifi.apache.org</a:t>
            </a:r>
            <a:r>
              <a:rPr lang="en-US" sz="1600" dirty="0"/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00088A-AA66-4531-BCA2-16195FE25791}"/>
              </a:ext>
            </a:extLst>
          </p:cNvPr>
          <p:cNvSpPr/>
          <p:nvPr/>
        </p:nvSpPr>
        <p:spPr>
          <a:xfrm>
            <a:off x="5444690" y="1960581"/>
            <a:ext cx="399702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Apache NiFi </a:t>
            </a:r>
            <a:r>
              <a:rPr lang="en-US" sz="1600" dirty="0"/>
              <a:t>(</a:t>
            </a:r>
            <a:r>
              <a:rPr lang="en-US" sz="1600" b="1" dirty="0"/>
              <a:t>N</a:t>
            </a:r>
            <a:r>
              <a:rPr lang="en-US" sz="1600" dirty="0"/>
              <a:t>iagara </a:t>
            </a:r>
            <a:r>
              <a:rPr lang="en-US" sz="1600" b="1" dirty="0"/>
              <a:t>F</a:t>
            </a:r>
            <a:r>
              <a:rPr lang="en-US" sz="1600" dirty="0"/>
              <a:t>iles)</a:t>
            </a:r>
          </a:p>
          <a:p>
            <a:r>
              <a:rPr lang="en-US" sz="1600" dirty="0"/>
              <a:t>- Data Flow-Based Development (FBD)</a:t>
            </a:r>
          </a:p>
          <a:p>
            <a:r>
              <a:rPr lang="en-US" sz="1600" dirty="0"/>
              <a:t>- Component-based Development (CBD)</a:t>
            </a:r>
          </a:p>
          <a:p>
            <a:r>
              <a:rPr lang="en-US" sz="1600" dirty="0"/>
              <a:t>- Can use it as Data Migration Tool</a:t>
            </a:r>
          </a:p>
          <a:p>
            <a:r>
              <a:rPr lang="en-US" sz="1600" dirty="0"/>
              <a:t>- Provided by Apache Project</a:t>
            </a:r>
          </a:p>
          <a:p>
            <a:r>
              <a:rPr lang="en-US" sz="1600" dirty="0"/>
              <a:t>- Supported by Hortonworks</a:t>
            </a:r>
          </a:p>
          <a:p>
            <a:r>
              <a:rPr lang="en-US" sz="1600" dirty="0"/>
              <a:t>- Hard to learn and use</a:t>
            </a:r>
          </a:p>
          <a:p>
            <a:r>
              <a:rPr lang="en-US" sz="1600" dirty="0"/>
              <a:t>- Free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58BB46-F0F6-4313-9551-A52EFDEE6F58}"/>
              </a:ext>
            </a:extLst>
          </p:cNvPr>
          <p:cNvSpPr/>
          <p:nvPr/>
        </p:nvSpPr>
        <p:spPr>
          <a:xfrm>
            <a:off x="8084190" y="5923701"/>
            <a:ext cx="4082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Why don't we use it as simulation tools!!!</a:t>
            </a:r>
          </a:p>
        </p:txBody>
      </p:sp>
    </p:spTree>
    <p:extLst>
      <p:ext uri="{BB962C8B-B14F-4D97-AF65-F5344CB8AC3E}">
        <p14:creationId xmlns:p14="http://schemas.microsoft.com/office/powerpoint/2010/main" val="62777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45FD5-5674-46AA-AFFE-12DCBE980F2C}"/>
              </a:ext>
            </a:extLst>
          </p:cNvPr>
          <p:cNvSpPr/>
          <p:nvPr/>
        </p:nvSpPr>
        <p:spPr>
          <a:xfrm>
            <a:off x="1153389" y="1189676"/>
            <a:ext cx="4747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2C6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5. Data Migration Procedure</a:t>
            </a:r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lowchart: Document 1">
            <a:extLst>
              <a:ext uri="{FF2B5EF4-FFF2-40B4-BE49-F238E27FC236}">
                <a16:creationId xmlns:a16="http://schemas.microsoft.com/office/drawing/2014/main" id="{64D22124-DD9E-408D-B907-6DCAFC1A8E6E}"/>
              </a:ext>
            </a:extLst>
          </p:cNvPr>
          <p:cNvSpPr/>
          <p:nvPr/>
        </p:nvSpPr>
        <p:spPr>
          <a:xfrm>
            <a:off x="4488109" y="2299840"/>
            <a:ext cx="1063346" cy="486579"/>
          </a:xfrm>
          <a:prstGeom prst="flowChartDocumen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Schema Design</a:t>
            </a:r>
          </a:p>
        </p:txBody>
      </p:sp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9CF6433E-F1F4-49C1-9722-A7FB34880F02}"/>
              </a:ext>
            </a:extLst>
          </p:cNvPr>
          <p:cNvSpPr/>
          <p:nvPr/>
        </p:nvSpPr>
        <p:spPr>
          <a:xfrm>
            <a:off x="4488109" y="2962426"/>
            <a:ext cx="1063346" cy="486579"/>
          </a:xfrm>
          <a:prstGeom prst="flowChartDocumen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Mapping</a:t>
            </a: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594A582E-73AC-4612-AA71-7B2807ECC9C9}"/>
              </a:ext>
            </a:extLst>
          </p:cNvPr>
          <p:cNvSpPr/>
          <p:nvPr/>
        </p:nvSpPr>
        <p:spPr>
          <a:xfrm>
            <a:off x="4488109" y="3641790"/>
            <a:ext cx="1063346" cy="461249"/>
          </a:xfrm>
          <a:prstGeom prst="flowChartDecision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Review</a:t>
            </a:r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8069CA7E-0A91-4589-AA7B-B6EEA8A19C54}"/>
              </a:ext>
            </a:extLst>
          </p:cNvPr>
          <p:cNvSpPr/>
          <p:nvPr/>
        </p:nvSpPr>
        <p:spPr>
          <a:xfrm>
            <a:off x="4488109" y="5009339"/>
            <a:ext cx="1063346" cy="486579"/>
          </a:xfrm>
          <a:prstGeom prst="flowChartDocumen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Migrating</a:t>
            </a: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C286EC4B-FFFF-4E7F-A8ED-D32BE0C49FB3}"/>
              </a:ext>
            </a:extLst>
          </p:cNvPr>
          <p:cNvSpPr/>
          <p:nvPr/>
        </p:nvSpPr>
        <p:spPr>
          <a:xfrm>
            <a:off x="4494441" y="5705481"/>
            <a:ext cx="1063346" cy="461249"/>
          </a:xfrm>
          <a:prstGeom prst="flowChartDecision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Quality</a:t>
            </a: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31E8A7C8-E89C-4DB1-85C4-D279A58A4EEB}"/>
              </a:ext>
            </a:extLst>
          </p:cNvPr>
          <p:cNvSpPr/>
          <p:nvPr/>
        </p:nvSpPr>
        <p:spPr>
          <a:xfrm>
            <a:off x="3088549" y="5696929"/>
            <a:ext cx="1063346" cy="486579"/>
          </a:xfrm>
          <a:prstGeom prst="flowChartDocumen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Delete Data</a:t>
            </a:r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486986B6-557A-41CB-B216-72C5761DC40F}"/>
              </a:ext>
            </a:extLst>
          </p:cNvPr>
          <p:cNvSpPr/>
          <p:nvPr/>
        </p:nvSpPr>
        <p:spPr>
          <a:xfrm>
            <a:off x="4488109" y="4296418"/>
            <a:ext cx="1063346" cy="486579"/>
          </a:xfrm>
          <a:prstGeom prst="flowChartDocumen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Implement</a:t>
            </a: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FF0386B1-F26C-4C6B-BD32-BD85445007AA}"/>
              </a:ext>
            </a:extLst>
          </p:cNvPr>
          <p:cNvSpPr/>
          <p:nvPr/>
        </p:nvSpPr>
        <p:spPr>
          <a:xfrm>
            <a:off x="3075594" y="5009196"/>
            <a:ext cx="1063346" cy="486579"/>
          </a:xfrm>
          <a:prstGeom prst="flowChartDocumen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Fix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97422DF2-D19A-4FE9-B0C6-3688FC707B07}"/>
              </a:ext>
            </a:extLst>
          </p:cNvPr>
          <p:cNvSpPr/>
          <p:nvPr/>
        </p:nvSpPr>
        <p:spPr>
          <a:xfrm>
            <a:off x="3075594" y="2962426"/>
            <a:ext cx="1063346" cy="486579"/>
          </a:xfrm>
          <a:prstGeom prst="flowChartDocumen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Fix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986BA5-C5F8-4447-AFC5-2D8D1489B57C}"/>
              </a:ext>
            </a:extLst>
          </p:cNvPr>
          <p:cNvCxnSpPr>
            <a:stCxn id="2" idx="2"/>
            <a:endCxn id="9" idx="0"/>
          </p:cNvCxnSpPr>
          <p:nvPr/>
        </p:nvCxnSpPr>
        <p:spPr>
          <a:xfrm>
            <a:off x="5019782" y="2754251"/>
            <a:ext cx="0" cy="20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A359BD-A8D5-4D87-8301-709ED997EDD1}"/>
              </a:ext>
            </a:extLst>
          </p:cNvPr>
          <p:cNvCxnSpPr>
            <a:stCxn id="9" idx="2"/>
            <a:endCxn id="3" idx="0"/>
          </p:cNvCxnSpPr>
          <p:nvPr/>
        </p:nvCxnSpPr>
        <p:spPr>
          <a:xfrm>
            <a:off x="5019782" y="3416837"/>
            <a:ext cx="0" cy="22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E6B477-668E-4167-A17D-BDC4586A9DBA}"/>
              </a:ext>
            </a:extLst>
          </p:cNvPr>
          <p:cNvCxnSpPr>
            <a:stCxn id="3" idx="2"/>
            <a:endCxn id="15" idx="0"/>
          </p:cNvCxnSpPr>
          <p:nvPr/>
        </p:nvCxnSpPr>
        <p:spPr>
          <a:xfrm>
            <a:off x="5019782" y="4103039"/>
            <a:ext cx="0" cy="193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FF6F3A-9753-485E-9B3A-96532EABCD9C}"/>
              </a:ext>
            </a:extLst>
          </p:cNvPr>
          <p:cNvCxnSpPr>
            <a:stCxn id="15" idx="2"/>
            <a:endCxn id="12" idx="0"/>
          </p:cNvCxnSpPr>
          <p:nvPr/>
        </p:nvCxnSpPr>
        <p:spPr>
          <a:xfrm>
            <a:off x="5019782" y="4750829"/>
            <a:ext cx="0" cy="25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85445D-562D-4ACE-B014-C78DF3C13CBE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5019782" y="5463750"/>
            <a:ext cx="6332" cy="241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CF73B5-165E-4D6A-9527-0A8B2B5B0EE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607267" y="3872415"/>
            <a:ext cx="88084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182013-4478-438E-BC08-83186CD9DAD7}"/>
              </a:ext>
            </a:extLst>
          </p:cNvPr>
          <p:cNvCxnSpPr>
            <a:cxnSpLocks/>
          </p:cNvCxnSpPr>
          <p:nvPr/>
        </p:nvCxnSpPr>
        <p:spPr>
          <a:xfrm flipV="1">
            <a:off x="3620222" y="3416837"/>
            <a:ext cx="0" cy="45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53A5D58-02E6-464F-B7E9-B9678CF4782D}"/>
              </a:ext>
            </a:extLst>
          </p:cNvPr>
          <p:cNvCxnSpPr>
            <a:cxnSpLocks/>
          </p:cNvCxnSpPr>
          <p:nvPr/>
        </p:nvCxnSpPr>
        <p:spPr>
          <a:xfrm flipH="1">
            <a:off x="3611833" y="2517962"/>
            <a:ext cx="88084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4F7C6C-C2D5-4DEC-8D34-57C5D99F3244}"/>
              </a:ext>
            </a:extLst>
          </p:cNvPr>
          <p:cNvCxnSpPr>
            <a:cxnSpLocks/>
          </p:cNvCxnSpPr>
          <p:nvPr/>
        </p:nvCxnSpPr>
        <p:spPr>
          <a:xfrm flipV="1">
            <a:off x="3620222" y="2506849"/>
            <a:ext cx="0" cy="45557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AB33AE-876C-428B-B99C-32BDDB0DE787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>
            <a:off x="4151895" y="5936106"/>
            <a:ext cx="342546" cy="4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803D30-4A82-49A7-BD89-2AB2BBB4FCC6}"/>
              </a:ext>
            </a:extLst>
          </p:cNvPr>
          <p:cNvCxnSpPr/>
          <p:nvPr/>
        </p:nvCxnSpPr>
        <p:spPr>
          <a:xfrm>
            <a:off x="3620222" y="5448913"/>
            <a:ext cx="6332" cy="24173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A603AAA-93EF-4B77-B0BA-7D69D0165462}"/>
              </a:ext>
            </a:extLst>
          </p:cNvPr>
          <p:cNvCxnSpPr>
            <a:cxnSpLocks/>
          </p:cNvCxnSpPr>
          <p:nvPr/>
        </p:nvCxnSpPr>
        <p:spPr>
          <a:xfrm flipH="1">
            <a:off x="3620222" y="4539707"/>
            <a:ext cx="88084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B9C129E-6C8D-46DE-AF6A-E1447ED0B2F9}"/>
              </a:ext>
            </a:extLst>
          </p:cNvPr>
          <p:cNvCxnSpPr>
            <a:cxnSpLocks/>
          </p:cNvCxnSpPr>
          <p:nvPr/>
        </p:nvCxnSpPr>
        <p:spPr>
          <a:xfrm flipV="1">
            <a:off x="3628611" y="4528594"/>
            <a:ext cx="0" cy="45557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ircle: Hollow 38">
            <a:extLst>
              <a:ext uri="{FF2B5EF4-FFF2-40B4-BE49-F238E27FC236}">
                <a16:creationId xmlns:a16="http://schemas.microsoft.com/office/drawing/2014/main" id="{96042626-5F13-49CF-857E-1F0967C2C974}"/>
              </a:ext>
            </a:extLst>
          </p:cNvPr>
          <p:cNvSpPr/>
          <p:nvPr/>
        </p:nvSpPr>
        <p:spPr>
          <a:xfrm>
            <a:off x="4974014" y="6375841"/>
            <a:ext cx="151000" cy="1510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DD1B0100-8C6B-4A87-B99F-AE17500D2B1B}"/>
              </a:ext>
            </a:extLst>
          </p:cNvPr>
          <p:cNvSpPr/>
          <p:nvPr/>
        </p:nvSpPr>
        <p:spPr>
          <a:xfrm>
            <a:off x="4965624" y="2006223"/>
            <a:ext cx="83890" cy="838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D4E393-FCD9-48C6-93A5-9EF6C888CF18}"/>
              </a:ext>
            </a:extLst>
          </p:cNvPr>
          <p:cNvCxnSpPr/>
          <p:nvPr/>
        </p:nvCxnSpPr>
        <p:spPr>
          <a:xfrm>
            <a:off x="5007569" y="2091665"/>
            <a:ext cx="0" cy="20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3461364-F5AC-43B2-8DF4-5161BAFE4282}"/>
              </a:ext>
            </a:extLst>
          </p:cNvPr>
          <p:cNvCxnSpPr/>
          <p:nvPr/>
        </p:nvCxnSpPr>
        <p:spPr>
          <a:xfrm>
            <a:off x="5041865" y="6166730"/>
            <a:ext cx="0" cy="20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9A19704-5550-4BB6-B0D8-5FD449F1A6CC}"/>
              </a:ext>
            </a:extLst>
          </p:cNvPr>
          <p:cNvSpPr/>
          <p:nvPr/>
        </p:nvSpPr>
        <p:spPr>
          <a:xfrm>
            <a:off x="4789400" y="1769942"/>
            <a:ext cx="4363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Start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B53F0F1-D52C-46BA-9DE4-F110FB4070E3}"/>
              </a:ext>
            </a:extLst>
          </p:cNvPr>
          <p:cNvSpPr/>
          <p:nvPr/>
        </p:nvSpPr>
        <p:spPr>
          <a:xfrm>
            <a:off x="4858596" y="6532783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End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72B724-1FC1-43E1-9859-F97D24FA42B9}"/>
              </a:ext>
            </a:extLst>
          </p:cNvPr>
          <p:cNvSpPr/>
          <p:nvPr/>
        </p:nvSpPr>
        <p:spPr>
          <a:xfrm>
            <a:off x="4649609" y="4043366"/>
            <a:ext cx="3369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OK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0605D6A-52D6-4C87-AA03-18977F111417}"/>
              </a:ext>
            </a:extLst>
          </p:cNvPr>
          <p:cNvSpPr/>
          <p:nvPr/>
        </p:nvSpPr>
        <p:spPr>
          <a:xfrm>
            <a:off x="4123420" y="3650868"/>
            <a:ext cx="3529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NO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0DD3E3-C3D0-4C75-82C6-4076B9926A78}"/>
              </a:ext>
            </a:extLst>
          </p:cNvPr>
          <p:cNvSpPr/>
          <p:nvPr/>
        </p:nvSpPr>
        <p:spPr>
          <a:xfrm>
            <a:off x="4646411" y="6126989"/>
            <a:ext cx="3369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OK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3F8E5AB-3B08-419C-801E-00A0B73C8309}"/>
              </a:ext>
            </a:extLst>
          </p:cNvPr>
          <p:cNvSpPr/>
          <p:nvPr/>
        </p:nvSpPr>
        <p:spPr>
          <a:xfrm>
            <a:off x="4221495" y="5690644"/>
            <a:ext cx="3529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NO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D49DC5-0205-458B-AF04-8981ECFFC144}"/>
              </a:ext>
            </a:extLst>
          </p:cNvPr>
          <p:cNvCxnSpPr>
            <a:cxnSpLocks/>
          </p:cNvCxnSpPr>
          <p:nvPr/>
        </p:nvCxnSpPr>
        <p:spPr>
          <a:xfrm flipH="1">
            <a:off x="5888414" y="2870309"/>
            <a:ext cx="488305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AD89EC9-6C16-4959-AC56-0F743F3BC183}"/>
              </a:ext>
            </a:extLst>
          </p:cNvPr>
          <p:cNvCxnSpPr>
            <a:cxnSpLocks/>
          </p:cNvCxnSpPr>
          <p:nvPr/>
        </p:nvCxnSpPr>
        <p:spPr>
          <a:xfrm flipH="1">
            <a:off x="5888414" y="3555878"/>
            <a:ext cx="488305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D714AD8-2641-4214-9306-D787DB0B43D4}"/>
              </a:ext>
            </a:extLst>
          </p:cNvPr>
          <p:cNvCxnSpPr>
            <a:cxnSpLocks/>
          </p:cNvCxnSpPr>
          <p:nvPr/>
        </p:nvCxnSpPr>
        <p:spPr>
          <a:xfrm flipH="1">
            <a:off x="5888414" y="4148768"/>
            <a:ext cx="488305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4D5530-3B22-48AC-ADAB-CD014818A5F6}"/>
              </a:ext>
            </a:extLst>
          </p:cNvPr>
          <p:cNvCxnSpPr>
            <a:cxnSpLocks/>
          </p:cNvCxnSpPr>
          <p:nvPr/>
        </p:nvCxnSpPr>
        <p:spPr>
          <a:xfrm flipH="1">
            <a:off x="5888414" y="4850109"/>
            <a:ext cx="488305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7CB186-AFB6-4303-B785-B226142EBDDB}"/>
              </a:ext>
            </a:extLst>
          </p:cNvPr>
          <p:cNvCxnSpPr>
            <a:cxnSpLocks/>
          </p:cNvCxnSpPr>
          <p:nvPr/>
        </p:nvCxnSpPr>
        <p:spPr>
          <a:xfrm flipH="1">
            <a:off x="5888414" y="5683651"/>
            <a:ext cx="488305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151E420-9C6F-401E-B19F-672FD2C2A65D}"/>
              </a:ext>
            </a:extLst>
          </p:cNvPr>
          <p:cNvCxnSpPr>
            <a:cxnSpLocks/>
          </p:cNvCxnSpPr>
          <p:nvPr/>
        </p:nvCxnSpPr>
        <p:spPr>
          <a:xfrm flipH="1">
            <a:off x="5888414" y="2180372"/>
            <a:ext cx="488305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7D866FA-E497-4001-A911-49BD206DD8BB}"/>
              </a:ext>
            </a:extLst>
          </p:cNvPr>
          <p:cNvCxnSpPr>
            <a:cxnSpLocks/>
          </p:cNvCxnSpPr>
          <p:nvPr/>
        </p:nvCxnSpPr>
        <p:spPr>
          <a:xfrm flipV="1">
            <a:off x="9757137" y="1841400"/>
            <a:ext cx="0" cy="440393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2A3C95C-26C4-416F-A8C9-19C5FE62A0D0}"/>
              </a:ext>
            </a:extLst>
          </p:cNvPr>
          <p:cNvCxnSpPr>
            <a:cxnSpLocks/>
          </p:cNvCxnSpPr>
          <p:nvPr/>
        </p:nvCxnSpPr>
        <p:spPr>
          <a:xfrm flipV="1">
            <a:off x="7698818" y="1866885"/>
            <a:ext cx="0" cy="440393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B60C235-FE06-40D7-9544-3E6A996A300A}"/>
              </a:ext>
            </a:extLst>
          </p:cNvPr>
          <p:cNvSpPr/>
          <p:nvPr/>
        </p:nvSpPr>
        <p:spPr>
          <a:xfrm>
            <a:off x="6060885" y="1883112"/>
            <a:ext cx="7793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Description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EF69D60-8B67-4718-8100-456A03A5D92B}"/>
              </a:ext>
            </a:extLst>
          </p:cNvPr>
          <p:cNvSpPr/>
          <p:nvPr/>
        </p:nvSpPr>
        <p:spPr>
          <a:xfrm>
            <a:off x="8069648" y="1880126"/>
            <a:ext cx="6815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Guideline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35B495D-7369-4321-ABEC-750F34B4F417}"/>
              </a:ext>
            </a:extLst>
          </p:cNvPr>
          <p:cNvSpPr/>
          <p:nvPr/>
        </p:nvSpPr>
        <p:spPr>
          <a:xfrm>
            <a:off x="10057354" y="1861168"/>
            <a:ext cx="4138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Role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82AE3B6-065D-4266-AFD2-63FAC49CCCF7}"/>
              </a:ext>
            </a:extLst>
          </p:cNvPr>
          <p:cNvSpPr/>
          <p:nvPr/>
        </p:nvSpPr>
        <p:spPr>
          <a:xfrm>
            <a:off x="1582424" y="3070220"/>
            <a:ext cx="15712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Fix Schema Mapping Chart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0CC3E6C-BDF3-4D97-BFBF-B98D34222840}"/>
              </a:ext>
            </a:extLst>
          </p:cNvPr>
          <p:cNvSpPr/>
          <p:nvPr/>
        </p:nvSpPr>
        <p:spPr>
          <a:xfrm>
            <a:off x="1437920" y="5129374"/>
            <a:ext cx="1713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Fix Apache NIFI Template File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0B8DDD3-4777-49AC-902F-193AF31C5B8A}"/>
              </a:ext>
            </a:extLst>
          </p:cNvPr>
          <p:cNvSpPr/>
          <p:nvPr/>
        </p:nvSpPr>
        <p:spPr>
          <a:xfrm>
            <a:off x="5888414" y="2210118"/>
            <a:ext cx="1651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Change Schema Structure </a:t>
            </a:r>
          </a:p>
          <a:p>
            <a:r>
              <a:rPr lang="en-US" sz="1000" dirty="0"/>
              <a:t>    from RDBMS to MongoDB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ACCB676-9B84-4E3D-8A24-6F3DCC2EC79B}"/>
              </a:ext>
            </a:extLst>
          </p:cNvPr>
          <p:cNvSpPr/>
          <p:nvPr/>
        </p:nvSpPr>
        <p:spPr>
          <a:xfrm>
            <a:off x="7748219" y="2220589"/>
            <a:ext cx="20072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</a:t>
            </a:r>
            <a:r>
              <a:rPr lang="en-US" sz="1000" dirty="0">
                <a:hlinkClick r:id="rId4"/>
              </a:rPr>
              <a:t>How to collapse 2 RDBMS Tables </a:t>
            </a:r>
          </a:p>
          <a:p>
            <a:r>
              <a:rPr lang="en-US" sz="1000" dirty="0">
                <a:hlinkClick r:id="rId4"/>
              </a:rPr>
              <a:t>   to 1 BSON Documents</a:t>
            </a:r>
            <a:endParaRPr lang="en-US" sz="10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5844BB1-2A22-47C2-A313-537EF829488A}"/>
              </a:ext>
            </a:extLst>
          </p:cNvPr>
          <p:cNvSpPr/>
          <p:nvPr/>
        </p:nvSpPr>
        <p:spPr>
          <a:xfrm>
            <a:off x="9762955" y="2168969"/>
            <a:ext cx="12827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Data Governance</a:t>
            </a:r>
          </a:p>
          <a:p>
            <a:r>
              <a:rPr lang="en-US" sz="1000" dirty="0"/>
              <a:t>• DA (Data Architect)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00EEE9D-6CCD-469E-85D8-EE8AAA7B0D89}"/>
              </a:ext>
            </a:extLst>
          </p:cNvPr>
          <p:cNvSpPr/>
          <p:nvPr/>
        </p:nvSpPr>
        <p:spPr>
          <a:xfrm>
            <a:off x="5890028" y="2878192"/>
            <a:ext cx="18646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Create Schema Mapping Table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CBA3DF5-0874-4A95-A222-8201084E7729}"/>
              </a:ext>
            </a:extLst>
          </p:cNvPr>
          <p:cNvSpPr/>
          <p:nvPr/>
        </p:nvSpPr>
        <p:spPr>
          <a:xfrm>
            <a:off x="7755674" y="2865941"/>
            <a:ext cx="16898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</a:t>
            </a:r>
            <a:r>
              <a:rPr lang="en-US" sz="1000" dirty="0">
                <a:hlinkClick r:id="rId4"/>
              </a:rPr>
              <a:t>Schema mapping chart.xml</a:t>
            </a:r>
            <a:endParaRPr lang="en-US" sz="10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E5A9717-1F42-416F-A2EE-CFD9234F8288}"/>
              </a:ext>
            </a:extLst>
          </p:cNvPr>
          <p:cNvSpPr/>
          <p:nvPr/>
        </p:nvSpPr>
        <p:spPr>
          <a:xfrm>
            <a:off x="9804570" y="2900217"/>
            <a:ext cx="12827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Data Governance</a:t>
            </a:r>
          </a:p>
          <a:p>
            <a:r>
              <a:rPr lang="en-US" sz="1000" dirty="0"/>
              <a:t>• DA (Data Architect)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96C59DE-2E1D-462E-80E4-61C7C5F7A02F}"/>
              </a:ext>
            </a:extLst>
          </p:cNvPr>
          <p:cNvSpPr/>
          <p:nvPr/>
        </p:nvSpPr>
        <p:spPr>
          <a:xfrm>
            <a:off x="5874481" y="3586953"/>
            <a:ext cx="19399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Review Schema Mapping Table</a:t>
            </a:r>
          </a:p>
          <a:p>
            <a:r>
              <a:rPr lang="en-US" sz="1000" dirty="0"/>
              <a:t>   If pass then move to next step</a:t>
            </a:r>
          </a:p>
          <a:p>
            <a:r>
              <a:rPr lang="en-US" sz="1000" dirty="0"/>
              <a:t>   else move back to previous step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F413E36-65EA-4A68-8BCE-4A18BF8E8304}"/>
              </a:ext>
            </a:extLst>
          </p:cNvPr>
          <p:cNvSpPr/>
          <p:nvPr/>
        </p:nvSpPr>
        <p:spPr>
          <a:xfrm>
            <a:off x="9800803" y="3580740"/>
            <a:ext cx="138691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Data Governance</a:t>
            </a:r>
          </a:p>
          <a:p>
            <a:r>
              <a:rPr lang="en-US" sz="1000" dirty="0"/>
              <a:t>• DA (Data Architect)</a:t>
            </a:r>
          </a:p>
          <a:p>
            <a:r>
              <a:rPr lang="en-US" sz="1000" dirty="0"/>
              <a:t>• Solution Architecture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143BD1D-EACA-48ED-91D1-64E42AD5118E}"/>
              </a:ext>
            </a:extLst>
          </p:cNvPr>
          <p:cNvSpPr/>
          <p:nvPr/>
        </p:nvSpPr>
        <p:spPr>
          <a:xfrm>
            <a:off x="5870931" y="4174941"/>
            <a:ext cx="1627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Implement Migration App</a:t>
            </a:r>
          </a:p>
          <a:p>
            <a:r>
              <a:rPr lang="en-US" sz="1000" dirty="0"/>
              <a:t>   using Apache NIFI tool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831C974-3C62-4A5C-8877-0759F216872F}"/>
              </a:ext>
            </a:extLst>
          </p:cNvPr>
          <p:cNvSpPr/>
          <p:nvPr/>
        </p:nvSpPr>
        <p:spPr>
          <a:xfrm>
            <a:off x="9812225" y="4144351"/>
            <a:ext cx="13869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Solution Architecture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7452E9B-1C16-48A0-AF47-03943527286A}"/>
              </a:ext>
            </a:extLst>
          </p:cNvPr>
          <p:cNvSpPr/>
          <p:nvPr/>
        </p:nvSpPr>
        <p:spPr>
          <a:xfrm>
            <a:off x="5900624" y="4891557"/>
            <a:ext cx="146065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Migrate data </a:t>
            </a:r>
          </a:p>
          <a:p>
            <a:r>
              <a:rPr lang="en-US" sz="1000" dirty="0"/>
              <a:t>   from RDB to MongoDB</a:t>
            </a:r>
          </a:p>
          <a:p>
            <a:r>
              <a:rPr lang="en-US" sz="1000" dirty="0"/>
              <a:t>   using Apache NIFI tool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881CC19-28E9-46EB-9507-4AA98F17E03C}"/>
              </a:ext>
            </a:extLst>
          </p:cNvPr>
          <p:cNvSpPr/>
          <p:nvPr/>
        </p:nvSpPr>
        <p:spPr>
          <a:xfrm>
            <a:off x="9834361" y="4850265"/>
            <a:ext cx="13869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Solution Architecture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59FF248-C8FB-4FEE-AC8D-F85438FD7710}"/>
              </a:ext>
            </a:extLst>
          </p:cNvPr>
          <p:cNvSpPr/>
          <p:nvPr/>
        </p:nvSpPr>
        <p:spPr>
          <a:xfrm>
            <a:off x="7796429" y="4897549"/>
            <a:ext cx="17379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</a:t>
            </a:r>
            <a:r>
              <a:rPr lang="en-US" sz="1000" dirty="0">
                <a:hlinkClick r:id="rId5"/>
              </a:rPr>
              <a:t>Migration using Apache NIFI</a:t>
            </a:r>
            <a:endParaRPr lang="en-US" sz="10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2141F85-689F-48DF-A8EC-36A8919B91DF}"/>
              </a:ext>
            </a:extLst>
          </p:cNvPr>
          <p:cNvSpPr/>
          <p:nvPr/>
        </p:nvSpPr>
        <p:spPr>
          <a:xfrm>
            <a:off x="7776791" y="4169788"/>
            <a:ext cx="17379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</a:t>
            </a:r>
            <a:r>
              <a:rPr lang="en-US" sz="1000" dirty="0">
                <a:hlinkClick r:id="rId6"/>
              </a:rPr>
              <a:t>Migration using Apache NIFI</a:t>
            </a:r>
            <a:endParaRPr lang="en-US" sz="10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3CEFC78-3133-4886-B701-2606367B7940}"/>
              </a:ext>
            </a:extLst>
          </p:cNvPr>
          <p:cNvSpPr/>
          <p:nvPr/>
        </p:nvSpPr>
        <p:spPr>
          <a:xfrm>
            <a:off x="5894301" y="5683631"/>
            <a:ext cx="19367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Check Migrated Data Quality</a:t>
            </a:r>
          </a:p>
          <a:p>
            <a:r>
              <a:rPr lang="en-US" sz="1000" dirty="0"/>
              <a:t>   If pass then move to next step</a:t>
            </a:r>
          </a:p>
          <a:p>
            <a:r>
              <a:rPr lang="en-US" sz="1000" dirty="0"/>
              <a:t>   else move back to previous step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8849FC8-46D4-48D9-9A20-FBCA3E0D24D0}"/>
              </a:ext>
            </a:extLst>
          </p:cNvPr>
          <p:cNvSpPr/>
          <p:nvPr/>
        </p:nvSpPr>
        <p:spPr>
          <a:xfrm>
            <a:off x="9812225" y="5705481"/>
            <a:ext cx="138691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• Data Governance</a:t>
            </a:r>
          </a:p>
          <a:p>
            <a:r>
              <a:rPr lang="en-US" sz="1000" dirty="0"/>
              <a:t>• DA (Data Architect)</a:t>
            </a:r>
          </a:p>
          <a:p>
            <a:r>
              <a:rPr lang="en-US" sz="1000" dirty="0"/>
              <a:t>• Solution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2348598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DAC3BC-DD2B-422D-8B39-BB420AC974B8}"/>
              </a:ext>
            </a:extLst>
          </p:cNvPr>
          <p:cNvSpPr/>
          <p:nvPr/>
        </p:nvSpPr>
        <p:spPr>
          <a:xfrm>
            <a:off x="1181598" y="2195398"/>
            <a:ext cx="73500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To Determine Schema Structure</a:t>
            </a:r>
          </a:p>
          <a:p>
            <a:r>
              <a:rPr lang="en-US" sz="1600" dirty="0"/>
              <a:t>• 1:1 or 1:many relationship can be candidates for embedding structure </a:t>
            </a:r>
          </a:p>
          <a:p>
            <a:r>
              <a:rPr lang="en-US" sz="1600" dirty="0"/>
              <a:t>   (Parent-Child relationship, HAS-A relationship, Composition relationship)</a:t>
            </a:r>
          </a:p>
          <a:p>
            <a:r>
              <a:rPr lang="en-US" sz="1600" dirty="0"/>
              <a:t>• Many-to-many relationship can be candidates for referencing structure</a:t>
            </a:r>
          </a:p>
          <a:p>
            <a:r>
              <a:rPr lang="en-US" sz="1600" dirty="0"/>
              <a:t>• Follow to the organization’s data policy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BFD198-C73A-4EF5-9558-36A5F6A74E05}"/>
              </a:ext>
            </a:extLst>
          </p:cNvPr>
          <p:cNvSpPr/>
          <p:nvPr/>
        </p:nvSpPr>
        <p:spPr>
          <a:xfrm>
            <a:off x="1181598" y="3683144"/>
            <a:ext cx="53785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(Example)</a:t>
            </a:r>
          </a:p>
          <a:p>
            <a:r>
              <a:rPr lang="en-US" sz="1600" dirty="0"/>
              <a:t>how to collapse 2 RDBMS Tables to 1 MongoDB Documents</a:t>
            </a:r>
          </a:p>
          <a:p>
            <a:r>
              <a:rPr lang="en-US" sz="1600" dirty="0"/>
              <a:t>• import_product, import_product_version tables</a:t>
            </a:r>
          </a:p>
          <a:p>
            <a:r>
              <a:rPr lang="en-US" sz="1600" dirty="0"/>
              <a:t>• 1:many relationship</a:t>
            </a:r>
          </a:p>
          <a:p>
            <a:r>
              <a:rPr lang="en-US" sz="1600" dirty="0"/>
              <a:t>• Embedding structure</a:t>
            </a:r>
          </a:p>
        </p:txBody>
      </p:sp>
      <p:pic>
        <p:nvPicPr>
          <p:cNvPr id="6148" name="Picture 4" descr="Sch_Dia">
            <a:extLst>
              <a:ext uri="{FF2B5EF4-FFF2-40B4-BE49-F238E27FC236}">
                <a16:creationId xmlns:a16="http://schemas.microsoft.com/office/drawing/2014/main" id="{C80A6AF7-D9D7-4DD8-B95D-B24AAB6F0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058" y="4707516"/>
            <a:ext cx="2410611" cy="122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Sch_Dia">
            <a:extLst>
              <a:ext uri="{FF2B5EF4-FFF2-40B4-BE49-F238E27FC236}">
                <a16:creationId xmlns:a16="http://schemas.microsoft.com/office/drawing/2014/main" id="{40A07EF4-641D-493C-8041-7C9BF0FC3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021" y="4707516"/>
            <a:ext cx="841165" cy="122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C62F60FF-3F93-4F6A-9082-8D2886603B34}"/>
              </a:ext>
            </a:extLst>
          </p:cNvPr>
          <p:cNvSpPr/>
          <p:nvPr/>
        </p:nvSpPr>
        <p:spPr>
          <a:xfrm>
            <a:off x="6973349" y="5006583"/>
            <a:ext cx="473977" cy="5173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E2CB9D-C742-4418-9AA3-17431626EA01}"/>
              </a:ext>
            </a:extLst>
          </p:cNvPr>
          <p:cNvSpPr/>
          <p:nvPr/>
        </p:nvSpPr>
        <p:spPr>
          <a:xfrm>
            <a:off x="4864687" y="6030955"/>
            <a:ext cx="5709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RDBMS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FEB740-5C8A-4CB3-A8E2-DEB69A2C0F6D}"/>
              </a:ext>
            </a:extLst>
          </p:cNvPr>
          <p:cNvSpPr/>
          <p:nvPr/>
        </p:nvSpPr>
        <p:spPr>
          <a:xfrm>
            <a:off x="8178783" y="6030955"/>
            <a:ext cx="7056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MongoDB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FEB74E-BC91-4EF8-8355-15D0D86B45FB}"/>
              </a:ext>
            </a:extLst>
          </p:cNvPr>
          <p:cNvSpPr/>
          <p:nvPr/>
        </p:nvSpPr>
        <p:spPr>
          <a:xfrm>
            <a:off x="1153389" y="1189676"/>
            <a:ext cx="4747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chemeClr val="bg1">
                    <a:lumMod val="8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5. Data Migration Procedure</a:t>
            </a:r>
            <a:endParaRPr lang="en-US" sz="2800" dirty="0">
              <a:solidFill>
                <a:schemeClr val="bg1">
                  <a:lumMod val="85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6D30E4-3D9A-409A-BBB1-1B382DC1AD5E}"/>
              </a:ext>
            </a:extLst>
          </p:cNvPr>
          <p:cNvSpPr/>
          <p:nvPr/>
        </p:nvSpPr>
        <p:spPr>
          <a:xfrm>
            <a:off x="1175943" y="1692165"/>
            <a:ext cx="7350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5-1. Design Schema Structure</a:t>
            </a:r>
          </a:p>
        </p:txBody>
      </p:sp>
    </p:spTree>
    <p:extLst>
      <p:ext uri="{BB962C8B-B14F-4D97-AF65-F5344CB8AC3E}">
        <p14:creationId xmlns:p14="http://schemas.microsoft.com/office/powerpoint/2010/main" val="1776862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HeaderFirstPage">
            <a:extLst>
              <a:ext uri="{FF2B5EF4-FFF2-40B4-BE49-F238E27FC236}">
                <a16:creationId xmlns:a16="http://schemas.microsoft.com/office/drawing/2014/main" id="{04843115-E255-4E53-9428-5E6BB4CCC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3763" y="308120"/>
            <a:ext cx="1864158" cy="547558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pic="http://schemas.openxmlformats.org/drawingml/2006/picture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1FCD-F218-451E-A8A1-78620EAE56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03" y="749633"/>
            <a:ext cx="1967230" cy="106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33CB5-723F-4773-8B38-DB010E8B2DB8}"/>
              </a:ext>
            </a:extLst>
          </p:cNvPr>
          <p:cNvSpPr/>
          <p:nvPr/>
        </p:nvSpPr>
        <p:spPr>
          <a:xfrm flipV="1">
            <a:off x="893763" y="960959"/>
            <a:ext cx="102048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FEB74E-BC91-4EF8-8355-15D0D86B45FB}"/>
              </a:ext>
            </a:extLst>
          </p:cNvPr>
          <p:cNvSpPr/>
          <p:nvPr/>
        </p:nvSpPr>
        <p:spPr>
          <a:xfrm>
            <a:off x="1153389" y="1189676"/>
            <a:ext cx="4747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chemeClr val="bg1">
                    <a:lumMod val="8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5. Data Migration Procedure</a:t>
            </a:r>
            <a:endParaRPr lang="en-US" sz="2800" dirty="0">
              <a:solidFill>
                <a:schemeClr val="bg1">
                  <a:lumMod val="85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6D30E4-3D9A-409A-BBB1-1B382DC1AD5E}"/>
              </a:ext>
            </a:extLst>
          </p:cNvPr>
          <p:cNvSpPr/>
          <p:nvPr/>
        </p:nvSpPr>
        <p:spPr>
          <a:xfrm>
            <a:off x="1175943" y="1692165"/>
            <a:ext cx="7350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5-2. Data Mapping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22D8E5-8C38-46B1-BC54-925D2B53B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042" y="2215385"/>
            <a:ext cx="9335164" cy="29333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120178B-C08D-47E7-B977-F6FAE01DDFEC}"/>
              </a:ext>
            </a:extLst>
          </p:cNvPr>
          <p:cNvSpPr/>
          <p:nvPr/>
        </p:nvSpPr>
        <p:spPr>
          <a:xfrm>
            <a:off x="1175943" y="5867443"/>
            <a:ext cx="68697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5"/>
              </a:rPr>
              <a:t>https://github.com/Gs1TestTeam/MongoDB_Task/blob/master/doc/Schema_Mapping_Chart_Ver_3.xlsx</a:t>
            </a:r>
            <a:r>
              <a:rPr lang="en-US" sz="1200" dirty="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73B35D-46A9-423C-9596-FB0733955449}"/>
              </a:ext>
            </a:extLst>
          </p:cNvPr>
          <p:cNvSpPr/>
          <p:nvPr/>
        </p:nvSpPr>
        <p:spPr>
          <a:xfrm>
            <a:off x="1133411" y="5390109"/>
            <a:ext cx="98198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Example: How to convert import_product, import_product_version tables to one MongoDB's collection</a:t>
            </a:r>
          </a:p>
        </p:txBody>
      </p:sp>
    </p:spTree>
    <p:extLst>
      <p:ext uri="{BB962C8B-B14F-4D97-AF65-F5344CB8AC3E}">
        <p14:creationId xmlns:p14="http://schemas.microsoft.com/office/powerpoint/2010/main" val="42567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2599</TotalTime>
  <Words>2405</Words>
  <Application>Microsoft Office PowerPoint</Application>
  <PresentationFormat>Widescreen</PresentationFormat>
  <Paragraphs>453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Jongkuk Lee</dc:creator>
  <cp:lastModifiedBy>Jongkuk Lee</cp:lastModifiedBy>
  <cp:revision>261</cp:revision>
  <dcterms:created xsi:type="dcterms:W3CDTF">2018-11-21T15:51:23Z</dcterms:created>
  <dcterms:modified xsi:type="dcterms:W3CDTF">2019-01-14T16:30:35Z</dcterms:modified>
</cp:coreProperties>
</file>