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87" r:id="rId3"/>
    <p:sldId id="268" r:id="rId4"/>
    <p:sldId id="257" r:id="rId5"/>
    <p:sldId id="290" r:id="rId6"/>
    <p:sldId id="278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2F-F4B9-44F8-ABA5-77E59D53F9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2.2.4-Migration-Te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3-Migration-using-Apache-NiFi" TargetMode="External"/><Relationship Id="rId5" Type="http://schemas.openxmlformats.org/officeDocument/2006/relationships/hyperlink" Target="https://github.com/Gs1TestTeam/MongoDB_Task/wiki/2.2.3-Migration-using-Apache-NiFi." TargetMode="External"/><Relationship Id="rId4" Type="http://schemas.openxmlformats.org/officeDocument/2006/relationships/hyperlink" Target="https://github.com/Gs1TestTeam/MongoDB_Task/wiki/2.0-Schema-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588C7-5D6F-4091-B5AD-63D1B94D8DA3}"/>
              </a:ext>
            </a:extLst>
          </p:cNvPr>
          <p:cNvSpPr/>
          <p:nvPr/>
        </p:nvSpPr>
        <p:spPr>
          <a:xfrm>
            <a:off x="4844368" y="1570858"/>
            <a:ext cx="62542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Warehouse with MongoDB</a:t>
            </a:r>
            <a:endParaRPr lang="en-US" sz="3600" dirty="0">
              <a:solidFill>
                <a:srgbClr val="002C6C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Migration Data from GS1 Canada IAM DB to MongoDB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2019.02</a:t>
            </a: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Muthu Ramakrishnan, Jongkuk Lee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448EC-1703-4639-B2EB-9743A89B4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763" y="6167672"/>
            <a:ext cx="7620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358823" y="1702773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Migrate User Information </a:t>
            </a:r>
            <a:r>
              <a:rPr lang="en-US" sz="1600" b="1" dirty="0"/>
              <a:t>from IAM DB to MongoDB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1472173" y="2189325"/>
            <a:ext cx="54715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Scenario: </a:t>
            </a:r>
          </a:p>
          <a:p>
            <a:r>
              <a:rPr lang="en-US" sz="1200" dirty="0"/>
              <a:t>	1) User/Company/User_Role tables on GS1 Canada IAM DB</a:t>
            </a:r>
          </a:p>
          <a:p>
            <a:r>
              <a:rPr lang="en-US" sz="1200" dirty="0"/>
              <a:t>	2) Migrate specific fields to one collection on MongoDB</a:t>
            </a:r>
          </a:p>
          <a:p>
            <a:r>
              <a:rPr lang="en-US" sz="1200" dirty="0"/>
              <a:t>	3) View statistics page on Power BI cloud</a:t>
            </a:r>
          </a:p>
          <a:p>
            <a:endParaRPr lang="en-US" sz="1200" dirty="0"/>
          </a:p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Extract/ Transform/Load specific fields data from Users table on IAM</a:t>
            </a:r>
          </a:p>
          <a:p>
            <a:pPr lvl="1"/>
            <a:r>
              <a:rPr lang="en-US" sz="1200" dirty="0"/>
              <a:t>3) Extract/ Transform/Load specific fields data from Company table on IAM</a:t>
            </a:r>
          </a:p>
          <a:p>
            <a:pPr lvl="1"/>
            <a:r>
              <a:rPr lang="en-US" sz="1200" dirty="0"/>
              <a:t>4) Extract/ Transform/Load specific fields data from Users Role table on IAM</a:t>
            </a:r>
          </a:p>
          <a:p>
            <a:pPr lvl="1"/>
            <a:r>
              <a:rPr lang="en-US" sz="1200" dirty="0"/>
              <a:t>5) Combine Users and User Role Information to one embedding Collection </a:t>
            </a:r>
          </a:p>
          <a:p>
            <a:pPr lvl="1"/>
            <a:r>
              <a:rPr lang="en-US" sz="1200" dirty="0"/>
              <a:t>6) Create Statistics page on Power BI Desktop</a:t>
            </a:r>
          </a:p>
          <a:p>
            <a:pPr lvl="1"/>
            <a:r>
              <a:rPr lang="en-US" sz="1200" dirty="0"/>
              <a:t>7) Publish Statistics page on Power BI Cloud</a:t>
            </a:r>
          </a:p>
          <a:p>
            <a:pPr lvl="1"/>
            <a:r>
              <a:rPr lang="en-US" sz="1200" dirty="0"/>
              <a:t>8) Monitor statistics data in real-time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26A09A-C65C-4F03-B3DB-3869FF77893F}"/>
              </a:ext>
            </a:extLst>
          </p:cNvPr>
          <p:cNvSpPr/>
          <p:nvPr/>
        </p:nvSpPr>
        <p:spPr>
          <a:xfrm>
            <a:off x="9687464" y="1929597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Apache NiFi</a:t>
            </a:r>
          </a:p>
          <a:p>
            <a:r>
              <a:rPr lang="en-US" sz="1200" dirty="0"/>
              <a:t>on Localhost Machine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B2C0E8-DFC5-4F98-BA11-9FDFB033034D}"/>
              </a:ext>
            </a:extLst>
          </p:cNvPr>
          <p:cNvSpPr/>
          <p:nvPr/>
        </p:nvSpPr>
        <p:spPr>
          <a:xfrm>
            <a:off x="9727325" y="2496286"/>
            <a:ext cx="12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MongoDB </a:t>
            </a:r>
          </a:p>
          <a:p>
            <a:r>
              <a:rPr lang="en-US" sz="1200" dirty="0"/>
              <a:t>on Cloud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451EE-D534-4A61-9543-8AEF275E33BE}"/>
              </a:ext>
            </a:extLst>
          </p:cNvPr>
          <p:cNvSpPr/>
          <p:nvPr/>
        </p:nvSpPr>
        <p:spPr>
          <a:xfrm>
            <a:off x="9739027" y="1248002"/>
            <a:ext cx="14098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IAM QA DB</a:t>
            </a:r>
          </a:p>
          <a:p>
            <a:r>
              <a:rPr lang="en-US" sz="1100" dirty="0"/>
              <a:t>in GS1 Canada</a:t>
            </a:r>
          </a:p>
        </p:txBody>
      </p:sp>
      <p:pic>
        <p:nvPicPr>
          <p:cNvPr id="47" name="Picture 4" descr="Image result for office icon">
            <a:extLst>
              <a:ext uri="{FF2B5EF4-FFF2-40B4-BE49-F238E27FC236}">
                <a16:creationId xmlns:a16="http://schemas.microsoft.com/office/drawing/2014/main" id="{A01590E3-80D0-444B-BDF6-E4216E3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30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office icon">
            <a:extLst>
              <a:ext uri="{FF2B5EF4-FFF2-40B4-BE49-F238E27FC236}">
                <a16:creationId xmlns:a16="http://schemas.microsoft.com/office/drawing/2014/main" id="{0AD5992C-545A-477A-84AB-8778B48C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44" y="6062510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office icon">
            <a:extLst>
              <a:ext uri="{FF2B5EF4-FFF2-40B4-BE49-F238E27FC236}">
                <a16:creationId xmlns:a16="http://schemas.microsoft.com/office/drawing/2014/main" id="{5D5812D3-09C8-4FC9-ABA5-EF8FDCB7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2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office icon">
            <a:extLst>
              <a:ext uri="{FF2B5EF4-FFF2-40B4-BE49-F238E27FC236}">
                <a16:creationId xmlns:a16="http://schemas.microsoft.com/office/drawing/2014/main" id="{9AD03784-166D-4149-B9BD-1AB1901B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14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office icon">
            <a:extLst>
              <a:ext uri="{FF2B5EF4-FFF2-40B4-BE49-F238E27FC236}">
                <a16:creationId xmlns:a16="http://schemas.microsoft.com/office/drawing/2014/main" id="{95C2DE2A-E27B-48C9-950C-CC6A7EB7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89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6CA26216-9ABA-46F3-A426-00E6B81D6AE8}"/>
              </a:ext>
            </a:extLst>
          </p:cNvPr>
          <p:cNvSpPr/>
          <p:nvPr/>
        </p:nvSpPr>
        <p:spPr>
          <a:xfrm>
            <a:off x="7233717" y="1189290"/>
            <a:ext cx="3250378" cy="3936897"/>
          </a:xfrm>
          <a:prstGeom prst="downArrow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6" descr="Image result for mongodb icon">
            <a:extLst>
              <a:ext uri="{FF2B5EF4-FFF2-40B4-BE49-F238E27FC236}">
                <a16:creationId xmlns:a16="http://schemas.microsoft.com/office/drawing/2014/main" id="{14DC2B27-59CB-4438-AB46-4459B484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7" y="2654540"/>
            <a:ext cx="238211" cy="2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9552C7D3-89C3-4F1A-B40E-0F1984298421}"/>
              </a:ext>
            </a:extLst>
          </p:cNvPr>
          <p:cNvSpPr/>
          <p:nvPr/>
        </p:nvSpPr>
        <p:spPr>
          <a:xfrm>
            <a:off x="8345496" y="2530164"/>
            <a:ext cx="1013335" cy="371094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 descr="Image result for mysql icon">
            <a:extLst>
              <a:ext uri="{FF2B5EF4-FFF2-40B4-BE49-F238E27FC236}">
                <a16:creationId xmlns:a16="http://schemas.microsoft.com/office/drawing/2014/main" id="{6E35372B-E3EE-4E73-A18D-B9B60B75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88" y="1407137"/>
            <a:ext cx="467258" cy="3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AAABEC26-6E20-441C-A9E6-BB060A0F98FE}"/>
              </a:ext>
            </a:extLst>
          </p:cNvPr>
          <p:cNvSpPr/>
          <p:nvPr/>
        </p:nvSpPr>
        <p:spPr>
          <a:xfrm>
            <a:off x="8351274" y="1296875"/>
            <a:ext cx="912797" cy="371094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Consuming Data">
            <a:extLst>
              <a:ext uri="{FF2B5EF4-FFF2-40B4-BE49-F238E27FC236}">
                <a16:creationId xmlns:a16="http://schemas.microsoft.com/office/drawing/2014/main" id="{40B0A218-B928-4E63-A2F3-0A98B31C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95" y="3157739"/>
            <a:ext cx="1077592" cy="4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apache nifi logo">
            <a:extLst>
              <a:ext uri="{FF2B5EF4-FFF2-40B4-BE49-F238E27FC236}">
                <a16:creationId xmlns:a16="http://schemas.microsoft.com/office/drawing/2014/main" id="{10AC18BF-9477-4920-80F6-869C9AA7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1" y="1904477"/>
            <a:ext cx="904092" cy="3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4F819B6C-A2AE-4ABD-A811-302104A9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18" y="3828984"/>
            <a:ext cx="957484" cy="5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D25832B-C9DA-4190-B8FF-58CE01B73128}"/>
              </a:ext>
            </a:extLst>
          </p:cNvPr>
          <p:cNvSpPr/>
          <p:nvPr/>
        </p:nvSpPr>
        <p:spPr>
          <a:xfrm>
            <a:off x="9657247" y="4324718"/>
            <a:ext cx="2603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- Publish analytic data on Power BI Cloud</a:t>
            </a:r>
          </a:p>
          <a:p>
            <a:r>
              <a:rPr lang="en-US" sz="1000" dirty="0"/>
              <a:t>- Monitor data in Real-Time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C8E2AF-563C-4882-8E51-3DAC3EB82195}"/>
              </a:ext>
            </a:extLst>
          </p:cNvPr>
          <p:cNvSpPr/>
          <p:nvPr/>
        </p:nvSpPr>
        <p:spPr>
          <a:xfrm>
            <a:off x="9739027" y="3044923"/>
            <a:ext cx="12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Power BI connector</a:t>
            </a:r>
          </a:p>
        </p:txBody>
      </p:sp>
      <p:pic>
        <p:nvPicPr>
          <p:cNvPr id="1030" name="Picture 6" descr="Image result for power bi cloud logo">
            <a:extLst>
              <a:ext uri="{FF2B5EF4-FFF2-40B4-BE49-F238E27FC236}">
                <a16:creationId xmlns:a16="http://schemas.microsoft.com/office/drawing/2014/main" id="{A64E3D4E-B442-4E68-A48C-535DBFE6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5244635"/>
            <a:ext cx="3508905" cy="68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Procedure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3A39993B-41F3-445E-9270-D660A26F76A4}"/>
              </a:ext>
            </a:extLst>
          </p:cNvPr>
          <p:cNvSpPr/>
          <p:nvPr/>
        </p:nvSpPr>
        <p:spPr>
          <a:xfrm>
            <a:off x="7954376" y="2242794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Schema Design</a:t>
            </a: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94B7426E-8B59-4C2B-8C25-0C3E84AC18C8}"/>
              </a:ext>
            </a:extLst>
          </p:cNvPr>
          <p:cNvSpPr/>
          <p:nvPr/>
        </p:nvSpPr>
        <p:spPr>
          <a:xfrm>
            <a:off x="7954376" y="290538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FAF44D1-71E2-4346-AC46-3E4CF0A29D66}"/>
              </a:ext>
            </a:extLst>
          </p:cNvPr>
          <p:cNvSpPr/>
          <p:nvPr/>
        </p:nvSpPr>
        <p:spPr>
          <a:xfrm>
            <a:off x="7954376" y="3584744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8D5F9535-37AA-4E5C-A633-C7E2126FBCDA}"/>
              </a:ext>
            </a:extLst>
          </p:cNvPr>
          <p:cNvSpPr/>
          <p:nvPr/>
        </p:nvSpPr>
        <p:spPr>
          <a:xfrm>
            <a:off x="7954376" y="4952293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Migrating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2B787050-3861-4C41-AF99-96C8BD27F97B}"/>
              </a:ext>
            </a:extLst>
          </p:cNvPr>
          <p:cNvSpPr/>
          <p:nvPr/>
        </p:nvSpPr>
        <p:spPr>
          <a:xfrm>
            <a:off x="7960708" y="5648435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085AAE67-F686-4BEE-9AEE-F62FF969FE62}"/>
              </a:ext>
            </a:extLst>
          </p:cNvPr>
          <p:cNvSpPr/>
          <p:nvPr/>
        </p:nvSpPr>
        <p:spPr>
          <a:xfrm>
            <a:off x="6554816" y="5639883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 Data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CE510724-0CD7-4224-9D88-D3F251AE76C2}"/>
              </a:ext>
            </a:extLst>
          </p:cNvPr>
          <p:cNvSpPr/>
          <p:nvPr/>
        </p:nvSpPr>
        <p:spPr>
          <a:xfrm>
            <a:off x="7954376" y="4239372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6D89F71E-78FC-4F05-8E0A-A21199F9B83B}"/>
              </a:ext>
            </a:extLst>
          </p:cNvPr>
          <p:cNvSpPr/>
          <p:nvPr/>
        </p:nvSpPr>
        <p:spPr>
          <a:xfrm>
            <a:off x="6541861" y="495215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8E4CA84F-2295-4FA3-95D5-985D5C590523}"/>
              </a:ext>
            </a:extLst>
          </p:cNvPr>
          <p:cNvSpPr/>
          <p:nvPr/>
        </p:nvSpPr>
        <p:spPr>
          <a:xfrm>
            <a:off x="6541861" y="290538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CB28BB-61FD-4569-B0B6-46E27BE7239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8486049" y="2697205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D2CB49-45E7-4759-ABB9-8FE184FD7DA1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8486049" y="3359791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112244-6AB0-45C4-B2A5-F9935D1C1581}"/>
              </a:ext>
            </a:extLst>
          </p:cNvPr>
          <p:cNvCxnSpPr>
            <a:stCxn id="51" idx="2"/>
            <a:endCxn id="55" idx="0"/>
          </p:cNvCxnSpPr>
          <p:nvPr/>
        </p:nvCxnSpPr>
        <p:spPr>
          <a:xfrm>
            <a:off x="8486049" y="4045993"/>
            <a:ext cx="0" cy="1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5A8C3-3F57-4313-B6B4-6AECEE131CC9}"/>
              </a:ext>
            </a:extLst>
          </p:cNvPr>
          <p:cNvCxnSpPr>
            <a:stCxn id="55" idx="2"/>
            <a:endCxn id="52" idx="0"/>
          </p:cNvCxnSpPr>
          <p:nvPr/>
        </p:nvCxnSpPr>
        <p:spPr>
          <a:xfrm>
            <a:off x="8486049" y="4693783"/>
            <a:ext cx="0" cy="25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772773-70E2-40E9-8883-E24D2487640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8486049" y="5406704"/>
            <a:ext cx="6332" cy="2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C148E8-B777-4579-9544-04DB100BE1D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073534" y="3815369"/>
            <a:ext cx="880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B1B9AF-4323-4834-B554-B7C436D45DBB}"/>
              </a:ext>
            </a:extLst>
          </p:cNvPr>
          <p:cNvCxnSpPr>
            <a:cxnSpLocks/>
          </p:cNvCxnSpPr>
          <p:nvPr/>
        </p:nvCxnSpPr>
        <p:spPr>
          <a:xfrm flipV="1">
            <a:off x="7086489" y="3359791"/>
            <a:ext cx="0" cy="45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9A6F10-684E-4D6D-BDE6-4048B100777D}"/>
              </a:ext>
            </a:extLst>
          </p:cNvPr>
          <p:cNvCxnSpPr>
            <a:cxnSpLocks/>
          </p:cNvCxnSpPr>
          <p:nvPr/>
        </p:nvCxnSpPr>
        <p:spPr>
          <a:xfrm flipH="1">
            <a:off x="7078100" y="2460916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5F93C9-97E6-4ADA-B085-6ABB6F92EA0B}"/>
              </a:ext>
            </a:extLst>
          </p:cNvPr>
          <p:cNvCxnSpPr>
            <a:cxnSpLocks/>
          </p:cNvCxnSpPr>
          <p:nvPr/>
        </p:nvCxnSpPr>
        <p:spPr>
          <a:xfrm flipV="1">
            <a:off x="7086489" y="2449803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625590-0C4B-49F1-81DD-902386F49B24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7618162" y="5879060"/>
            <a:ext cx="342546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4E5C1D-6EF7-452E-A432-681442A783CC}"/>
              </a:ext>
            </a:extLst>
          </p:cNvPr>
          <p:cNvCxnSpPr/>
          <p:nvPr/>
        </p:nvCxnSpPr>
        <p:spPr>
          <a:xfrm>
            <a:off x="7086489" y="5391867"/>
            <a:ext cx="6332" cy="2417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CA5B97-E99A-47ED-A29A-9813BA565CEC}"/>
              </a:ext>
            </a:extLst>
          </p:cNvPr>
          <p:cNvCxnSpPr>
            <a:cxnSpLocks/>
          </p:cNvCxnSpPr>
          <p:nvPr/>
        </p:nvCxnSpPr>
        <p:spPr>
          <a:xfrm flipH="1">
            <a:off x="7086489" y="4482661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8CE843-7CBC-4E01-B44F-96B570C2A8CE}"/>
              </a:ext>
            </a:extLst>
          </p:cNvPr>
          <p:cNvCxnSpPr>
            <a:cxnSpLocks/>
          </p:cNvCxnSpPr>
          <p:nvPr/>
        </p:nvCxnSpPr>
        <p:spPr>
          <a:xfrm flipV="1">
            <a:off x="7094878" y="4471548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04CC85C2-AF7B-4C31-A38D-C4FF462049A6}"/>
              </a:ext>
            </a:extLst>
          </p:cNvPr>
          <p:cNvSpPr/>
          <p:nvPr/>
        </p:nvSpPr>
        <p:spPr>
          <a:xfrm>
            <a:off x="10587133" y="4906104"/>
            <a:ext cx="151000" cy="151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449BADB9-335F-4640-A969-D4D1566629A7}"/>
              </a:ext>
            </a:extLst>
          </p:cNvPr>
          <p:cNvSpPr/>
          <p:nvPr/>
        </p:nvSpPr>
        <p:spPr>
          <a:xfrm>
            <a:off x="8431891" y="1949177"/>
            <a:ext cx="83890" cy="838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D2E724-C94F-43F2-86E4-7C036FD3A645}"/>
              </a:ext>
            </a:extLst>
          </p:cNvPr>
          <p:cNvCxnSpPr/>
          <p:nvPr/>
        </p:nvCxnSpPr>
        <p:spPr>
          <a:xfrm>
            <a:off x="8473836" y="2034619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D07E4C-DE7C-4497-AAE4-177021DFBFEA}"/>
              </a:ext>
            </a:extLst>
          </p:cNvPr>
          <p:cNvCxnSpPr/>
          <p:nvPr/>
        </p:nvCxnSpPr>
        <p:spPr>
          <a:xfrm>
            <a:off x="10654984" y="4696993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7921E4D-A684-4356-932F-1F423421278D}"/>
              </a:ext>
            </a:extLst>
          </p:cNvPr>
          <p:cNvSpPr/>
          <p:nvPr/>
        </p:nvSpPr>
        <p:spPr>
          <a:xfrm>
            <a:off x="8255667" y="1712896"/>
            <a:ext cx="436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0305E6-6F4B-426A-903E-0FF4C7FA5212}"/>
              </a:ext>
            </a:extLst>
          </p:cNvPr>
          <p:cNvSpPr/>
          <p:nvPr/>
        </p:nvSpPr>
        <p:spPr>
          <a:xfrm>
            <a:off x="10464066" y="505207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FA9436-A1CA-4805-A0AA-3F4187D5F227}"/>
              </a:ext>
            </a:extLst>
          </p:cNvPr>
          <p:cNvSpPr/>
          <p:nvPr/>
        </p:nvSpPr>
        <p:spPr>
          <a:xfrm>
            <a:off x="8115876" y="3986320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0C047C-6FAC-4C01-B5E8-3F24FF7B2C8E}"/>
              </a:ext>
            </a:extLst>
          </p:cNvPr>
          <p:cNvSpPr/>
          <p:nvPr/>
        </p:nvSpPr>
        <p:spPr>
          <a:xfrm>
            <a:off x="7589687" y="359382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7F5EA8-B3A0-4FE1-80D2-F6CAEC103CC5}"/>
              </a:ext>
            </a:extLst>
          </p:cNvPr>
          <p:cNvSpPr/>
          <p:nvPr/>
        </p:nvSpPr>
        <p:spPr>
          <a:xfrm>
            <a:off x="9412424" y="4621141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C153FC-3FDE-4EEE-BBD1-DFCFB2853052}"/>
              </a:ext>
            </a:extLst>
          </p:cNvPr>
          <p:cNvSpPr/>
          <p:nvPr/>
        </p:nvSpPr>
        <p:spPr>
          <a:xfrm>
            <a:off x="7687762" y="5633598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37CCFE-F032-4B82-8187-1D61A92F182D}"/>
              </a:ext>
            </a:extLst>
          </p:cNvPr>
          <p:cNvSpPr/>
          <p:nvPr/>
        </p:nvSpPr>
        <p:spPr>
          <a:xfrm>
            <a:off x="6341094" y="3845501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Schema Mapping Chart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065317-3278-458A-9F54-86427A525CFF}"/>
              </a:ext>
            </a:extLst>
          </p:cNvPr>
          <p:cNvSpPr/>
          <p:nvPr/>
        </p:nvSpPr>
        <p:spPr>
          <a:xfrm>
            <a:off x="6278279" y="6242857"/>
            <a:ext cx="1713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Apache NIFI Template File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AE35245-4040-44F0-BB9D-9867EC39E35C}"/>
              </a:ext>
            </a:extLst>
          </p:cNvPr>
          <p:cNvCxnSpPr>
            <a:cxnSpLocks/>
          </p:cNvCxnSpPr>
          <p:nvPr/>
        </p:nvCxnSpPr>
        <p:spPr>
          <a:xfrm flipH="1">
            <a:off x="1268504" y="2723004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009D16-E47B-429C-BF10-7899A86FC23A}"/>
              </a:ext>
            </a:extLst>
          </p:cNvPr>
          <p:cNvCxnSpPr>
            <a:cxnSpLocks/>
          </p:cNvCxnSpPr>
          <p:nvPr/>
        </p:nvCxnSpPr>
        <p:spPr>
          <a:xfrm flipH="1">
            <a:off x="1268504" y="3408573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4430E9-2870-458B-A9B7-F937DE837200}"/>
              </a:ext>
            </a:extLst>
          </p:cNvPr>
          <p:cNvCxnSpPr>
            <a:cxnSpLocks/>
          </p:cNvCxnSpPr>
          <p:nvPr/>
        </p:nvCxnSpPr>
        <p:spPr>
          <a:xfrm flipH="1">
            <a:off x="1268504" y="4001463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673997-524E-4C86-B51B-9E43D2EDEFD5}"/>
              </a:ext>
            </a:extLst>
          </p:cNvPr>
          <p:cNvCxnSpPr>
            <a:cxnSpLocks/>
          </p:cNvCxnSpPr>
          <p:nvPr/>
        </p:nvCxnSpPr>
        <p:spPr>
          <a:xfrm flipH="1">
            <a:off x="1268504" y="4702804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0AA510D-DCD1-4278-8BB8-AD9A6458A314}"/>
              </a:ext>
            </a:extLst>
          </p:cNvPr>
          <p:cNvCxnSpPr>
            <a:cxnSpLocks/>
          </p:cNvCxnSpPr>
          <p:nvPr/>
        </p:nvCxnSpPr>
        <p:spPr>
          <a:xfrm flipH="1">
            <a:off x="1268504" y="5536346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6649661-4D0E-437B-A5E0-811BB88923B1}"/>
              </a:ext>
            </a:extLst>
          </p:cNvPr>
          <p:cNvCxnSpPr>
            <a:cxnSpLocks/>
          </p:cNvCxnSpPr>
          <p:nvPr/>
        </p:nvCxnSpPr>
        <p:spPr>
          <a:xfrm flipH="1">
            <a:off x="1268504" y="2033067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59A601-E58D-4A67-9565-1E67181FF147}"/>
              </a:ext>
            </a:extLst>
          </p:cNvPr>
          <p:cNvCxnSpPr>
            <a:cxnSpLocks/>
          </p:cNvCxnSpPr>
          <p:nvPr/>
        </p:nvCxnSpPr>
        <p:spPr>
          <a:xfrm flipV="1">
            <a:off x="5137227" y="1694095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BBB224-1E48-48F9-8A50-597CF6CC5025}"/>
              </a:ext>
            </a:extLst>
          </p:cNvPr>
          <p:cNvCxnSpPr>
            <a:cxnSpLocks/>
          </p:cNvCxnSpPr>
          <p:nvPr/>
        </p:nvCxnSpPr>
        <p:spPr>
          <a:xfrm flipV="1">
            <a:off x="3078908" y="1719580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19BBEC-3866-42A4-B213-F0AE84430803}"/>
              </a:ext>
            </a:extLst>
          </p:cNvPr>
          <p:cNvSpPr/>
          <p:nvPr/>
        </p:nvSpPr>
        <p:spPr>
          <a:xfrm>
            <a:off x="1440975" y="1735807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Description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92E2EB-C7E2-4E20-9ECD-6D588CFC3B01}"/>
              </a:ext>
            </a:extLst>
          </p:cNvPr>
          <p:cNvSpPr/>
          <p:nvPr/>
        </p:nvSpPr>
        <p:spPr>
          <a:xfrm>
            <a:off x="3449738" y="1732821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Guideline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6D387A-B855-4482-9198-66C11732D869}"/>
              </a:ext>
            </a:extLst>
          </p:cNvPr>
          <p:cNvSpPr/>
          <p:nvPr/>
        </p:nvSpPr>
        <p:spPr>
          <a:xfrm>
            <a:off x="5437444" y="1713863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Role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33C6A2B-51DD-4014-A612-C2FDD8790AAC}"/>
              </a:ext>
            </a:extLst>
          </p:cNvPr>
          <p:cNvSpPr/>
          <p:nvPr/>
        </p:nvSpPr>
        <p:spPr>
          <a:xfrm>
            <a:off x="1268504" y="2062813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Change Schema Structure </a:t>
            </a:r>
          </a:p>
          <a:p>
            <a:r>
              <a:rPr lang="en-US" sz="1000" dirty="0"/>
              <a:t>    from RDBMS to MongoDB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1FB66-D0A2-4551-86FD-9876086B5DF4}"/>
              </a:ext>
            </a:extLst>
          </p:cNvPr>
          <p:cNvSpPr/>
          <p:nvPr/>
        </p:nvSpPr>
        <p:spPr>
          <a:xfrm>
            <a:off x="3128309" y="2073284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How to collapse 2 RDBMS Tables </a:t>
            </a:r>
          </a:p>
          <a:p>
            <a:r>
              <a:rPr lang="en-US" sz="1000" dirty="0">
                <a:hlinkClick r:id="rId4"/>
              </a:rPr>
              <a:t>   to 1 BSON Documents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C9703B-70D1-4CC7-9685-44688A37E981}"/>
              </a:ext>
            </a:extLst>
          </p:cNvPr>
          <p:cNvSpPr/>
          <p:nvPr/>
        </p:nvSpPr>
        <p:spPr>
          <a:xfrm>
            <a:off x="1270118" y="2730887"/>
            <a:ext cx="18646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Create Schema Mapping Table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4F4568-C91D-45D3-A105-D2383372E525}"/>
              </a:ext>
            </a:extLst>
          </p:cNvPr>
          <p:cNvSpPr/>
          <p:nvPr/>
        </p:nvSpPr>
        <p:spPr>
          <a:xfrm>
            <a:off x="3135764" y="2718636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Schema mapping chart.xml</a:t>
            </a:r>
            <a:endParaRPr lang="en-US" sz="10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225326D-F9DA-4793-B16E-8464BB4ABC06}"/>
              </a:ext>
            </a:extLst>
          </p:cNvPr>
          <p:cNvSpPr/>
          <p:nvPr/>
        </p:nvSpPr>
        <p:spPr>
          <a:xfrm>
            <a:off x="1254571" y="3439648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Review Schema Mapping Table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FE86F2-1501-4C0D-972D-14750F54A159}"/>
              </a:ext>
            </a:extLst>
          </p:cNvPr>
          <p:cNvSpPr/>
          <p:nvPr/>
        </p:nvSpPr>
        <p:spPr>
          <a:xfrm>
            <a:off x="1251021" y="4027636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Implement Migration App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D8C2C5-9905-458D-B405-237278983260}"/>
              </a:ext>
            </a:extLst>
          </p:cNvPr>
          <p:cNvSpPr/>
          <p:nvPr/>
        </p:nvSpPr>
        <p:spPr>
          <a:xfrm>
            <a:off x="1280714" y="4744252"/>
            <a:ext cx="1460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Migrate data </a:t>
            </a:r>
          </a:p>
          <a:p>
            <a:r>
              <a:rPr lang="en-US" sz="1000" dirty="0"/>
              <a:t>   from RDB to MongoDB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079F4C9-52DB-4EE1-9EA6-FFEE34893B16}"/>
              </a:ext>
            </a:extLst>
          </p:cNvPr>
          <p:cNvSpPr/>
          <p:nvPr/>
        </p:nvSpPr>
        <p:spPr>
          <a:xfrm>
            <a:off x="3176519" y="4750244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5"/>
              </a:rPr>
              <a:t>Migration using Apache NIFI</a:t>
            </a:r>
            <a:endParaRPr lang="en-US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0F5BF2-D6C8-41CA-968D-9E484A458C85}"/>
              </a:ext>
            </a:extLst>
          </p:cNvPr>
          <p:cNvSpPr/>
          <p:nvPr/>
        </p:nvSpPr>
        <p:spPr>
          <a:xfrm>
            <a:off x="3156881" y="4022483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6"/>
              </a:rPr>
              <a:t>Migration using Apache NIFI</a:t>
            </a:r>
            <a:endParaRPr lang="en-US" sz="1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53CDD1D-F946-464C-8533-8AF5D6C79D85}"/>
              </a:ext>
            </a:extLst>
          </p:cNvPr>
          <p:cNvSpPr/>
          <p:nvPr/>
        </p:nvSpPr>
        <p:spPr>
          <a:xfrm>
            <a:off x="1274391" y="5536326"/>
            <a:ext cx="19367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Check Migrated Data Quality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4E2B828-EDCB-4508-BB24-FB8CE91F3849}"/>
              </a:ext>
            </a:extLst>
          </p:cNvPr>
          <p:cNvSpPr/>
          <p:nvPr/>
        </p:nvSpPr>
        <p:spPr>
          <a:xfrm>
            <a:off x="3211140" y="5626625"/>
            <a:ext cx="1786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7"/>
              </a:rPr>
              <a:t>Migration and Quality Check</a:t>
            </a:r>
            <a:endParaRPr lang="en-US" sz="10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FFA40CD-EE57-4B2B-84BE-F9FF49537CDF}"/>
              </a:ext>
            </a:extLst>
          </p:cNvPr>
          <p:cNvSpPr/>
          <p:nvPr/>
        </p:nvSpPr>
        <p:spPr>
          <a:xfrm>
            <a:off x="3174196" y="3545140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Manual Check</a:t>
            </a:r>
          </a:p>
        </p:txBody>
      </p:sp>
      <p:sp>
        <p:nvSpPr>
          <p:cNvPr id="129" name="Flowchart: Document 128">
            <a:extLst>
              <a:ext uri="{FF2B5EF4-FFF2-40B4-BE49-F238E27FC236}">
                <a16:creationId xmlns:a16="http://schemas.microsoft.com/office/drawing/2014/main" id="{0EF72A56-12DE-4894-AEBD-A5FA67E68E94}"/>
              </a:ext>
            </a:extLst>
          </p:cNvPr>
          <p:cNvSpPr/>
          <p:nvPr/>
        </p:nvSpPr>
        <p:spPr>
          <a:xfrm>
            <a:off x="9996316" y="2909026"/>
            <a:ext cx="1242560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Design Statistics Page</a:t>
            </a:r>
          </a:p>
        </p:txBody>
      </p:sp>
      <p:sp>
        <p:nvSpPr>
          <p:cNvPr id="130" name="Flowchart: Document 129">
            <a:extLst>
              <a:ext uri="{FF2B5EF4-FFF2-40B4-BE49-F238E27FC236}">
                <a16:creationId xmlns:a16="http://schemas.microsoft.com/office/drawing/2014/main" id="{8F6F22B4-4AEB-459E-9506-0F36865E2E8D}"/>
              </a:ext>
            </a:extLst>
          </p:cNvPr>
          <p:cNvSpPr/>
          <p:nvPr/>
        </p:nvSpPr>
        <p:spPr>
          <a:xfrm>
            <a:off x="10002702" y="3590123"/>
            <a:ext cx="1242561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Implement Power BI Desktop</a:t>
            </a:r>
          </a:p>
        </p:txBody>
      </p:sp>
      <p:sp>
        <p:nvSpPr>
          <p:cNvPr id="131" name="Flowchart: Document 130">
            <a:extLst>
              <a:ext uri="{FF2B5EF4-FFF2-40B4-BE49-F238E27FC236}">
                <a16:creationId xmlns:a16="http://schemas.microsoft.com/office/drawing/2014/main" id="{45F894FE-6BDC-4CA0-9B20-2CD05017645A}"/>
              </a:ext>
            </a:extLst>
          </p:cNvPr>
          <p:cNvSpPr/>
          <p:nvPr/>
        </p:nvSpPr>
        <p:spPr>
          <a:xfrm>
            <a:off x="10018604" y="4258412"/>
            <a:ext cx="1242561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Publish to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Power BI Cloud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DD67DA-ECD0-483C-804E-0ABB526F2094}"/>
              </a:ext>
            </a:extLst>
          </p:cNvPr>
          <p:cNvCxnSpPr/>
          <p:nvPr/>
        </p:nvCxnSpPr>
        <p:spPr>
          <a:xfrm>
            <a:off x="10627551" y="3368106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9EA0B5A-DF99-4650-8B9C-7BA717B2412C}"/>
              </a:ext>
            </a:extLst>
          </p:cNvPr>
          <p:cNvCxnSpPr/>
          <p:nvPr/>
        </p:nvCxnSpPr>
        <p:spPr>
          <a:xfrm>
            <a:off x="10645015" y="4038042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FB261-B2B0-41EC-A986-450E1D447FDF}"/>
              </a:ext>
            </a:extLst>
          </p:cNvPr>
          <p:cNvCxnSpPr>
            <a:stCxn id="53" idx="3"/>
            <a:endCxn id="129" idx="1"/>
          </p:cNvCxnSpPr>
          <p:nvPr/>
        </p:nvCxnSpPr>
        <p:spPr>
          <a:xfrm flipV="1">
            <a:off x="9024054" y="3152316"/>
            <a:ext cx="972262" cy="27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2CB9D-C742-4418-9AA3-17431626EA01}"/>
              </a:ext>
            </a:extLst>
          </p:cNvPr>
          <p:cNvSpPr/>
          <p:nvPr/>
        </p:nvSpPr>
        <p:spPr>
          <a:xfrm>
            <a:off x="2760724" y="1626560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EB740-5C8A-4CB3-A8E2-DEB69A2C0F6D}"/>
              </a:ext>
            </a:extLst>
          </p:cNvPr>
          <p:cNvSpPr/>
          <p:nvPr/>
        </p:nvSpPr>
        <p:spPr>
          <a:xfrm>
            <a:off x="8001877" y="1595371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6541E-F715-49C6-BA38-1931F3B69A5D}"/>
              </a:ext>
            </a:extLst>
          </p:cNvPr>
          <p:cNvSpPr/>
          <p:nvPr/>
        </p:nvSpPr>
        <p:spPr>
          <a:xfrm>
            <a:off x="1403498" y="1998915"/>
            <a:ext cx="3461188" cy="351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42607-8BD4-4428-B129-22076AE7DE3E}"/>
              </a:ext>
            </a:extLst>
          </p:cNvPr>
          <p:cNvSpPr/>
          <p:nvPr/>
        </p:nvSpPr>
        <p:spPr>
          <a:xfrm>
            <a:off x="1786815" y="2340934"/>
            <a:ext cx="1164509" cy="1270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Eamil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FirstName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1EADA-974A-4FE5-A3A9-B7A4D527EA89}"/>
              </a:ext>
            </a:extLst>
          </p:cNvPr>
          <p:cNvSpPr/>
          <p:nvPr/>
        </p:nvSpPr>
        <p:spPr>
          <a:xfrm>
            <a:off x="1771640" y="3900971"/>
            <a:ext cx="1190317" cy="1270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Company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38A1-B065-4BD8-9AFA-C397B87FFDE8}"/>
              </a:ext>
            </a:extLst>
          </p:cNvPr>
          <p:cNvSpPr/>
          <p:nvPr/>
        </p:nvSpPr>
        <p:spPr>
          <a:xfrm>
            <a:off x="10012218" y="4277917"/>
            <a:ext cx="1267279" cy="13291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Company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1AF23-5C45-4488-AB9F-71DE52C21D1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Design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Schema Structure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72E28B5-BF18-4464-B14C-9E97F7BB834A}"/>
              </a:ext>
            </a:extLst>
          </p:cNvPr>
          <p:cNvCxnSpPr>
            <a:stCxn id="23" idx="0"/>
          </p:cNvCxnSpPr>
          <p:nvPr/>
        </p:nvCxnSpPr>
        <p:spPr>
          <a:xfrm rot="5400000" flipH="1" flipV="1">
            <a:off x="5015438" y="-499516"/>
            <a:ext cx="194082" cy="5486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C950A-0FA6-4331-9044-CF57A36C086A}"/>
              </a:ext>
            </a:extLst>
          </p:cNvPr>
          <p:cNvCxnSpPr>
            <a:endCxn id="27" idx="1"/>
          </p:cNvCxnSpPr>
          <p:nvPr/>
        </p:nvCxnSpPr>
        <p:spPr>
          <a:xfrm>
            <a:off x="2961957" y="4942480"/>
            <a:ext cx="705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521F7-EE7B-4374-9500-553C3F76E0D3}"/>
              </a:ext>
            </a:extLst>
          </p:cNvPr>
          <p:cNvSpPr/>
          <p:nvPr/>
        </p:nvSpPr>
        <p:spPr>
          <a:xfrm>
            <a:off x="7855889" y="1964704"/>
            <a:ext cx="1575387" cy="36886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Eamil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FirstName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LastName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F8718-063B-461D-9594-2E4A2B9CECDE}"/>
              </a:ext>
            </a:extLst>
          </p:cNvPr>
          <p:cNvSpPr/>
          <p:nvPr/>
        </p:nvSpPr>
        <p:spPr>
          <a:xfrm>
            <a:off x="8017779" y="3508510"/>
            <a:ext cx="1250630" cy="19648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 Roles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strike="sngStrike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LastLogin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NumberOfLogin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759F-B3C8-4D70-B988-280ADEB4C023}"/>
              </a:ext>
            </a:extLst>
          </p:cNvPr>
          <p:cNvCxnSpPr/>
          <p:nvPr/>
        </p:nvCxnSpPr>
        <p:spPr>
          <a:xfrm>
            <a:off x="4471779" y="4110824"/>
            <a:ext cx="35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5E692-5F0D-41E6-9414-C07B0B253A82}"/>
              </a:ext>
            </a:extLst>
          </p:cNvPr>
          <p:cNvSpPr/>
          <p:nvPr/>
        </p:nvSpPr>
        <p:spPr>
          <a:xfrm>
            <a:off x="3221149" y="2340934"/>
            <a:ext cx="1250630" cy="28464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 Roles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LastLogin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NumberOfLogin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C0616-2F79-4A56-92FE-D39172A3C6FF}"/>
              </a:ext>
            </a:extLst>
          </p:cNvPr>
          <p:cNvCxnSpPr/>
          <p:nvPr/>
        </p:nvCxnSpPr>
        <p:spPr>
          <a:xfrm>
            <a:off x="6244779" y="2243893"/>
            <a:ext cx="0" cy="1787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0F560-DC74-4A95-9C0A-F946D2025333}"/>
              </a:ext>
            </a:extLst>
          </p:cNvPr>
          <p:cNvSpPr/>
          <p:nvPr/>
        </p:nvSpPr>
        <p:spPr>
          <a:xfrm>
            <a:off x="5820257" y="2955290"/>
            <a:ext cx="15070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Convert to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Embedding Structure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89DC4E-9451-4AA1-85A1-7396F3656B9A}"/>
              </a:ext>
            </a:extLst>
          </p:cNvPr>
          <p:cNvSpPr/>
          <p:nvPr/>
        </p:nvSpPr>
        <p:spPr>
          <a:xfrm>
            <a:off x="5894643" y="4997035"/>
            <a:ext cx="15753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Convert to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Referencing Structure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78F3CA-FD4B-447E-8F5B-48C2D310458F}"/>
              </a:ext>
            </a:extLst>
          </p:cNvPr>
          <p:cNvSpPr/>
          <p:nvPr/>
        </p:nvSpPr>
        <p:spPr>
          <a:xfrm>
            <a:off x="1403497" y="5747834"/>
            <a:ext cx="8027779" cy="96453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Users and Users Roles are 1:Many, Parent-Child, Composition Relationship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       Can be candidates for embedding Structure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User and Company are Many:Many, Association relationship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       Can be candidates for Referencing Structure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2" descr="Image result for information icon">
            <a:extLst>
              <a:ext uri="{FF2B5EF4-FFF2-40B4-BE49-F238E27FC236}">
                <a16:creationId xmlns:a16="http://schemas.microsoft.com/office/drawing/2014/main" id="{2CA9895D-30BD-42A1-9795-07BFFC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14" y="5852911"/>
            <a:ext cx="199574" cy="1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D5FD2A7-E73B-4DCD-8EC4-DF8A669E76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124300" y="4189228"/>
            <a:ext cx="1521558" cy="8868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1AF23-5C45-4488-AB9F-71DE52C21D1C}"/>
              </a:ext>
            </a:extLst>
          </p:cNvPr>
          <p:cNvSpPr/>
          <p:nvPr/>
        </p:nvSpPr>
        <p:spPr>
          <a:xfrm>
            <a:off x="1153389" y="1189676"/>
            <a:ext cx="3466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Column Mapping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F705A5-CC74-460B-BCFA-D7A973D3F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19348"/>
              </p:ext>
            </p:extLst>
          </p:nvPr>
        </p:nvGraphicFramePr>
        <p:xfrm>
          <a:off x="1184013" y="1712896"/>
          <a:ext cx="9633668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460">
                  <a:extLst>
                    <a:ext uri="{9D8B030D-6E8A-4147-A177-3AD203B41FA5}">
                      <a16:colId xmlns:a16="http://schemas.microsoft.com/office/drawing/2014/main" val="3159165744"/>
                    </a:ext>
                  </a:extLst>
                </a:gridCol>
                <a:gridCol w="1019390">
                  <a:extLst>
                    <a:ext uri="{9D8B030D-6E8A-4147-A177-3AD203B41FA5}">
                      <a16:colId xmlns:a16="http://schemas.microsoft.com/office/drawing/2014/main" val="28929884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67635266"/>
                    </a:ext>
                  </a:extLst>
                </a:gridCol>
                <a:gridCol w="1558456">
                  <a:extLst>
                    <a:ext uri="{9D8B030D-6E8A-4147-A177-3AD203B41FA5}">
                      <a16:colId xmlns:a16="http://schemas.microsoft.com/office/drawing/2014/main" val="102961169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07829395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038244132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4196545835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2922454259"/>
                    </a:ext>
                  </a:extLst>
                </a:gridCol>
                <a:gridCol w="580446">
                  <a:extLst>
                    <a:ext uri="{9D8B030D-6E8A-4147-A177-3AD203B41FA5}">
                      <a16:colId xmlns:a16="http://schemas.microsoft.com/office/drawing/2014/main" val="2567960981"/>
                    </a:ext>
                  </a:extLst>
                </a:gridCol>
              </a:tblGrid>
              <a:tr h="227772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RDBMS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19407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Collection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 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Depth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2751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95398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Eamil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Eamil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00366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4949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41768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UserRoleInfo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1638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89954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42510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8370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887055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0266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81870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NumberOfLogin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NumberOfLogin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79040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compnaies_ms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17852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companies_ms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8769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companies_ms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0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61D09-FE9A-4787-9E75-640014AA5380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6F5422-88F1-4D72-A34A-3498A15AFBC8}"/>
              </a:ext>
            </a:extLst>
          </p:cNvPr>
          <p:cNvSpPr/>
          <p:nvPr/>
        </p:nvSpPr>
        <p:spPr>
          <a:xfrm>
            <a:off x="2949228" y="2180725"/>
            <a:ext cx="162427" cy="162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1C5547-21AA-43BA-8585-055BFCEDE938}"/>
              </a:ext>
            </a:extLst>
          </p:cNvPr>
          <p:cNvSpPr txBox="1"/>
          <p:nvPr/>
        </p:nvSpPr>
        <p:spPr>
          <a:xfrm>
            <a:off x="2824902" y="1928063"/>
            <a:ext cx="6216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Start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520142A-3B81-43D0-AF8D-B070878CF61D}"/>
              </a:ext>
            </a:extLst>
          </p:cNvPr>
          <p:cNvSpPr/>
          <p:nvPr/>
        </p:nvSpPr>
        <p:spPr>
          <a:xfrm>
            <a:off x="2134457" y="2570675"/>
            <a:ext cx="1791968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Extract 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9BF2699-9FBB-4B65-AD9F-EF85FF6EDCFE}"/>
              </a:ext>
            </a:extLst>
          </p:cNvPr>
          <p:cNvSpPr/>
          <p:nvPr/>
        </p:nvSpPr>
        <p:spPr>
          <a:xfrm>
            <a:off x="2114141" y="3093589"/>
            <a:ext cx="1812284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Transform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6CB5EF-432C-453E-85D3-29E589D39895}"/>
              </a:ext>
            </a:extLst>
          </p:cNvPr>
          <p:cNvSpPr/>
          <p:nvPr/>
        </p:nvSpPr>
        <p:spPr>
          <a:xfrm>
            <a:off x="2131936" y="3621590"/>
            <a:ext cx="1804733" cy="30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Backup Data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E8DC39C-C5FF-4ECC-B3AA-28DAD79D1B1A}"/>
              </a:ext>
            </a:extLst>
          </p:cNvPr>
          <p:cNvSpPr/>
          <p:nvPr/>
        </p:nvSpPr>
        <p:spPr>
          <a:xfrm>
            <a:off x="2114141" y="4147118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Load 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576652-7FB8-4B4F-BEF2-6484A564B84C}"/>
              </a:ext>
            </a:extLst>
          </p:cNvPr>
          <p:cNvCxnSpPr>
            <a:cxnSpLocks/>
          </p:cNvCxnSpPr>
          <p:nvPr/>
        </p:nvCxnSpPr>
        <p:spPr>
          <a:xfrm>
            <a:off x="3030441" y="2871156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085E32-E1DD-4593-A4FC-79C263D673EF}"/>
              </a:ext>
            </a:extLst>
          </p:cNvPr>
          <p:cNvCxnSpPr>
            <a:cxnSpLocks/>
          </p:cNvCxnSpPr>
          <p:nvPr/>
        </p:nvCxnSpPr>
        <p:spPr>
          <a:xfrm>
            <a:off x="3056746" y="3384799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8EFE19-657E-436C-852D-31E6F56F44AF}"/>
              </a:ext>
            </a:extLst>
          </p:cNvPr>
          <p:cNvCxnSpPr>
            <a:cxnSpLocks/>
          </p:cNvCxnSpPr>
          <p:nvPr/>
        </p:nvCxnSpPr>
        <p:spPr>
          <a:xfrm>
            <a:off x="3071783" y="3918425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C1B7C2-32CE-4601-8060-04C2A403A53D}"/>
              </a:ext>
            </a:extLst>
          </p:cNvPr>
          <p:cNvCxnSpPr>
            <a:cxnSpLocks/>
          </p:cNvCxnSpPr>
          <p:nvPr/>
        </p:nvCxnSpPr>
        <p:spPr>
          <a:xfrm>
            <a:off x="3020650" y="2343001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9EA74A5-DCE2-40B5-AFF5-F4C13590E96A}"/>
              </a:ext>
            </a:extLst>
          </p:cNvPr>
          <p:cNvSpPr/>
          <p:nvPr/>
        </p:nvSpPr>
        <p:spPr>
          <a:xfrm>
            <a:off x="2044808" y="2440643"/>
            <a:ext cx="1984489" cy="2128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82605A-853C-4603-AF98-EF72B3A0ABE7}"/>
              </a:ext>
            </a:extLst>
          </p:cNvPr>
          <p:cNvSpPr txBox="1"/>
          <p:nvPr/>
        </p:nvSpPr>
        <p:spPr>
          <a:xfrm>
            <a:off x="2310490" y="4598442"/>
            <a:ext cx="1492511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1. Migrate Users Info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18EFC4C-2D27-4814-A16A-ACA6CFFA5A25}"/>
              </a:ext>
            </a:extLst>
          </p:cNvPr>
          <p:cNvSpPr/>
          <p:nvPr/>
        </p:nvSpPr>
        <p:spPr>
          <a:xfrm>
            <a:off x="4927969" y="2557011"/>
            <a:ext cx="1791968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Extract Data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93F8211-8F62-4CA5-864A-8CC25D934B00}"/>
              </a:ext>
            </a:extLst>
          </p:cNvPr>
          <p:cNvSpPr/>
          <p:nvPr/>
        </p:nvSpPr>
        <p:spPr>
          <a:xfrm>
            <a:off x="4907653" y="3079925"/>
            <a:ext cx="1812284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Transform Data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B026A47-2FDF-4F86-B63E-006A5AB57833}"/>
              </a:ext>
            </a:extLst>
          </p:cNvPr>
          <p:cNvSpPr/>
          <p:nvPr/>
        </p:nvSpPr>
        <p:spPr>
          <a:xfrm>
            <a:off x="4925448" y="3607926"/>
            <a:ext cx="1804733" cy="30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Backup Data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D45E0C-95EE-4F51-B575-7B23CA8A1818}"/>
              </a:ext>
            </a:extLst>
          </p:cNvPr>
          <p:cNvSpPr/>
          <p:nvPr/>
        </p:nvSpPr>
        <p:spPr>
          <a:xfrm>
            <a:off x="4907653" y="4133454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Load 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8F240A-A991-470B-B1B6-D55BE6C33C8D}"/>
              </a:ext>
            </a:extLst>
          </p:cNvPr>
          <p:cNvCxnSpPr>
            <a:cxnSpLocks/>
          </p:cNvCxnSpPr>
          <p:nvPr/>
        </p:nvCxnSpPr>
        <p:spPr>
          <a:xfrm>
            <a:off x="5823953" y="2857492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68EC06-AB17-4655-90E2-9ED855A95334}"/>
              </a:ext>
            </a:extLst>
          </p:cNvPr>
          <p:cNvCxnSpPr>
            <a:cxnSpLocks/>
          </p:cNvCxnSpPr>
          <p:nvPr/>
        </p:nvCxnSpPr>
        <p:spPr>
          <a:xfrm>
            <a:off x="5850258" y="3371135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B3F413-3788-4A8C-B29C-44C11C182268}"/>
              </a:ext>
            </a:extLst>
          </p:cNvPr>
          <p:cNvCxnSpPr>
            <a:cxnSpLocks/>
          </p:cNvCxnSpPr>
          <p:nvPr/>
        </p:nvCxnSpPr>
        <p:spPr>
          <a:xfrm>
            <a:off x="5865295" y="3904761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8B23AE8-C129-48AD-AA81-0AF1867A03B8}"/>
              </a:ext>
            </a:extLst>
          </p:cNvPr>
          <p:cNvSpPr/>
          <p:nvPr/>
        </p:nvSpPr>
        <p:spPr>
          <a:xfrm>
            <a:off x="4838320" y="2426979"/>
            <a:ext cx="1984489" cy="2128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20F7A5DD-7124-49FD-8A2A-21B9B5FEF243}"/>
              </a:ext>
            </a:extLst>
          </p:cNvPr>
          <p:cNvSpPr/>
          <p:nvPr/>
        </p:nvSpPr>
        <p:spPr>
          <a:xfrm>
            <a:off x="4183441" y="4191548"/>
            <a:ext cx="348045" cy="2244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B69C90-9D4A-4B6C-A511-2309065243CB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3960204" y="4303790"/>
            <a:ext cx="22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17EC5F-69B2-4138-8362-4E82F918F519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514558" y="2703394"/>
            <a:ext cx="413411" cy="15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143ECE9-F265-4C84-9938-DCB37FF62D9F}"/>
              </a:ext>
            </a:extLst>
          </p:cNvPr>
          <p:cNvSpPr txBox="1"/>
          <p:nvPr/>
        </p:nvSpPr>
        <p:spPr>
          <a:xfrm>
            <a:off x="4042846" y="3749175"/>
            <a:ext cx="6216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Success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B30E6B-593E-4116-8559-D1CBCABF0F1C}"/>
              </a:ext>
            </a:extLst>
          </p:cNvPr>
          <p:cNvSpPr txBox="1"/>
          <p:nvPr/>
        </p:nvSpPr>
        <p:spPr>
          <a:xfrm>
            <a:off x="5004500" y="4598442"/>
            <a:ext cx="1715438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2. Migrate Company Info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591936-268F-4E7A-883B-773ECBDAED35}"/>
              </a:ext>
            </a:extLst>
          </p:cNvPr>
          <p:cNvSpPr/>
          <p:nvPr/>
        </p:nvSpPr>
        <p:spPr>
          <a:xfrm>
            <a:off x="7707932" y="2534004"/>
            <a:ext cx="1791968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Extract Data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CFB1118-EB76-4A69-938A-C4EC909B9C47}"/>
              </a:ext>
            </a:extLst>
          </p:cNvPr>
          <p:cNvSpPr/>
          <p:nvPr/>
        </p:nvSpPr>
        <p:spPr>
          <a:xfrm>
            <a:off x="7687616" y="3056918"/>
            <a:ext cx="1812284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Transform Data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ACFC01F-8851-4A5D-ACCC-C3FC3F1C2E4E}"/>
              </a:ext>
            </a:extLst>
          </p:cNvPr>
          <p:cNvSpPr/>
          <p:nvPr/>
        </p:nvSpPr>
        <p:spPr>
          <a:xfrm>
            <a:off x="7705411" y="3584919"/>
            <a:ext cx="1804733" cy="30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Backup Data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65A6C2D-B22D-45F7-A99A-6F5459372B1B}"/>
              </a:ext>
            </a:extLst>
          </p:cNvPr>
          <p:cNvSpPr/>
          <p:nvPr/>
        </p:nvSpPr>
        <p:spPr>
          <a:xfrm>
            <a:off x="7687616" y="4110447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Load Data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194FD8-779A-4554-883C-7FF44B0CFA4E}"/>
              </a:ext>
            </a:extLst>
          </p:cNvPr>
          <p:cNvCxnSpPr>
            <a:cxnSpLocks/>
          </p:cNvCxnSpPr>
          <p:nvPr/>
        </p:nvCxnSpPr>
        <p:spPr>
          <a:xfrm>
            <a:off x="8603916" y="2834485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D0E5DE5-E381-47C1-8830-FA1744E59FD5}"/>
              </a:ext>
            </a:extLst>
          </p:cNvPr>
          <p:cNvCxnSpPr>
            <a:cxnSpLocks/>
          </p:cNvCxnSpPr>
          <p:nvPr/>
        </p:nvCxnSpPr>
        <p:spPr>
          <a:xfrm>
            <a:off x="8630221" y="3348128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3E7A70-7622-47B7-AEEE-D24CDAFE464B}"/>
              </a:ext>
            </a:extLst>
          </p:cNvPr>
          <p:cNvCxnSpPr>
            <a:cxnSpLocks/>
          </p:cNvCxnSpPr>
          <p:nvPr/>
        </p:nvCxnSpPr>
        <p:spPr>
          <a:xfrm>
            <a:off x="8645258" y="3881754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743C6C6-5B97-422B-AE17-3F069075A807}"/>
              </a:ext>
            </a:extLst>
          </p:cNvPr>
          <p:cNvSpPr/>
          <p:nvPr/>
        </p:nvSpPr>
        <p:spPr>
          <a:xfrm>
            <a:off x="7618283" y="2403972"/>
            <a:ext cx="1984489" cy="2128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E2F9158E-DF8D-4BF5-B7F6-FFB8496310DB}"/>
              </a:ext>
            </a:extLst>
          </p:cNvPr>
          <p:cNvSpPr/>
          <p:nvPr/>
        </p:nvSpPr>
        <p:spPr>
          <a:xfrm>
            <a:off x="6963404" y="4168541"/>
            <a:ext cx="348045" cy="2244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9A90D62-03D2-46A4-9E79-ABCEC68FD8F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6740167" y="4280783"/>
            <a:ext cx="22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27893A-D6C0-4AC0-AF6C-1DD23A5AD64D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7294521" y="2680387"/>
            <a:ext cx="413411" cy="15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3E172BC-BD58-420B-89EA-0AFC02B6B660}"/>
              </a:ext>
            </a:extLst>
          </p:cNvPr>
          <p:cNvSpPr txBox="1"/>
          <p:nvPr/>
        </p:nvSpPr>
        <p:spPr>
          <a:xfrm>
            <a:off x="6822809" y="3726168"/>
            <a:ext cx="6216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Success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FFAAEA-72B9-45F5-8DAA-4751D71D8074}"/>
              </a:ext>
            </a:extLst>
          </p:cNvPr>
          <p:cNvSpPr txBox="1"/>
          <p:nvPr/>
        </p:nvSpPr>
        <p:spPr>
          <a:xfrm>
            <a:off x="7728305" y="2103546"/>
            <a:ext cx="2317689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3. Migrate Users Role Info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C534F2-B876-4AE7-836F-2ED517D3E2A4}"/>
              </a:ext>
            </a:extLst>
          </p:cNvPr>
          <p:cNvSpPr/>
          <p:nvPr/>
        </p:nvSpPr>
        <p:spPr>
          <a:xfrm>
            <a:off x="8565418" y="5588078"/>
            <a:ext cx="162427" cy="162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11CC1C3-D810-4EE9-B5FE-DFE606AE9315}"/>
              </a:ext>
            </a:extLst>
          </p:cNvPr>
          <p:cNvSpPr/>
          <p:nvPr/>
        </p:nvSpPr>
        <p:spPr>
          <a:xfrm>
            <a:off x="8525314" y="5558000"/>
            <a:ext cx="242637" cy="2225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6BE394-1ADA-475D-B371-4C50E24CDBBC}"/>
              </a:ext>
            </a:extLst>
          </p:cNvPr>
          <p:cNvSpPr txBox="1"/>
          <p:nvPr/>
        </p:nvSpPr>
        <p:spPr>
          <a:xfrm>
            <a:off x="8461145" y="5846757"/>
            <a:ext cx="511343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End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F93BA1B-CFA2-48C8-B34E-BD919F217261}"/>
              </a:ext>
            </a:extLst>
          </p:cNvPr>
          <p:cNvCxnSpPr>
            <a:cxnSpLocks/>
          </p:cNvCxnSpPr>
          <p:nvPr/>
        </p:nvCxnSpPr>
        <p:spPr>
          <a:xfrm>
            <a:off x="8635602" y="5347441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E33BB3-0F11-4DF3-90BE-3721BF75BEF6}"/>
              </a:ext>
            </a:extLst>
          </p:cNvPr>
          <p:cNvSpPr/>
          <p:nvPr/>
        </p:nvSpPr>
        <p:spPr>
          <a:xfrm>
            <a:off x="7618283" y="4979845"/>
            <a:ext cx="2049437" cy="4669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C8E9EAE-C916-49F0-AEDA-00FAC39C220B}"/>
              </a:ext>
            </a:extLst>
          </p:cNvPr>
          <p:cNvSpPr/>
          <p:nvPr/>
        </p:nvSpPr>
        <p:spPr>
          <a:xfrm>
            <a:off x="7757610" y="5062880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Combine 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DEA32BE-FE09-4532-8E24-B0AD0D72D628}"/>
              </a:ext>
            </a:extLst>
          </p:cNvPr>
          <p:cNvSpPr txBox="1"/>
          <p:nvPr/>
        </p:nvSpPr>
        <p:spPr>
          <a:xfrm>
            <a:off x="9116575" y="5438667"/>
            <a:ext cx="2388003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4. Combine Users and User’s Role Info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67CAAE60-5EA5-4502-A14D-F5263D5A0563}"/>
              </a:ext>
            </a:extLst>
          </p:cNvPr>
          <p:cNvSpPr/>
          <p:nvPr/>
        </p:nvSpPr>
        <p:spPr>
          <a:xfrm>
            <a:off x="8493859" y="4629393"/>
            <a:ext cx="348045" cy="2244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A78C57-4C5F-48A9-A2F6-36A45570CB7A}"/>
              </a:ext>
            </a:extLst>
          </p:cNvPr>
          <p:cNvCxnSpPr>
            <a:cxnSpLocks/>
          </p:cNvCxnSpPr>
          <p:nvPr/>
        </p:nvCxnSpPr>
        <p:spPr>
          <a:xfrm>
            <a:off x="8656286" y="4394318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3C7A14E-7C84-46C6-9B4E-D1E575FE62D5}"/>
              </a:ext>
            </a:extLst>
          </p:cNvPr>
          <p:cNvCxnSpPr>
            <a:cxnSpLocks/>
          </p:cNvCxnSpPr>
          <p:nvPr/>
        </p:nvCxnSpPr>
        <p:spPr>
          <a:xfrm>
            <a:off x="8659208" y="4838772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F6EF7B4-8B85-49CC-8407-1357D1BD2751}"/>
              </a:ext>
            </a:extLst>
          </p:cNvPr>
          <p:cNvSpPr/>
          <p:nvPr/>
        </p:nvSpPr>
        <p:spPr>
          <a:xfrm>
            <a:off x="2001799" y="5772435"/>
            <a:ext cx="6005402" cy="63210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This diagram will be used to implement Processor Group on Apache NiFi. </a:t>
            </a:r>
          </a:p>
        </p:txBody>
      </p:sp>
      <p:pic>
        <p:nvPicPr>
          <p:cNvPr id="3074" name="Picture 2" descr="Image result for information icon">
            <a:extLst>
              <a:ext uri="{FF2B5EF4-FFF2-40B4-BE49-F238E27FC236}">
                <a16:creationId xmlns:a16="http://schemas.microsoft.com/office/drawing/2014/main" id="{AA81D7F2-6FDF-4D8D-8BA7-EF2D6E45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61" y="5984735"/>
            <a:ext cx="199574" cy="1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3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Analytic Page using Power BI Desktop and Publish it to </a:t>
            </a:r>
            <a:r>
              <a:rPr lang="en-US" sz="1600" b="1" dirty="0"/>
              <a:t>Power BI Cloud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61D09-FE9A-4787-9E75-640014AA5380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4ECA849-4698-442C-B799-F5B78657F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2173"/>
              </p:ext>
            </p:extLst>
          </p:nvPr>
        </p:nvGraphicFramePr>
        <p:xfrm>
          <a:off x="1426946" y="4310047"/>
          <a:ext cx="981947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08">
                  <a:extLst>
                    <a:ext uri="{9D8B030D-6E8A-4147-A177-3AD203B41FA5}">
                      <a16:colId xmlns:a16="http://schemas.microsoft.com/office/drawing/2014/main" val="3223384599"/>
                    </a:ext>
                  </a:extLst>
                </a:gridCol>
                <a:gridCol w="424872">
                  <a:extLst>
                    <a:ext uri="{9D8B030D-6E8A-4147-A177-3AD203B41FA5}">
                      <a16:colId xmlns:a16="http://schemas.microsoft.com/office/drawing/2014/main" val="1467635266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1029611699"/>
                    </a:ext>
                  </a:extLst>
                </a:gridCol>
                <a:gridCol w="3823855">
                  <a:extLst>
                    <a:ext uri="{9D8B030D-6E8A-4147-A177-3AD203B41FA5}">
                      <a16:colId xmlns:a16="http://schemas.microsoft.com/office/drawing/2014/main" val="359087149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4107829395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038244132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4196545835"/>
                    </a:ext>
                  </a:extLst>
                </a:gridCol>
              </a:tblGrid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Display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Table/collection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 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2751"/>
                  </a:ext>
                </a:extLst>
              </a:tr>
              <a:tr h="2277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Total Source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This field displays the number of row of source tables on IAM. </a:t>
                      </a:r>
                    </a:p>
                    <a:p>
                      <a:r>
                        <a:rPr lang="en-US" sz="1000" dirty="0"/>
                        <a:t>Calc: Count(UserId) + Count(RoleId) + Count(CompnayId)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95398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003664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4949"/>
                  </a:ext>
                </a:extLst>
              </a:tr>
              <a:tr h="2277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Total Target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This field displays the number of row of target collections on MongoDB. </a:t>
                      </a:r>
                    </a:p>
                    <a:p>
                      <a:r>
                        <a:rPr lang="en-US" sz="1000" dirty="0"/>
                        <a:t>Calc: Count(UserId) + Count(RoleId) + Count(CompnayId)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41768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UserRoleInfo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1638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compnaies_ms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89954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Total Failure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 field displays the number of failure row after migration.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Calc: Total Source Count - Total Target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837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BBA5D7-CEB6-41CA-B15F-35A602E2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46" y="2396827"/>
            <a:ext cx="2952713" cy="14763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904D97-CBE1-42A7-A1A7-9F1F11FBA75D}"/>
              </a:ext>
            </a:extLst>
          </p:cNvPr>
          <p:cNvSpPr/>
          <p:nvPr/>
        </p:nvSpPr>
        <p:spPr>
          <a:xfrm>
            <a:off x="1330849" y="2070732"/>
            <a:ext cx="1008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[Layout]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972B1-0E4B-441E-9F5F-99F21AF89CEB}"/>
              </a:ext>
            </a:extLst>
          </p:cNvPr>
          <p:cNvSpPr/>
          <p:nvPr/>
        </p:nvSpPr>
        <p:spPr>
          <a:xfrm>
            <a:off x="1330849" y="4020547"/>
            <a:ext cx="176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[In/Output Definition]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75A7AE-01CE-4C78-B96C-A297C66A6122}"/>
              </a:ext>
            </a:extLst>
          </p:cNvPr>
          <p:cNvSpPr/>
          <p:nvPr/>
        </p:nvSpPr>
        <p:spPr>
          <a:xfrm>
            <a:off x="5241014" y="3112945"/>
            <a:ext cx="6005402" cy="63210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This page will be used to implement/publish a Statistics page on Power BI. </a:t>
            </a:r>
          </a:p>
        </p:txBody>
      </p:sp>
      <p:pic>
        <p:nvPicPr>
          <p:cNvPr id="13" name="Picture 2" descr="Image result for information icon">
            <a:extLst>
              <a:ext uri="{FF2B5EF4-FFF2-40B4-BE49-F238E27FC236}">
                <a16:creationId xmlns:a16="http://schemas.microsoft.com/office/drawing/2014/main" id="{474DBA6C-4447-4C49-B175-52DC3700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76" y="3325245"/>
            <a:ext cx="199574" cy="1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9C1E87-ED48-4D6E-B4B1-37CC6526B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94252"/>
              </p:ext>
            </p:extLst>
          </p:nvPr>
        </p:nvGraphicFramePr>
        <p:xfrm>
          <a:off x="1398799" y="1253326"/>
          <a:ext cx="271824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482">
                  <a:extLst>
                    <a:ext uri="{9D8B030D-6E8A-4147-A177-3AD203B41FA5}">
                      <a16:colId xmlns:a16="http://schemas.microsoft.com/office/drawing/2014/main" val="3240483880"/>
                    </a:ext>
                  </a:extLst>
                </a:gridCol>
                <a:gridCol w="1086761">
                  <a:extLst>
                    <a:ext uri="{9D8B030D-6E8A-4147-A177-3AD203B41FA5}">
                      <a16:colId xmlns:a16="http://schemas.microsoft.com/office/drawing/2014/main" val="1695792453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0065034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12702341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ContactId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5728031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FirstName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524584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482726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CompanyId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554893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CompanyName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80877468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IsPrimaryCompany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9152116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0865742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SubscriberId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bigint(20)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37255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Ctype_en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varchar(8000)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66316954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Ctype_fr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varchar(8000)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9891838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ServiceGroupId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868486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ServiceGroupName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4503162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ServiceRoleNameEn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5612768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ServiceRoleNameFr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3643189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18488423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role_Companyid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86359504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role_UserId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2937318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CreatedDate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1099545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LastModifiedDate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8041672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l_LastLoginDate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0043223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l_TotalLogins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bigint(21)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29016630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NameEn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8889124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NameFr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733105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LastTCAcceptedDate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574218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LastTCVersionAccepted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varchar(20)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9374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5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6749</TotalTime>
  <Words>840</Words>
  <Application>Microsoft Office PowerPoint</Application>
  <PresentationFormat>Widescreen</PresentationFormat>
  <Paragraphs>386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486</cp:revision>
  <dcterms:created xsi:type="dcterms:W3CDTF">2018-11-21T15:51:23Z</dcterms:created>
  <dcterms:modified xsi:type="dcterms:W3CDTF">2019-02-05T20:17:42Z</dcterms:modified>
</cp:coreProperties>
</file>