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8B9-6A04-49B6-A4AE-2FF39626D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B5304-A617-40A3-BF97-6C7B9B79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3EB0D-5779-4650-BFB2-325DA394A5A8}"/>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18DEE1AF-5DF4-485B-81DB-26406A79A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1D08-DD16-4788-B510-8DD244D86FB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2891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6E5-C4A2-41CE-BF2F-0FDD65DC8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5DFF7-0446-4F38-A13A-1017750AA1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64F4E-C2AB-4A2A-A68E-34D2CB474368}"/>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525B1D67-541D-4F28-B3D3-62944731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59F53-0ADD-4563-87B6-2A546D6EE74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8441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EC021-AE30-405A-9E72-3B5369C46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43BFD-9A2A-4887-B66D-328141C8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8E00-6F28-44C1-86B8-D1ADD86A2930}"/>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414248AB-1E30-4469-9C7F-998EC0B9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9F42-9922-4599-887B-2C23AEAEA68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73694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121A-F873-4655-BBF9-506EC6313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9C0B-0B47-481D-90C2-339C424D9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F12F-7AA0-44AF-B457-29BC1BDFFF80}"/>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33D5F1D2-D448-464D-92C5-19DF4A71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6A16-C574-480E-A588-BBF0C1CBE9E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761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779F-9395-4101-A28C-163ED5BA8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ABAE2-A246-460A-A736-24278AB9D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FE63E6-5FD0-425F-9F93-3F432204B915}"/>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C32129FA-0637-42DB-B28B-259DAA7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5D5F0-301F-4BE8-B9A8-5F1BADDC3A37}"/>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301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9A8-9D5F-4610-86B8-F41DDC523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4726-D1EB-4BD8-B119-1C3839381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641C-2360-4248-8379-A39698744D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49304-EB1D-4826-A63E-C84F3799C4E6}"/>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6" name="Footer Placeholder 5">
            <a:extLst>
              <a:ext uri="{FF2B5EF4-FFF2-40B4-BE49-F238E27FC236}">
                <a16:creationId xmlns:a16="http://schemas.microsoft.com/office/drawing/2014/main" id="{7B058A5C-42F1-463E-98AC-8794F66C3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0F9-19A4-44EF-B5FD-E76FD3C3945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396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DE84-52E7-4621-9AEB-8C564AF6C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0DB9-F032-4E87-AA34-4DB7B587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2D007-0D15-49DC-B76B-501F595335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6AA9B-803B-4376-A385-B36CD330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C3354-2426-42FD-B7B6-91310E941F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DFD48-46EB-45AD-B7D6-B6748D0D81FE}"/>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8" name="Footer Placeholder 7">
            <a:extLst>
              <a:ext uri="{FF2B5EF4-FFF2-40B4-BE49-F238E27FC236}">
                <a16:creationId xmlns:a16="http://schemas.microsoft.com/office/drawing/2014/main" id="{3F1EB97C-70E8-47D3-9E15-37B7BDB36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55CE0-6B24-4E0C-9E0F-77F44564AE5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4474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57BB-2C3D-43F9-B022-DE30A44B4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7ACC6-B301-4AE0-A9BF-1FD191DEB519}"/>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4" name="Footer Placeholder 3">
            <a:extLst>
              <a:ext uri="{FF2B5EF4-FFF2-40B4-BE49-F238E27FC236}">
                <a16:creationId xmlns:a16="http://schemas.microsoft.com/office/drawing/2014/main" id="{9AB35E76-269E-4391-8163-91BC484D2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6E9C0-1CCA-47AC-B0ED-963214280FE8}"/>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1001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318A-B393-46C0-A500-18255AE70651}"/>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3" name="Footer Placeholder 2">
            <a:extLst>
              <a:ext uri="{FF2B5EF4-FFF2-40B4-BE49-F238E27FC236}">
                <a16:creationId xmlns:a16="http://schemas.microsoft.com/office/drawing/2014/main" id="{E998CB3C-DD46-4CF7-9B81-D51604B1E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A1638-F89B-4898-A049-F060AA26726B}"/>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9533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1E81-ED3E-4EC4-8864-69F45F7F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4A614-F7E9-4B2C-857E-66681678A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92BB-F3F1-4B8D-A83C-87FB4604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AFE81-1559-4B50-B60E-CCF69D66DCBD}"/>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6" name="Footer Placeholder 5">
            <a:extLst>
              <a:ext uri="{FF2B5EF4-FFF2-40B4-BE49-F238E27FC236}">
                <a16:creationId xmlns:a16="http://schemas.microsoft.com/office/drawing/2014/main" id="{11184DB8-B57A-457C-A146-7E5B12589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53B8-3031-42B5-AE92-446DADEFE51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74593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05C-B008-4454-8A01-5806811A9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C97C5-01DE-4DD6-89E2-DB3B0C7D7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CAFF-79EB-45E3-A582-40C896165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BFC718-935E-447F-9CFC-4AAE23E47CC1}"/>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6" name="Footer Placeholder 5">
            <a:extLst>
              <a:ext uri="{FF2B5EF4-FFF2-40B4-BE49-F238E27FC236}">
                <a16:creationId xmlns:a16="http://schemas.microsoft.com/office/drawing/2014/main" id="{39CC13F8-C5AD-4634-8457-0C2AC1C1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5F11-29AD-4C10-985F-B772BBF6BD3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551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F398C-FA6D-4D15-8F54-AF1A974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BB8C8-AE59-421A-97EF-934D0953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2B57-A87C-46EC-894B-ABC11098A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17EE2E3A-560D-4FD8-86CF-5E860F4BC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ACB42-D6C7-46A3-9980-FB9F69E45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7BB4-CB05-4F30-A852-8FCB48191900}" type="slidenum">
              <a:rPr lang="en-US" smtClean="0"/>
              <a:t>‹#›</a:t>
            </a:fld>
            <a:endParaRPr lang="en-US"/>
          </a:p>
        </p:txBody>
      </p:sp>
    </p:spTree>
    <p:extLst>
      <p:ext uri="{BB962C8B-B14F-4D97-AF65-F5344CB8AC3E}">
        <p14:creationId xmlns:p14="http://schemas.microsoft.com/office/powerpoint/2010/main" val="59260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According to Statista, the revenue of the Big Data industry will increase to 103 billion US dollars in size by 2027. With the current industry climate, GS1 Canada wants to build a “Data Warehouse”. Through successfully building D/W, GS1 Canada will obtain user experience about products, new revenue opportunities, and foundation to build “Big Data”. </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702D202-C3BA-477C-A748-CFB985D56F34}"/>
              </a:ext>
            </a:extLst>
          </p:cNvPr>
          <p:cNvPicPr>
            <a:picLocks noChangeAspect="1"/>
          </p:cNvPicPr>
          <p:nvPr/>
        </p:nvPicPr>
        <p:blipFill>
          <a:blip r:embed="rId4"/>
          <a:stretch>
            <a:fillRect/>
          </a:stretch>
        </p:blipFill>
        <p:spPr>
          <a:xfrm>
            <a:off x="247851" y="2284407"/>
            <a:ext cx="3706929" cy="721588"/>
          </a:xfrm>
          <a:prstGeom prst="rect">
            <a:avLst/>
          </a:prstGeom>
        </p:spPr>
      </p:pic>
      <p:sp>
        <p:nvSpPr>
          <p:cNvPr id="26" name="Rectangle 25">
            <a:extLst>
              <a:ext uri="{FF2B5EF4-FFF2-40B4-BE49-F238E27FC236}">
                <a16:creationId xmlns:a16="http://schemas.microsoft.com/office/drawing/2014/main" id="{79D2A371-7DBB-49D3-A709-657813528C2F}"/>
              </a:ext>
            </a:extLst>
          </p:cNvPr>
          <p:cNvSpPr/>
          <p:nvPr/>
        </p:nvSpPr>
        <p:spPr>
          <a:xfrm>
            <a:off x="536765" y="2300113"/>
            <a:ext cx="1834156" cy="261610"/>
          </a:xfrm>
          <a:prstGeom prst="rect">
            <a:avLst/>
          </a:prstGeom>
        </p:spPr>
        <p:txBody>
          <a:bodyPr wrap="none">
            <a:spAutoFit/>
          </a:bodyPr>
          <a:lstStyle/>
          <a:p>
            <a:r>
              <a:rPr lang="en-US" sz="1100" dirty="0">
                <a:solidFill>
                  <a:schemeClr val="tx1">
                    <a:lumMod val="65000"/>
                    <a:lumOff val="35000"/>
                  </a:schemeClr>
                </a:solidFill>
              </a:rPr>
              <a:t>[Global Big Data market size]</a:t>
            </a: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a:t>
            </a:r>
          </a:p>
          <a:p>
            <a:r>
              <a:rPr lang="en-US" sz="1200" dirty="0">
                <a:solidFill>
                  <a:schemeClr val="tx1">
                    <a:lumMod val="65000"/>
                    <a:lumOff val="35000"/>
                  </a:schemeClr>
                </a:solidFill>
              </a:rPr>
              <a:t>- Understanding the importance of data utilization</a:t>
            </a:r>
          </a:p>
          <a:p>
            <a:r>
              <a:rPr lang="en-US" sz="1200" dirty="0">
                <a:solidFill>
                  <a:schemeClr val="tx1">
                    <a:lumMod val="65000"/>
                    <a:lumOff val="35000"/>
                  </a:schemeClr>
                </a:solidFill>
              </a:rPr>
              <a:t>- In the beginning stage of building Data Warehouse</a:t>
            </a:r>
          </a:p>
          <a:p>
            <a:r>
              <a:rPr lang="en-US" sz="1200" dirty="0">
                <a:solidFill>
                  <a:schemeClr val="tx1">
                    <a:lumMod val="65000"/>
                    <a:lumOff val="35000"/>
                  </a:schemeClr>
                </a:solidFill>
              </a:rPr>
              <a:t>- Preparing technical solutions with MongoDB (Storage)/Apach   </a:t>
            </a:r>
          </a:p>
          <a:p>
            <a:r>
              <a:rPr lang="en-US" sz="1200" dirty="0">
                <a:solidFill>
                  <a:schemeClr val="tx1">
                    <a:lumMod val="65000"/>
                    <a:lumOff val="35000"/>
                  </a:schemeClr>
                </a:solidFill>
              </a:rPr>
              <a:t>  NiFi(ETL)/Power BI (Business Intelligence)</a:t>
            </a:r>
          </a:p>
          <a:p>
            <a:r>
              <a:rPr lang="en-US" sz="1200" dirty="0">
                <a:solidFill>
                  <a:schemeClr val="tx1">
                    <a:lumMod val="65000"/>
                    <a:lumOff val="35000"/>
                  </a:schemeClr>
                </a:solidFill>
              </a:rPr>
              <a:t>- Defined the prototype for supplying data</a:t>
            </a:r>
          </a:p>
        </p:txBody>
      </p:sp>
      <p:sp>
        <p:nvSpPr>
          <p:cNvPr id="28" name="Rectangle 27">
            <a:extLst>
              <a:ext uri="{FF2B5EF4-FFF2-40B4-BE49-F238E27FC236}">
                <a16:creationId xmlns:a16="http://schemas.microsoft.com/office/drawing/2014/main" id="{AA0C721A-B728-443D-848D-B0232927D2B6}"/>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Build D/W Tech Infrastructure</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Raise participation rate by Quarter </a:t>
            </a:r>
          </a:p>
          <a:p>
            <a:pPr>
              <a:lnSpc>
                <a:spcPct val="150000"/>
              </a:lnSpc>
            </a:pPr>
            <a:r>
              <a:rPr lang="en-US" sz="1050" b="1" dirty="0">
                <a:solidFill>
                  <a:schemeClr val="tx1">
                    <a:lumMod val="65000"/>
                    <a:lumOff val="35000"/>
                  </a:schemeClr>
                </a:solidFill>
              </a:rPr>
              <a:t>  [Weekly Avg Participate/Request count by a stakeholder]</a:t>
            </a: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15CFE0-BACB-46AB-AC3E-8ED1B363510C}"/>
              </a:ext>
            </a:extLst>
          </p:cNvPr>
          <p:cNvCxnSpPr>
            <a:cxnSpLocks/>
          </p:cNvCxnSpPr>
          <p:nvPr/>
        </p:nvCxnSpPr>
        <p:spPr>
          <a:xfrm flipH="1">
            <a:off x="3954781" y="2903220"/>
            <a:ext cx="28154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D2AECC-2285-4088-8174-68E11842918C}"/>
              </a:ext>
            </a:extLst>
          </p:cNvPr>
          <p:cNvCxnSpPr>
            <a:cxnSpLocks/>
          </p:cNvCxnSpPr>
          <p:nvPr/>
        </p:nvCxnSpPr>
        <p:spPr>
          <a:xfrm flipH="1">
            <a:off x="3935730" y="2404110"/>
            <a:ext cx="30059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6FC7381-E8D6-448A-A0CA-6A936CF59D56}"/>
              </a:ext>
            </a:extLst>
          </p:cNvPr>
          <p:cNvSpPr/>
          <p:nvPr/>
        </p:nvSpPr>
        <p:spPr>
          <a:xfrm>
            <a:off x="4165002" y="2785724"/>
            <a:ext cx="646331" cy="230832"/>
          </a:xfrm>
          <a:prstGeom prst="rect">
            <a:avLst/>
          </a:prstGeom>
        </p:spPr>
        <p:txBody>
          <a:bodyPr wrap="none">
            <a:spAutoFit/>
          </a:bodyPr>
          <a:lstStyle/>
          <a:p>
            <a:r>
              <a:rPr lang="en-US" sz="900" dirty="0"/>
              <a:t>2027 year</a:t>
            </a:r>
          </a:p>
        </p:txBody>
      </p:sp>
      <p:sp>
        <p:nvSpPr>
          <p:cNvPr id="43" name="Rectangle 42">
            <a:extLst>
              <a:ext uri="{FF2B5EF4-FFF2-40B4-BE49-F238E27FC236}">
                <a16:creationId xmlns:a16="http://schemas.microsoft.com/office/drawing/2014/main" id="{158F28E2-CB6B-4AFA-B67B-A8DB108EDD4B}"/>
              </a:ext>
            </a:extLst>
          </p:cNvPr>
          <p:cNvSpPr/>
          <p:nvPr/>
        </p:nvSpPr>
        <p:spPr>
          <a:xfrm>
            <a:off x="4144881" y="2287472"/>
            <a:ext cx="445956" cy="230832"/>
          </a:xfrm>
          <a:prstGeom prst="rect">
            <a:avLst/>
          </a:prstGeom>
        </p:spPr>
        <p:txBody>
          <a:bodyPr wrap="none">
            <a:spAutoFit/>
          </a:bodyPr>
          <a:lstStyle/>
          <a:p>
            <a:r>
              <a:rPr lang="en-US" sz="900" dirty="0"/>
              <a:t>103 B</a:t>
            </a:r>
          </a:p>
        </p:txBody>
      </p:sp>
      <p:sp>
        <p:nvSpPr>
          <p:cNvPr id="44" name="Rectangle 43">
            <a:extLst>
              <a:ext uri="{FF2B5EF4-FFF2-40B4-BE49-F238E27FC236}">
                <a16:creationId xmlns:a16="http://schemas.microsoft.com/office/drawing/2014/main" id="{5D007B4B-9495-430D-A98E-30DFC5E67416}"/>
              </a:ext>
            </a:extLst>
          </p:cNvPr>
          <p:cNvSpPr/>
          <p:nvPr/>
        </p:nvSpPr>
        <p:spPr>
          <a:xfrm>
            <a:off x="2264646" y="2878835"/>
            <a:ext cx="415498" cy="230832"/>
          </a:xfrm>
          <a:prstGeom prst="rect">
            <a:avLst/>
          </a:prstGeom>
        </p:spPr>
        <p:txBody>
          <a:bodyPr wrap="none">
            <a:spAutoFit/>
          </a:bodyPr>
          <a:lstStyle/>
          <a:p>
            <a:r>
              <a:rPr lang="en-US" sz="900" dirty="0"/>
              <a:t>2019</a:t>
            </a:r>
          </a:p>
        </p:txBody>
      </p:sp>
      <p:sp>
        <p:nvSpPr>
          <p:cNvPr id="55" name="Rectangle 54">
            <a:extLst>
              <a:ext uri="{FF2B5EF4-FFF2-40B4-BE49-F238E27FC236}">
                <a16:creationId xmlns:a16="http://schemas.microsoft.com/office/drawing/2014/main" id="{059EB1CF-2355-4923-AA7C-67736E65F013}"/>
              </a:ext>
            </a:extLst>
          </p:cNvPr>
          <p:cNvSpPr/>
          <p:nvPr/>
        </p:nvSpPr>
        <p:spPr>
          <a:xfrm>
            <a:off x="167012" y="4916507"/>
            <a:ext cx="2250937" cy="261610"/>
          </a:xfrm>
          <a:prstGeom prst="rect">
            <a:avLst/>
          </a:prstGeom>
        </p:spPr>
        <p:txBody>
          <a:bodyPr wrap="none">
            <a:spAutoFit/>
          </a:bodyPr>
          <a:lstStyle/>
          <a:p>
            <a:r>
              <a:rPr lang="en-US" sz="1100" b="1" dirty="0">
                <a:solidFill>
                  <a:schemeClr val="tx1">
                    <a:lumMod val="65000"/>
                    <a:lumOff val="35000"/>
                  </a:schemeClr>
                </a:solidFill>
              </a:rPr>
              <a:t>[Comp. Business Intelligence Tools]</a:t>
            </a: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pic>
        <p:nvPicPr>
          <p:cNvPr id="61" name="Picture 60">
            <a:extLst>
              <a:ext uri="{FF2B5EF4-FFF2-40B4-BE49-F238E27FC236}">
                <a16:creationId xmlns:a16="http://schemas.microsoft.com/office/drawing/2014/main" id="{E6AAF252-3125-4BE9-A42D-39B315C0DAC5}"/>
              </a:ext>
            </a:extLst>
          </p:cNvPr>
          <p:cNvPicPr>
            <a:picLocks noChangeAspect="1"/>
          </p:cNvPicPr>
          <p:nvPr/>
        </p:nvPicPr>
        <p:blipFill>
          <a:blip r:embed="rId5"/>
          <a:stretch>
            <a:fillRect/>
          </a:stretch>
        </p:blipFill>
        <p:spPr>
          <a:xfrm>
            <a:off x="4984522" y="5166555"/>
            <a:ext cx="3347948" cy="1483623"/>
          </a:xfrm>
          <a:prstGeom prst="rect">
            <a:avLst/>
          </a:prstGeom>
        </p:spPr>
      </p:pic>
      <p:graphicFrame>
        <p:nvGraphicFramePr>
          <p:cNvPr id="66" name="Table 65">
            <a:extLst>
              <a:ext uri="{FF2B5EF4-FFF2-40B4-BE49-F238E27FC236}">
                <a16:creationId xmlns:a16="http://schemas.microsoft.com/office/drawing/2014/main" id="{CD9A29C5-6A4D-4527-AC0C-90648FBDF4B9}"/>
              </a:ext>
            </a:extLst>
          </p:cNvPr>
          <p:cNvGraphicFramePr>
            <a:graphicFrameLocks noGrp="1"/>
          </p:cNvGraphicFramePr>
          <p:nvPr>
            <p:extLst>
              <p:ext uri="{D42A27DB-BD31-4B8C-83A1-F6EECF244321}">
                <p14:modId xmlns:p14="http://schemas.microsoft.com/office/powerpoint/2010/main" val="3422972395"/>
              </p:ext>
            </p:extLst>
          </p:nvPr>
        </p:nvGraphicFramePr>
        <p:xfrm>
          <a:off x="5048657" y="4915697"/>
          <a:ext cx="2171700" cy="772343"/>
        </p:xfrm>
        <a:graphic>
          <a:graphicData uri="http://schemas.openxmlformats.org/drawingml/2006/table">
            <a:tbl>
              <a:tblPr>
                <a:tableStyleId>{5C22544A-7EE6-4342-B048-85BDC9FD1C3A}</a:tableStyleId>
              </a:tblPr>
              <a:tblGrid>
                <a:gridCol w="420616">
                  <a:extLst>
                    <a:ext uri="{9D8B030D-6E8A-4147-A177-3AD203B41FA5}">
                      <a16:colId xmlns:a16="http://schemas.microsoft.com/office/drawing/2014/main" val="2522595152"/>
                    </a:ext>
                  </a:extLst>
                </a:gridCol>
                <a:gridCol w="848113">
                  <a:extLst>
                    <a:ext uri="{9D8B030D-6E8A-4147-A177-3AD203B41FA5}">
                      <a16:colId xmlns:a16="http://schemas.microsoft.com/office/drawing/2014/main" val="4061225865"/>
                    </a:ext>
                  </a:extLst>
                </a:gridCol>
                <a:gridCol w="902971">
                  <a:extLst>
                    <a:ext uri="{9D8B030D-6E8A-4147-A177-3AD203B41FA5}">
                      <a16:colId xmlns:a16="http://schemas.microsoft.com/office/drawing/2014/main" val="4133986965"/>
                    </a:ext>
                  </a:extLst>
                </a:gridCol>
              </a:tblGrid>
              <a:tr h="149859">
                <a:tc>
                  <a:txBody>
                    <a:bodyPr/>
                    <a:lstStyle/>
                    <a:p>
                      <a:pPr algn="ctr" fontAlgn="b"/>
                      <a:r>
                        <a:rPr lang="en-US" sz="900" b="1" u="none" strike="noStrike" dirty="0">
                          <a:effectLst/>
                        </a:rPr>
                        <a:t>Quarter</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Parcipate Count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Report Request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827696"/>
                  </a:ext>
                </a:extLst>
              </a:tr>
              <a:tr h="155621">
                <a:tc>
                  <a:txBody>
                    <a:bodyPr/>
                    <a:lstStyle/>
                    <a:p>
                      <a:pPr algn="ctr" fontAlgn="b"/>
                      <a:r>
                        <a:rPr lang="en-US" sz="900" u="none" strike="noStrike" dirty="0">
                          <a:effectLst/>
                        </a:rPr>
                        <a:t>Q1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392971"/>
                  </a:ext>
                </a:extLst>
              </a:tr>
              <a:tr h="155621">
                <a:tc>
                  <a:txBody>
                    <a:bodyPr/>
                    <a:lstStyle/>
                    <a:p>
                      <a:pPr algn="ctr" fontAlgn="b"/>
                      <a:r>
                        <a:rPr lang="en-US" sz="900" u="none" strike="noStrike" dirty="0">
                          <a:effectLst/>
                        </a:rPr>
                        <a:t>Q2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4517332"/>
                  </a:ext>
                </a:extLst>
              </a:tr>
              <a:tr h="155621">
                <a:tc>
                  <a:txBody>
                    <a:bodyPr/>
                    <a:lstStyle/>
                    <a:p>
                      <a:pPr algn="ctr" fontAlgn="b"/>
                      <a:r>
                        <a:rPr lang="en-US" sz="900" u="none" strike="noStrike" dirty="0">
                          <a:effectLst/>
                        </a:rPr>
                        <a:t>Q3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922591"/>
                  </a:ext>
                </a:extLst>
              </a:tr>
              <a:tr h="155621">
                <a:tc>
                  <a:txBody>
                    <a:bodyPr/>
                    <a:lstStyle/>
                    <a:p>
                      <a:pPr algn="ctr" fontAlgn="b"/>
                      <a:r>
                        <a:rPr lang="en-US" sz="900" u="none" strike="noStrike" dirty="0">
                          <a:effectLst/>
                        </a:rPr>
                        <a:t>Q4</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059072"/>
                  </a:ext>
                </a:extLst>
              </a:tr>
            </a:tbl>
          </a:graphicData>
        </a:graphic>
      </p:graphicFrame>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Is Infrastructure built</a:t>
            </a:r>
          </a:p>
          <a:p>
            <a:r>
              <a:rPr lang="en-US" sz="1200" dirty="0">
                <a:solidFill>
                  <a:schemeClr val="tx1">
                    <a:lumMod val="65000"/>
                    <a:lumOff val="35000"/>
                  </a:schemeClr>
                </a:solidFill>
              </a:rPr>
              <a:t>- Is GS1 Canada Data Share space built</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How many times stakeholders request BI Report work</a:t>
            </a:r>
          </a:p>
          <a:p>
            <a:r>
              <a:rPr lang="en-US" sz="1200" dirty="0">
                <a:solidFill>
                  <a:schemeClr val="tx1">
                    <a:lumMod val="65000"/>
                    <a:lumOff val="35000"/>
                  </a:schemeClr>
                </a:solidFill>
              </a:rPr>
              <a:t>- How many reports are in GS1 Data Marketplace</a:t>
            </a:r>
          </a:p>
          <a:p>
            <a:r>
              <a:rPr lang="en-US" sz="1200" dirty="0">
                <a:solidFill>
                  <a:schemeClr val="tx1">
                    <a:lumMod val="65000"/>
                    <a:lumOff val="35000"/>
                  </a:schemeClr>
                </a:solidFill>
              </a:rPr>
              <a:t>- What percent of BI report are used/reused</a:t>
            </a:r>
          </a:p>
          <a:p>
            <a:r>
              <a:rPr lang="en-US" sz="1200" dirty="0">
                <a:solidFill>
                  <a:schemeClr val="tx1">
                    <a:lumMod val="65000"/>
                    <a:lumOff val="35000"/>
                  </a:schemeClr>
                </a:solidFill>
              </a:rPr>
              <a:t>- How many stakeholders complete Training Module</a:t>
            </a: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Each action plan needs another document in detail </a:t>
            </a:r>
          </a:p>
          <a:p>
            <a:r>
              <a:rPr lang="en-US" sz="1200" dirty="0">
                <a:solidFill>
                  <a:schemeClr val="tx1">
                    <a:lumMod val="65000"/>
                    <a:lumOff val="35000"/>
                  </a:schemeClr>
                </a:solidFill>
              </a:rPr>
              <a:t>   E.G.: Data Supply Pilot project has different purpose,</a:t>
            </a:r>
          </a:p>
          <a:p>
            <a:r>
              <a:rPr lang="en-US" sz="1200" dirty="0">
                <a:solidFill>
                  <a:schemeClr val="tx1">
                    <a:lumMod val="65000"/>
                    <a:lumOff val="35000"/>
                  </a:schemeClr>
                </a:solidFill>
              </a:rPr>
              <a:t>            duration from building Data Warehouse</a:t>
            </a:r>
          </a:p>
        </p:txBody>
      </p:sp>
      <p:graphicFrame>
        <p:nvGraphicFramePr>
          <p:cNvPr id="72" name="Table 71">
            <a:extLst>
              <a:ext uri="{FF2B5EF4-FFF2-40B4-BE49-F238E27FC236}">
                <a16:creationId xmlns:a16="http://schemas.microsoft.com/office/drawing/2014/main" id="{72DD8691-5E4A-44FB-8D30-AC84CAE31A6E}"/>
              </a:ext>
            </a:extLst>
          </p:cNvPr>
          <p:cNvGraphicFramePr>
            <a:graphicFrameLocks noGrp="1"/>
          </p:cNvGraphicFramePr>
          <p:nvPr>
            <p:extLst>
              <p:ext uri="{D42A27DB-BD31-4B8C-83A1-F6EECF244321}">
                <p14:modId xmlns:p14="http://schemas.microsoft.com/office/powerpoint/2010/main" val="435688716"/>
              </p:ext>
            </p:extLst>
          </p:nvPr>
        </p:nvGraphicFramePr>
        <p:xfrm>
          <a:off x="290776" y="5195319"/>
          <a:ext cx="4366284" cy="1440727"/>
        </p:xfrm>
        <a:graphic>
          <a:graphicData uri="http://schemas.openxmlformats.org/drawingml/2006/table">
            <a:tbl>
              <a:tblPr>
                <a:tableStyleId>{5C22544A-7EE6-4342-B048-85BDC9FD1C3A}</a:tableStyleId>
              </a:tblPr>
              <a:tblGrid>
                <a:gridCol w="751215">
                  <a:extLst>
                    <a:ext uri="{9D8B030D-6E8A-4147-A177-3AD203B41FA5}">
                      <a16:colId xmlns:a16="http://schemas.microsoft.com/office/drawing/2014/main" val="3564536824"/>
                    </a:ext>
                  </a:extLst>
                </a:gridCol>
                <a:gridCol w="1733107">
                  <a:extLst>
                    <a:ext uri="{9D8B030D-6E8A-4147-A177-3AD203B41FA5}">
                      <a16:colId xmlns:a16="http://schemas.microsoft.com/office/drawing/2014/main" val="539192307"/>
                    </a:ext>
                  </a:extLst>
                </a:gridCol>
                <a:gridCol w="1881962">
                  <a:extLst>
                    <a:ext uri="{9D8B030D-6E8A-4147-A177-3AD203B41FA5}">
                      <a16:colId xmlns:a16="http://schemas.microsoft.com/office/drawing/2014/main" val="2131825221"/>
                    </a:ext>
                  </a:extLst>
                </a:gridCol>
              </a:tblGrid>
              <a:tr h="165925">
                <a:tc>
                  <a:txBody>
                    <a:bodyPr/>
                    <a:lstStyle/>
                    <a:p>
                      <a:pPr algn="ctr" fontAlgn="t"/>
                      <a:r>
                        <a:rPr lang="en-US" sz="1000" b="1" u="none" strike="noStrike" dirty="0">
                          <a:effectLst/>
                        </a:rPr>
                        <a:t> Type</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Tableau</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Power BI</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3879268"/>
                  </a:ext>
                </a:extLst>
              </a:tr>
              <a:tr h="165925">
                <a:tc>
                  <a:txBody>
                    <a:bodyPr/>
                    <a:lstStyle/>
                    <a:p>
                      <a:pPr algn="l" fontAlgn="ctr"/>
                      <a:r>
                        <a:rPr lang="en-US" sz="1000" b="0" i="0" u="none" strike="noStrike" dirty="0">
                          <a:solidFill>
                            <a:srgbClr val="000000"/>
                          </a:solidFill>
                          <a:effectLst/>
                          <a:latin typeface="Calibri" panose="020F0502020204030204" pitchFamily="34" charset="0"/>
                        </a:rPr>
                        <a:t>Free Version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Public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Desktop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56404"/>
                  </a:ext>
                </a:extLst>
              </a:tr>
              <a:tr h="165925">
                <a:tc>
                  <a:txBody>
                    <a:bodyPr/>
                    <a:lstStyle/>
                    <a:p>
                      <a:pPr algn="l" fontAlgn="ctr"/>
                      <a:r>
                        <a:rPr lang="en-US" sz="1000" b="0" i="0" u="none" strike="noStrike" dirty="0">
                          <a:solidFill>
                            <a:srgbClr val="000000"/>
                          </a:solidFill>
                          <a:effectLst/>
                          <a:latin typeface="Calibri" panose="020F0502020204030204" pitchFamily="34" charset="0"/>
                        </a:rPr>
                        <a:t>Cost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1" i="0" u="none" strike="noStrike" dirty="0">
                          <a:solidFill>
                            <a:srgbClr val="000000"/>
                          </a:solidFill>
                          <a:effectLst/>
                          <a:latin typeface="Calibri" panose="020F0502020204030204" pitchFamily="34" charset="0"/>
                        </a:rPr>
                        <a:t>Creator</a:t>
                      </a:r>
                      <a:r>
                        <a:rPr lang="en-US" sz="1000" b="0" i="0" u="none" strike="noStrike" dirty="0">
                          <a:solidFill>
                            <a:srgbClr val="000000"/>
                          </a:solidFill>
                          <a:effectLst/>
                          <a:latin typeface="Calibri" panose="020F0502020204030204" pitchFamily="34" charset="0"/>
                        </a:rPr>
                        <a:t>: $70, </a:t>
                      </a:r>
                      <a:r>
                        <a:rPr lang="en-US" sz="1000" b="1" i="0" u="none" strike="noStrike" dirty="0">
                          <a:solidFill>
                            <a:srgbClr val="000000"/>
                          </a:solidFill>
                          <a:effectLst/>
                          <a:latin typeface="Calibri" panose="020F0502020204030204" pitchFamily="34" charset="0"/>
                        </a:rPr>
                        <a:t>Explorer</a:t>
                      </a:r>
                      <a:r>
                        <a:rPr lang="en-US" sz="1000" b="0" i="0" u="none" strike="noStrike" dirty="0">
                          <a:solidFill>
                            <a:srgbClr val="000000"/>
                          </a:solidFill>
                          <a:effectLst/>
                          <a:latin typeface="Calibri" panose="020F0502020204030204" pitchFamily="34" charset="0"/>
                        </a:rPr>
                        <a:t>: $35 on-premise/$42 cloud, </a:t>
                      </a:r>
                      <a:r>
                        <a:rPr lang="en-US" sz="1000" b="1" i="0" u="none" strike="noStrike" dirty="0">
                          <a:solidFill>
                            <a:srgbClr val="000000"/>
                          </a:solidFill>
                          <a:effectLst/>
                          <a:latin typeface="Calibri" panose="020F0502020204030204" pitchFamily="34" charset="0"/>
                        </a:rPr>
                        <a:t>Viewer</a:t>
                      </a:r>
                      <a:r>
                        <a:rPr lang="en-US" sz="1000" b="0" i="0" u="none" strike="noStrike" dirty="0">
                          <a:solidFill>
                            <a:srgbClr val="000000"/>
                          </a:solidFill>
                          <a:effectLst/>
                          <a:latin typeface="Calibri" panose="020F0502020204030204" pitchFamily="34" charset="0"/>
                        </a:rPr>
                        <a:t>: $12 on-premise/$15 cloud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1" i="0" u="none" strike="noStrike" dirty="0">
                          <a:solidFill>
                            <a:srgbClr val="000000"/>
                          </a:solidFill>
                          <a:effectLst/>
                          <a:latin typeface="Calibri" panose="020F0502020204030204" pitchFamily="34" charset="0"/>
                        </a:rPr>
                        <a:t>Pro</a:t>
                      </a:r>
                      <a:r>
                        <a:rPr lang="en-US" sz="1000" b="0" i="0" u="none" strike="noStrike" dirty="0">
                          <a:solidFill>
                            <a:srgbClr val="000000"/>
                          </a:solidFill>
                          <a:effectLst/>
                          <a:latin typeface="Calibri" panose="020F0502020204030204" pitchFamily="34" charset="0"/>
                        </a:rPr>
                        <a:t>: $9.99, </a:t>
                      </a:r>
                      <a:r>
                        <a:rPr lang="en-US" sz="1000" b="1" i="0" u="none" strike="noStrike" dirty="0">
                          <a:solidFill>
                            <a:srgbClr val="000000"/>
                          </a:solidFill>
                          <a:effectLst/>
                          <a:latin typeface="Calibri" panose="020F0502020204030204" pitchFamily="34" charset="0"/>
                        </a:rPr>
                        <a:t>Premium</a:t>
                      </a:r>
                      <a:r>
                        <a:rPr lang="en-US" sz="1000" b="0" i="0" u="none" strike="noStrike" dirty="0">
                          <a:solidFill>
                            <a:srgbClr val="000000"/>
                          </a:solidFill>
                          <a:effectLst/>
                          <a:latin typeface="Calibri" panose="020F0502020204030204" pitchFamily="34" charset="0"/>
                        </a:rPr>
                        <a:t>: capacity pricing, charging per node per month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452750"/>
                  </a:ext>
                </a:extLst>
              </a:tr>
              <a:tr h="321076">
                <a:tc>
                  <a:txBody>
                    <a:bodyPr/>
                    <a:lstStyle/>
                    <a:p>
                      <a:pPr algn="l" fontAlgn="ctr"/>
                      <a:r>
                        <a:rPr lang="en-US" sz="1000" u="none" strike="noStrike" dirty="0">
                          <a:effectLst/>
                        </a:rPr>
                        <a:t>Good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Drill-down</a:t>
                      </a:r>
                      <a:br>
                        <a:rPr lang="en-US" sz="1000" u="none" strike="noStrike" dirty="0">
                          <a:effectLst/>
                        </a:rPr>
                      </a:br>
                      <a:r>
                        <a:rPr lang="en-US" sz="1000" u="none" strike="noStrike" dirty="0">
                          <a:effectLst/>
                        </a:rPr>
                        <a:t>Visualization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Similar to Excel I/F, Included to Office 365 cloud Package</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538951"/>
                  </a:ext>
                </a:extLst>
              </a:tr>
              <a:tr h="321076">
                <a:tc>
                  <a:txBody>
                    <a:bodyPr/>
                    <a:lstStyle/>
                    <a:p>
                      <a:pPr algn="l" fontAlgn="ctr"/>
                      <a:r>
                        <a:rPr lang="en-US" sz="1000" u="none" strike="noStrike" dirty="0">
                          <a:effectLst/>
                        </a:rPr>
                        <a:t>Bad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a:effectLst/>
                        </a:rPr>
                        <a:t>High cost for smaller Biz</a:t>
                      </a:r>
                      <a:endParaRPr lang="en-US" sz="10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Cannot share with Desktop</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776335"/>
                  </a:ext>
                </a:extLst>
              </a:tr>
            </a:tbl>
          </a:graphicData>
        </a:graphic>
      </p:graphicFrame>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322531683"/>
              </p:ext>
            </p:extLst>
          </p:nvPr>
        </p:nvGraphicFramePr>
        <p:xfrm>
          <a:off x="4966774" y="1208185"/>
          <a:ext cx="6959627" cy="2494771"/>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679898">
                  <a:extLst>
                    <a:ext uri="{9D8B030D-6E8A-4147-A177-3AD203B41FA5}">
                      <a16:colId xmlns:a16="http://schemas.microsoft.com/office/drawing/2014/main" val="867698199"/>
                    </a:ext>
                  </a:extLst>
                </a:gridCol>
                <a:gridCol w="3935947">
                  <a:extLst>
                    <a:ext uri="{9D8B030D-6E8A-4147-A177-3AD203B41FA5}">
                      <a16:colId xmlns:a16="http://schemas.microsoft.com/office/drawing/2014/main" val="486052925"/>
                    </a:ext>
                  </a:extLst>
                </a:gridCol>
                <a:gridCol w="1181932">
                  <a:extLst>
                    <a:ext uri="{9D8B030D-6E8A-4147-A177-3AD203B41FA5}">
                      <a16:colId xmlns:a16="http://schemas.microsoft.com/office/drawing/2014/main" val="3913468231"/>
                    </a:ext>
                  </a:extLst>
                </a:gridCol>
                <a:gridCol w="860630">
                  <a:extLst>
                    <a:ext uri="{9D8B030D-6E8A-4147-A177-3AD203B41FA5}">
                      <a16:colId xmlns:a16="http://schemas.microsoft.com/office/drawing/2014/main" val="284579329"/>
                    </a:ext>
                  </a:extLst>
                </a:gridCol>
              </a:tblGrid>
              <a:tr h="154543">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Role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70687">
                <a:tc>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en-US" sz="1000" u="none" strike="noStrike" dirty="0">
                          <a:effectLst/>
                        </a:rPr>
                        <a:t>Infra</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Support technology (MongoDB/ETL tool/Business Intelligence tool)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54543">
                <a:tc>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Build GS1 Canada Data Marketplace (CMS)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Feb</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54543">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Define prototype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982548"/>
                  </a:ext>
                </a:extLst>
              </a:tr>
              <a:tr h="490534">
                <a:tc>
                  <a:txBody>
                    <a:bodyPr/>
                    <a:lstStyle/>
                    <a:p>
                      <a:pPr algn="ctr" fontAlgn="ctr"/>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Data</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000" u="none" strike="noStrike" dirty="0">
                          <a:effectLst/>
                        </a:rPr>
                        <a:t>Define the report data and Visual Diagram</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Data distributors</a:t>
                      </a:r>
                      <a:br>
                        <a:rPr lang="en-US" sz="1000" u="none" strike="noStrike" dirty="0">
                          <a:effectLst/>
                        </a:rPr>
                      </a:br>
                      <a:r>
                        <a:rPr lang="en-US" sz="1000" u="none" strike="noStrike" dirty="0">
                          <a:effectLst/>
                        </a:rPr>
                        <a:t>(Sales/marketing/Finance/Executives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0837671"/>
                  </a:ext>
                </a:extLst>
              </a:tr>
              <a:tr h="154543">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Training</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Create Training module (Video/Mobile) with PowerApps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System Architect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Mar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221973"/>
                  </a:ext>
                </a:extLst>
              </a:tr>
              <a:tr h="881806">
                <a:tc>
                  <a:txBody>
                    <a:bodyPr/>
                    <a:lstStyle/>
                    <a:p>
                      <a:pPr algn="ctr" fontAlgn="ctr"/>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Guide</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 Migration Procedure</a:t>
                      </a:r>
                      <a:br>
                        <a:rPr lang="en-US" sz="1000" u="none" strike="noStrike" dirty="0">
                          <a:effectLst/>
                        </a:rPr>
                      </a:br>
                      <a:r>
                        <a:rPr lang="en-US" sz="1000" u="none" strike="noStrike" dirty="0">
                          <a:effectLst/>
                        </a:rPr>
                        <a:t>- Data Mapping Chart</a:t>
                      </a:r>
                    </a:p>
                    <a:p>
                      <a:pPr algn="l" fontAlgn="ctr"/>
                      <a:r>
                        <a:rPr lang="en-US" sz="1000" u="none" strike="noStrike" dirty="0">
                          <a:effectLst/>
                        </a:rPr>
                        <a:t>- Standard Operating Procedure</a:t>
                      </a:r>
                      <a:br>
                        <a:rPr lang="en-US" sz="1000" u="none" strike="noStrike" dirty="0">
                          <a:effectLst/>
                        </a:rPr>
                      </a:br>
                      <a:r>
                        <a:rPr lang="en-US" sz="1000" u="none" strike="noStrike" dirty="0">
                          <a:effectLst/>
                        </a:rPr>
                        <a:t>- Report (Statistics) Service Request Form</a:t>
                      </a:r>
                      <a:br>
                        <a:rPr lang="en-US" sz="1000" u="none" strike="noStrike" dirty="0">
                          <a:effectLst/>
                        </a:rPr>
                      </a:br>
                      <a:r>
                        <a:rPr lang="en-US" sz="1000" u="none" strike="noStrike" dirty="0">
                          <a:effectLst/>
                        </a:rPr>
                        <a:t>- Report Visualization Diagram and IO definition Form</a:t>
                      </a:r>
                      <a:br>
                        <a:rPr lang="en-US" sz="1000" u="none" strike="noStrike" dirty="0">
                          <a:effectLst/>
                        </a:rPr>
                      </a:br>
                      <a:r>
                        <a:rPr lang="en-US" sz="1000" u="none" strike="noStrike" dirty="0">
                          <a:effectLst/>
                        </a:rPr>
                        <a:t>- User/Developer guide for GS1 Canada Data Marketplace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r h="154543">
                <a:tc>
                  <a:txBody>
                    <a:bodyPr/>
                    <a:lstStyle/>
                    <a:p>
                      <a:pPr algn="ctr" fontAlgn="ctr"/>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Plan/Do Data Supply Pilot project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SA/DB/BI team</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Mar ~ Apr</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563803"/>
                  </a:ext>
                </a:extLst>
              </a:tr>
            </a:tbl>
          </a:graphicData>
        </a:graphic>
      </p:graphicFrame>
      <p:sp>
        <p:nvSpPr>
          <p:cNvPr id="35" name="Rectangle 34">
            <a:extLst>
              <a:ext uri="{FF2B5EF4-FFF2-40B4-BE49-F238E27FC236}">
                <a16:creationId xmlns:a16="http://schemas.microsoft.com/office/drawing/2014/main" id="{CFE5119E-FE94-408E-A9C1-60E7F8A5C41E}"/>
              </a:ext>
            </a:extLst>
          </p:cNvPr>
          <p:cNvSpPr/>
          <p:nvPr/>
        </p:nvSpPr>
        <p:spPr>
          <a:xfrm>
            <a:off x="2288310" y="2387160"/>
            <a:ext cx="388248" cy="230832"/>
          </a:xfrm>
          <a:prstGeom prst="rect">
            <a:avLst/>
          </a:prstGeom>
        </p:spPr>
        <p:txBody>
          <a:bodyPr wrap="none">
            <a:spAutoFit/>
          </a:bodyPr>
          <a:lstStyle/>
          <a:p>
            <a:r>
              <a:rPr lang="en-US" sz="900" dirty="0"/>
              <a:t>49 B</a:t>
            </a:r>
          </a:p>
        </p:txBody>
      </p:sp>
    </p:spTree>
    <p:extLst>
      <p:ext uri="{BB962C8B-B14F-4D97-AF65-F5344CB8AC3E}">
        <p14:creationId xmlns:p14="http://schemas.microsoft.com/office/powerpoint/2010/main" val="225524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System Diagram</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3F50B532-3812-47D7-835B-2C5C7FF34C77}"/>
              </a:ext>
            </a:extLst>
          </p:cNvPr>
          <p:cNvSpPr/>
          <p:nvPr/>
        </p:nvSpPr>
        <p:spPr>
          <a:xfrm>
            <a:off x="3403692" y="1967963"/>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Cloud</a:t>
            </a:r>
          </a:p>
        </p:txBody>
      </p:sp>
      <p:sp>
        <p:nvSpPr>
          <p:cNvPr id="28" name="Rectangle: Rounded Corners 27">
            <a:extLst>
              <a:ext uri="{FF2B5EF4-FFF2-40B4-BE49-F238E27FC236}">
                <a16:creationId xmlns:a16="http://schemas.microsoft.com/office/drawing/2014/main" id="{91F662C5-0529-40B0-B30C-A88C075A5B2A}"/>
              </a:ext>
            </a:extLst>
          </p:cNvPr>
          <p:cNvSpPr/>
          <p:nvPr/>
        </p:nvSpPr>
        <p:spPr>
          <a:xfrm>
            <a:off x="2274985" y="1180426"/>
            <a:ext cx="1556352" cy="2068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GS1 Canada Data Warehouse</a:t>
            </a:r>
          </a:p>
        </p:txBody>
      </p:sp>
      <p:sp>
        <p:nvSpPr>
          <p:cNvPr id="31" name="Rectangle: Rounded Corners 30">
            <a:extLst>
              <a:ext uri="{FF2B5EF4-FFF2-40B4-BE49-F238E27FC236}">
                <a16:creationId xmlns:a16="http://schemas.microsoft.com/office/drawing/2014/main" id="{8E6D804A-0F5A-4D65-AA16-AF9D06E507DB}"/>
              </a:ext>
            </a:extLst>
          </p:cNvPr>
          <p:cNvSpPr/>
          <p:nvPr/>
        </p:nvSpPr>
        <p:spPr>
          <a:xfrm>
            <a:off x="1898595" y="1979458"/>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MongoDB</a:t>
            </a:r>
          </a:p>
        </p:txBody>
      </p:sp>
      <p:sp>
        <p:nvSpPr>
          <p:cNvPr id="38" name="Rectangle: Rounded Corners 37">
            <a:extLst>
              <a:ext uri="{FF2B5EF4-FFF2-40B4-BE49-F238E27FC236}">
                <a16:creationId xmlns:a16="http://schemas.microsoft.com/office/drawing/2014/main" id="{8BBFC278-1D4A-4EEB-8BA8-33C8BBBE81C1}"/>
              </a:ext>
            </a:extLst>
          </p:cNvPr>
          <p:cNvSpPr/>
          <p:nvPr/>
        </p:nvSpPr>
        <p:spPr>
          <a:xfrm>
            <a:off x="487138" y="1683001"/>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432601C3-7F35-4CC8-B607-427538868CBA}"/>
              </a:ext>
            </a:extLst>
          </p:cNvPr>
          <p:cNvSpPr/>
          <p:nvPr/>
        </p:nvSpPr>
        <p:spPr>
          <a:xfrm>
            <a:off x="1907230" y="1698586"/>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661233EF-A82D-422D-BF24-0037D4B0B5A2}"/>
              </a:ext>
            </a:extLst>
          </p:cNvPr>
          <p:cNvSpPr/>
          <p:nvPr/>
        </p:nvSpPr>
        <p:spPr>
          <a:xfrm>
            <a:off x="3403692"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712E6866-BA1C-4823-ACD7-F203CCAA6389}"/>
              </a:ext>
            </a:extLst>
          </p:cNvPr>
          <p:cNvSpPr/>
          <p:nvPr/>
        </p:nvSpPr>
        <p:spPr>
          <a:xfrm>
            <a:off x="4930931"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Rectangle: Rounded Corners 41">
            <a:extLst>
              <a:ext uri="{FF2B5EF4-FFF2-40B4-BE49-F238E27FC236}">
                <a16:creationId xmlns:a16="http://schemas.microsoft.com/office/drawing/2014/main" id="{0513D3F0-4E89-423A-9F7A-F7D8722A06DA}"/>
              </a:ext>
            </a:extLst>
          </p:cNvPr>
          <p:cNvSpPr/>
          <p:nvPr/>
        </p:nvSpPr>
        <p:spPr>
          <a:xfrm>
            <a:off x="1896597" y="2274024"/>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Apache NiFi</a:t>
            </a:r>
          </a:p>
        </p:txBody>
      </p:sp>
      <p:sp>
        <p:nvSpPr>
          <p:cNvPr id="44" name="Rectangle: Rounded Corners 43">
            <a:extLst>
              <a:ext uri="{FF2B5EF4-FFF2-40B4-BE49-F238E27FC236}">
                <a16:creationId xmlns:a16="http://schemas.microsoft.com/office/drawing/2014/main" id="{F08E62CC-4B78-483B-85CE-02F17814C97D}"/>
              </a:ext>
            </a:extLst>
          </p:cNvPr>
          <p:cNvSpPr/>
          <p:nvPr/>
        </p:nvSpPr>
        <p:spPr>
          <a:xfrm>
            <a:off x="4930931" y="198922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Outlook</a:t>
            </a:r>
          </a:p>
        </p:txBody>
      </p:sp>
      <p:sp>
        <p:nvSpPr>
          <p:cNvPr id="45" name="Rectangle: Rounded Corners 44">
            <a:extLst>
              <a:ext uri="{FF2B5EF4-FFF2-40B4-BE49-F238E27FC236}">
                <a16:creationId xmlns:a16="http://schemas.microsoft.com/office/drawing/2014/main" id="{E7FDCE81-07DA-4D33-8F42-3251035A8D28}"/>
              </a:ext>
            </a:extLst>
          </p:cNvPr>
          <p:cNvSpPr/>
          <p:nvPr/>
        </p:nvSpPr>
        <p:spPr>
          <a:xfrm>
            <a:off x="3414325" y="26262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SharePoint</a:t>
            </a:r>
          </a:p>
        </p:txBody>
      </p:sp>
      <p:sp>
        <p:nvSpPr>
          <p:cNvPr id="46" name="Rectangle: Rounded Corners 45">
            <a:extLst>
              <a:ext uri="{FF2B5EF4-FFF2-40B4-BE49-F238E27FC236}">
                <a16:creationId xmlns:a16="http://schemas.microsoft.com/office/drawing/2014/main" id="{47C85829-F555-43AE-AC04-71D4ACCB1BE8}"/>
              </a:ext>
            </a:extLst>
          </p:cNvPr>
          <p:cNvSpPr/>
          <p:nvPr/>
        </p:nvSpPr>
        <p:spPr>
          <a:xfrm>
            <a:off x="3423162" y="292380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PowerApps</a:t>
            </a:r>
          </a:p>
        </p:txBody>
      </p:sp>
      <p:sp>
        <p:nvSpPr>
          <p:cNvPr id="47" name="Rectangle: Rounded Corners 46">
            <a:extLst>
              <a:ext uri="{FF2B5EF4-FFF2-40B4-BE49-F238E27FC236}">
                <a16:creationId xmlns:a16="http://schemas.microsoft.com/office/drawing/2014/main" id="{3268C14F-C873-44ED-8A6E-B4E1F1576EAB}"/>
              </a:ext>
            </a:extLst>
          </p:cNvPr>
          <p:cNvSpPr/>
          <p:nvPr/>
        </p:nvSpPr>
        <p:spPr>
          <a:xfrm>
            <a:off x="1896597" y="25718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 Connector</a:t>
            </a:r>
          </a:p>
        </p:txBody>
      </p:sp>
      <p:sp>
        <p:nvSpPr>
          <p:cNvPr id="50" name="Rectangle: Rounded Corners 49">
            <a:extLst>
              <a:ext uri="{FF2B5EF4-FFF2-40B4-BE49-F238E27FC236}">
                <a16:creationId xmlns:a16="http://schemas.microsoft.com/office/drawing/2014/main" id="{2DB132D9-3482-49D3-A6F0-0E000A1FAD60}"/>
              </a:ext>
            </a:extLst>
          </p:cNvPr>
          <p:cNvSpPr/>
          <p:nvPr/>
        </p:nvSpPr>
        <p:spPr>
          <a:xfrm>
            <a:off x="3423162" y="3231981"/>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Yammer</a:t>
            </a:r>
          </a:p>
        </p:txBody>
      </p:sp>
      <p:sp>
        <p:nvSpPr>
          <p:cNvPr id="52" name="Rectangle: Rounded Corners 51">
            <a:extLst>
              <a:ext uri="{FF2B5EF4-FFF2-40B4-BE49-F238E27FC236}">
                <a16:creationId xmlns:a16="http://schemas.microsoft.com/office/drawing/2014/main" id="{AF47927F-999C-4A93-AA04-83C88C774208}"/>
              </a:ext>
            </a:extLst>
          </p:cNvPr>
          <p:cNvSpPr/>
          <p:nvPr/>
        </p:nvSpPr>
        <p:spPr>
          <a:xfrm>
            <a:off x="487138" y="1976257"/>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a:t>
            </a:r>
          </a:p>
          <a:p>
            <a:pPr algn="ctr"/>
            <a:r>
              <a:rPr lang="en-US" sz="800" dirty="0"/>
              <a:t>Desktop</a:t>
            </a:r>
          </a:p>
        </p:txBody>
      </p:sp>
      <p:sp>
        <p:nvSpPr>
          <p:cNvPr id="53" name="Rectangle: Rounded Corners 52">
            <a:extLst>
              <a:ext uri="{FF2B5EF4-FFF2-40B4-BE49-F238E27FC236}">
                <a16:creationId xmlns:a16="http://schemas.microsoft.com/office/drawing/2014/main" id="{8D3A8876-92A1-4FB2-8FF7-FA379F14E800}"/>
              </a:ext>
            </a:extLst>
          </p:cNvPr>
          <p:cNvSpPr/>
          <p:nvPr/>
        </p:nvSpPr>
        <p:spPr>
          <a:xfrm>
            <a:off x="3413991" y="2282086"/>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On-Premises </a:t>
            </a:r>
          </a:p>
          <a:p>
            <a:pPr algn="ctr"/>
            <a:r>
              <a:rPr lang="en-US" sz="800" dirty="0"/>
              <a:t>Gateway</a:t>
            </a:r>
          </a:p>
        </p:txBody>
      </p:sp>
      <p:sp>
        <p:nvSpPr>
          <p:cNvPr id="54" name="Rectangle: Rounded Corners 53">
            <a:extLst>
              <a:ext uri="{FF2B5EF4-FFF2-40B4-BE49-F238E27FC236}">
                <a16:creationId xmlns:a16="http://schemas.microsoft.com/office/drawing/2014/main" id="{3090362D-1C68-4CD1-B0FB-EE674BEDE2D6}"/>
              </a:ext>
            </a:extLst>
          </p:cNvPr>
          <p:cNvSpPr/>
          <p:nvPr/>
        </p:nvSpPr>
        <p:spPr>
          <a:xfrm>
            <a:off x="4945105" y="2290490"/>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 Mobile</a:t>
            </a: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5784999"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E515AB94-2C0C-499A-BC11-49CBFC78F50B}"/>
              </a:ext>
            </a:extLst>
          </p:cNvPr>
          <p:cNvCxnSpPr>
            <a:cxnSpLocks/>
            <a:stCxn id="28" idx="2"/>
          </p:cNvCxnSpPr>
          <p:nvPr/>
        </p:nvCxnSpPr>
        <p:spPr>
          <a:xfrm>
            <a:off x="3053161" y="1387292"/>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D496FF-FED3-4568-BF0D-02BC124519C5}"/>
              </a:ext>
            </a:extLst>
          </p:cNvPr>
          <p:cNvCxnSpPr>
            <a:cxnSpLocks/>
          </p:cNvCxnSpPr>
          <p:nvPr/>
        </p:nvCxnSpPr>
        <p:spPr>
          <a:xfrm>
            <a:off x="882503" y="1536456"/>
            <a:ext cx="4431916" cy="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6C3404-7227-4423-9FCC-543140058724}"/>
              </a:ext>
            </a:extLst>
          </p:cNvPr>
          <p:cNvCxnSpPr>
            <a:cxnSpLocks/>
          </p:cNvCxnSpPr>
          <p:nvPr/>
        </p:nvCxnSpPr>
        <p:spPr>
          <a:xfrm>
            <a:off x="3787282" y="1550626"/>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6F6B7-E40C-4B09-B63A-6F056900E370}"/>
              </a:ext>
            </a:extLst>
          </p:cNvPr>
          <p:cNvCxnSpPr>
            <a:cxnSpLocks/>
          </p:cNvCxnSpPr>
          <p:nvPr/>
        </p:nvCxnSpPr>
        <p:spPr>
          <a:xfrm>
            <a:off x="5314419" y="1536455"/>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4A0BB6C-0D37-4DEF-9C92-D8AE453C6DC1}"/>
              </a:ext>
            </a:extLst>
          </p:cNvPr>
          <p:cNvCxnSpPr>
            <a:cxnSpLocks/>
          </p:cNvCxnSpPr>
          <p:nvPr/>
        </p:nvCxnSpPr>
        <p:spPr>
          <a:xfrm>
            <a:off x="2327701" y="1539993"/>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6866E0-2DE2-43EA-A1AE-1641CFB9BAA1}"/>
              </a:ext>
            </a:extLst>
          </p:cNvPr>
          <p:cNvCxnSpPr>
            <a:cxnSpLocks/>
          </p:cNvCxnSpPr>
          <p:nvPr/>
        </p:nvCxnSpPr>
        <p:spPr>
          <a:xfrm>
            <a:off x="891176" y="1539993"/>
            <a:ext cx="0" cy="141946"/>
          </a:xfrm>
          <a:prstGeom prst="line">
            <a:avLst/>
          </a:prstGeom>
        </p:spPr>
        <p:style>
          <a:lnRef idx="1">
            <a:schemeClr val="accent1"/>
          </a:lnRef>
          <a:fillRef idx="0">
            <a:schemeClr val="accent1"/>
          </a:fillRef>
          <a:effectRef idx="0">
            <a:schemeClr val="accent1"/>
          </a:effectRef>
          <a:fontRef idx="minor">
            <a:schemeClr val="tx1"/>
          </a:fontRef>
        </p:style>
      </p:cxnSp>
      <p:pic>
        <p:nvPicPr>
          <p:cNvPr id="166" name="Picture 28" descr="Image result for office 365 sharepoint icon">
            <a:extLst>
              <a:ext uri="{FF2B5EF4-FFF2-40B4-BE49-F238E27FC236}">
                <a16:creationId xmlns:a16="http://schemas.microsoft.com/office/drawing/2014/main" id="{9287AF4F-818B-439D-A360-09FAB655C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225" y="4446324"/>
            <a:ext cx="373388" cy="373388"/>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34" descr="Image result for office 365 outlook bi icon">
            <a:extLst>
              <a:ext uri="{FF2B5EF4-FFF2-40B4-BE49-F238E27FC236}">
                <a16:creationId xmlns:a16="http://schemas.microsoft.com/office/drawing/2014/main" id="{A46EC167-EDAB-4F40-A236-8F784C453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780" y="4478371"/>
            <a:ext cx="460347" cy="24512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4" descr="Image result for office icon">
            <a:extLst>
              <a:ext uri="{FF2B5EF4-FFF2-40B4-BE49-F238E27FC236}">
                <a16:creationId xmlns:a16="http://schemas.microsoft.com/office/drawing/2014/main" id="{D453F074-C715-4D0F-9E2D-3D31B63ED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180" y="406439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4" descr="Related image">
            <a:extLst>
              <a:ext uri="{FF2B5EF4-FFF2-40B4-BE49-F238E27FC236}">
                <a16:creationId xmlns:a16="http://schemas.microsoft.com/office/drawing/2014/main" id="{7FD942FA-67C8-4FDE-84E3-1E9F257AC5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669" y="3838837"/>
            <a:ext cx="444959" cy="266975"/>
          </a:xfrm>
          <a:prstGeom prst="rect">
            <a:avLst/>
          </a:prstGeom>
          <a:noFill/>
          <a:extLst>
            <a:ext uri="{909E8E84-426E-40DD-AFC4-6F175D3DCCD1}">
              <a14:hiddenFill xmlns:a14="http://schemas.microsoft.com/office/drawing/2010/main">
                <a:solidFill>
                  <a:srgbClr val="FFFFFF"/>
                </a:solidFill>
              </a14:hiddenFill>
            </a:ext>
          </a:extLst>
        </p:spPr>
      </p:pic>
      <p:sp>
        <p:nvSpPr>
          <p:cNvPr id="170" name="Cloud 169">
            <a:extLst>
              <a:ext uri="{FF2B5EF4-FFF2-40B4-BE49-F238E27FC236}">
                <a16:creationId xmlns:a16="http://schemas.microsoft.com/office/drawing/2014/main" id="{2C457876-C464-4696-AC98-CA12DD9C14B1}"/>
              </a:ext>
            </a:extLst>
          </p:cNvPr>
          <p:cNvSpPr/>
          <p:nvPr/>
        </p:nvSpPr>
        <p:spPr>
          <a:xfrm>
            <a:off x="1717759" y="3720426"/>
            <a:ext cx="1654579" cy="1429421"/>
          </a:xfrm>
          <a:prstGeom prst="cloud">
            <a:avLst/>
          </a:prstGeom>
          <a:gradFill flip="none" rotWithShape="1">
            <a:gsLst>
              <a:gs pos="0">
                <a:schemeClr val="bg1"/>
              </a:gs>
              <a:gs pos="52000">
                <a:schemeClr val="bg1"/>
              </a:gs>
              <a:gs pos="100000">
                <a:schemeClr val="accent2">
                  <a:lumMod val="20000"/>
                  <a:lumOff val="80000"/>
                </a:schemeClr>
              </a:gs>
            </a:gsLst>
            <a:lin ang="27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32" descr="Image result for office 365 Yammer bi icon">
            <a:extLst>
              <a:ext uri="{FF2B5EF4-FFF2-40B4-BE49-F238E27FC236}">
                <a16:creationId xmlns:a16="http://schemas.microsoft.com/office/drawing/2014/main" id="{4537FB49-B46B-4F6F-9938-4EFEC8087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733" y="4501814"/>
            <a:ext cx="197968" cy="197968"/>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2" descr="Image result for gear icon">
            <a:extLst>
              <a:ext uri="{FF2B5EF4-FFF2-40B4-BE49-F238E27FC236}">
                <a16:creationId xmlns:a16="http://schemas.microsoft.com/office/drawing/2014/main" id="{BB19302E-913A-4C7E-B6EF-090B8A44BB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8414" y="3940425"/>
            <a:ext cx="455284" cy="45528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Image result for mongodb icon">
            <a:extLst>
              <a:ext uri="{FF2B5EF4-FFF2-40B4-BE49-F238E27FC236}">
                <a16:creationId xmlns:a16="http://schemas.microsoft.com/office/drawing/2014/main" id="{8C56F929-68FA-4A77-9B8E-AE10EE14C4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7738" y="4104976"/>
            <a:ext cx="237027" cy="277774"/>
          </a:xfrm>
          <a:prstGeom prst="rect">
            <a:avLst/>
          </a:prstGeom>
          <a:noFill/>
          <a:extLst>
            <a:ext uri="{909E8E84-426E-40DD-AFC4-6F175D3DCCD1}">
              <a14:hiddenFill xmlns:a14="http://schemas.microsoft.com/office/drawing/2010/main">
                <a:solidFill>
                  <a:srgbClr val="FFFFFF"/>
                </a:solidFill>
              </a14:hiddenFill>
            </a:ext>
          </a:extLst>
        </p:spPr>
      </p:pic>
      <p:sp>
        <p:nvSpPr>
          <p:cNvPr id="174" name="Flowchart: Magnetic Disk 173">
            <a:extLst>
              <a:ext uri="{FF2B5EF4-FFF2-40B4-BE49-F238E27FC236}">
                <a16:creationId xmlns:a16="http://schemas.microsoft.com/office/drawing/2014/main" id="{22F45A0A-2E32-41A9-B4BA-11C06C68A090}"/>
              </a:ext>
            </a:extLst>
          </p:cNvPr>
          <p:cNvSpPr/>
          <p:nvPr/>
        </p:nvSpPr>
        <p:spPr>
          <a:xfrm>
            <a:off x="2084706" y="3979928"/>
            <a:ext cx="329548" cy="400411"/>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36" descr="Image result for office 365 powerApps icon">
            <a:extLst>
              <a:ext uri="{FF2B5EF4-FFF2-40B4-BE49-F238E27FC236}">
                <a16:creationId xmlns:a16="http://schemas.microsoft.com/office/drawing/2014/main" id="{9AE752C6-DDE9-4CBC-AF16-856221E452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2555" y="4469235"/>
            <a:ext cx="202266" cy="202266"/>
          </a:xfrm>
          <a:prstGeom prst="rect">
            <a:avLst/>
          </a:prstGeom>
          <a:noFill/>
          <a:extLst>
            <a:ext uri="{909E8E84-426E-40DD-AFC4-6F175D3DCCD1}">
              <a14:hiddenFill xmlns:a14="http://schemas.microsoft.com/office/drawing/2010/main">
                <a:solidFill>
                  <a:srgbClr val="FFFFFF"/>
                </a:solidFill>
              </a14:hiddenFill>
            </a:ext>
          </a:extLst>
        </p:spPr>
      </p:pic>
      <p:sp>
        <p:nvSpPr>
          <p:cNvPr id="176" name="Cloud 175">
            <a:extLst>
              <a:ext uri="{FF2B5EF4-FFF2-40B4-BE49-F238E27FC236}">
                <a16:creationId xmlns:a16="http://schemas.microsoft.com/office/drawing/2014/main" id="{F6A399EB-6A83-4B0D-93EE-BA243825BAAB}"/>
              </a:ext>
            </a:extLst>
          </p:cNvPr>
          <p:cNvSpPr/>
          <p:nvPr/>
        </p:nvSpPr>
        <p:spPr>
          <a:xfrm>
            <a:off x="3633503" y="3860281"/>
            <a:ext cx="747756" cy="492755"/>
          </a:xfrm>
          <a:prstGeom prst="cloud">
            <a:avLst/>
          </a:prstGeom>
          <a:gradFill>
            <a:gsLst>
              <a:gs pos="0">
                <a:schemeClr val="bg1"/>
              </a:gs>
              <a:gs pos="94690">
                <a:schemeClr val="accent1">
                  <a:lumMod val="60000"/>
                  <a:lumOff val="40000"/>
                </a:schemeClr>
              </a:gs>
              <a:gs pos="61000">
                <a:schemeClr val="bg1"/>
              </a:gs>
            </a:gsLst>
            <a:lin ang="27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4" descr="Related image">
            <a:extLst>
              <a:ext uri="{FF2B5EF4-FFF2-40B4-BE49-F238E27FC236}">
                <a16:creationId xmlns:a16="http://schemas.microsoft.com/office/drawing/2014/main" id="{1C1E65D5-6798-4037-AFF0-61923E0012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725" y="4002464"/>
            <a:ext cx="320102" cy="192061"/>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Image result for apache nifi logo">
            <a:extLst>
              <a:ext uri="{FF2B5EF4-FFF2-40B4-BE49-F238E27FC236}">
                <a16:creationId xmlns:a16="http://schemas.microsoft.com/office/drawing/2014/main" id="{50189936-B877-4B15-AF12-123DB73CF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769" y="4371470"/>
            <a:ext cx="444959" cy="185400"/>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38" descr="Image result for office icon">
            <a:extLst>
              <a:ext uri="{FF2B5EF4-FFF2-40B4-BE49-F238E27FC236}">
                <a16:creationId xmlns:a16="http://schemas.microsoft.com/office/drawing/2014/main" id="{69ABD80A-BA53-4DE4-B867-EBA2EA22A8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534" y="3946646"/>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8" descr="Image result for office icon">
            <a:extLst>
              <a:ext uri="{FF2B5EF4-FFF2-40B4-BE49-F238E27FC236}">
                <a16:creationId xmlns:a16="http://schemas.microsoft.com/office/drawing/2014/main" id="{24B85F67-9B65-4146-AC02-A78CB5AB6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1540" y="4388893"/>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8" descr="Image result for office icon">
            <a:extLst>
              <a:ext uri="{FF2B5EF4-FFF2-40B4-BE49-F238E27FC236}">
                <a16:creationId xmlns:a16="http://schemas.microsoft.com/office/drawing/2014/main" id="{EFEC548D-7114-4CA0-AC26-4AB0E29655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331" y="4745688"/>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2" descr="Image result for mysql icon">
            <a:extLst>
              <a:ext uri="{FF2B5EF4-FFF2-40B4-BE49-F238E27FC236}">
                <a16:creationId xmlns:a16="http://schemas.microsoft.com/office/drawing/2014/main" id="{A2D15C78-0E84-4BBE-A25B-7DB7D0235F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1251" y="4631910"/>
            <a:ext cx="301664" cy="200873"/>
          </a:xfrm>
          <a:prstGeom prst="rect">
            <a:avLst/>
          </a:prstGeom>
          <a:noFill/>
          <a:extLst>
            <a:ext uri="{909E8E84-426E-40DD-AFC4-6F175D3DCCD1}">
              <a14:hiddenFill xmlns:a14="http://schemas.microsoft.com/office/drawing/2010/main">
                <a:solidFill>
                  <a:srgbClr val="FFFFFF"/>
                </a:solidFill>
              </a14:hiddenFill>
            </a:ext>
          </a:extLst>
        </p:spPr>
      </p:pic>
      <p:sp>
        <p:nvSpPr>
          <p:cNvPr id="183" name="Flowchart: Magnetic Disk 182">
            <a:extLst>
              <a:ext uri="{FF2B5EF4-FFF2-40B4-BE49-F238E27FC236}">
                <a16:creationId xmlns:a16="http://schemas.microsoft.com/office/drawing/2014/main" id="{52C2C7E8-88ED-4FA3-BCF3-A5F52EB27CBF}"/>
              </a:ext>
            </a:extLst>
          </p:cNvPr>
          <p:cNvSpPr/>
          <p:nvPr/>
        </p:nvSpPr>
        <p:spPr>
          <a:xfrm>
            <a:off x="1977540" y="4578904"/>
            <a:ext cx="549086" cy="239580"/>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1322C21D-B10C-4C81-BFE9-2E6B4D66E115}"/>
              </a:ext>
            </a:extLst>
          </p:cNvPr>
          <p:cNvCxnSpPr>
            <a:stCxn id="183" idx="2"/>
            <a:endCxn id="178" idx="2"/>
          </p:cNvCxnSpPr>
          <p:nvPr/>
        </p:nvCxnSpPr>
        <p:spPr>
          <a:xfrm rot="10800000">
            <a:off x="1059250" y="4556870"/>
            <a:ext cx="918291" cy="1418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8D27343E-15E7-4B94-AEF2-0CAE3E019536}"/>
              </a:ext>
            </a:extLst>
          </p:cNvPr>
          <p:cNvCxnSpPr>
            <a:stCxn id="178" idx="0"/>
            <a:endCxn id="173" idx="1"/>
          </p:cNvCxnSpPr>
          <p:nvPr/>
        </p:nvCxnSpPr>
        <p:spPr>
          <a:xfrm rot="5400000" flipH="1" flipV="1">
            <a:off x="1529690" y="3773423"/>
            <a:ext cx="127607" cy="10684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A724AE49-4091-4ED1-BFE2-58EC5DFE63E7}"/>
              </a:ext>
            </a:extLst>
          </p:cNvPr>
          <p:cNvCxnSpPr>
            <a:stCxn id="169" idx="0"/>
            <a:endCxn id="176" idx="3"/>
          </p:cNvCxnSpPr>
          <p:nvPr/>
        </p:nvCxnSpPr>
        <p:spPr>
          <a:xfrm rot="16200000" flipH="1">
            <a:off x="2551956" y="2433030"/>
            <a:ext cx="49618" cy="2861232"/>
          </a:xfrm>
          <a:prstGeom prst="bentConnector3">
            <a:avLst>
              <a:gd name="adj1" fmla="val -460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6C72BD1-F411-4E2F-894B-D84CB8D4A1A3}"/>
              </a:ext>
            </a:extLst>
          </p:cNvPr>
          <p:cNvCxnSpPr>
            <a:cxnSpLocks/>
          </p:cNvCxnSpPr>
          <p:nvPr/>
        </p:nvCxnSpPr>
        <p:spPr>
          <a:xfrm flipH="1">
            <a:off x="3153920" y="4087508"/>
            <a:ext cx="633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862FAB8-2D1C-47F8-BADC-1035F53CD927}"/>
              </a:ext>
            </a:extLst>
          </p:cNvPr>
          <p:cNvCxnSpPr>
            <a:cxnSpLocks/>
          </p:cNvCxnSpPr>
          <p:nvPr/>
        </p:nvCxnSpPr>
        <p:spPr>
          <a:xfrm flipH="1">
            <a:off x="3175436" y="4212407"/>
            <a:ext cx="63336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FD516D3-274D-4ADD-8B04-0F481A77DD8B}"/>
              </a:ext>
            </a:extLst>
          </p:cNvPr>
          <p:cNvCxnSpPr>
            <a:cxnSpLocks/>
          </p:cNvCxnSpPr>
          <p:nvPr/>
        </p:nvCxnSpPr>
        <p:spPr>
          <a:xfrm flipH="1">
            <a:off x="2470816" y="4087508"/>
            <a:ext cx="305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41B4694-F1BD-4443-A3F1-B8F1CF8E8B96}"/>
              </a:ext>
            </a:extLst>
          </p:cNvPr>
          <p:cNvCxnSpPr>
            <a:cxnSpLocks/>
          </p:cNvCxnSpPr>
          <p:nvPr/>
        </p:nvCxnSpPr>
        <p:spPr>
          <a:xfrm flipH="1">
            <a:off x="2489629" y="4212407"/>
            <a:ext cx="298785"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E8C8129-2EFC-44FA-9C6B-B6956481EBBE}"/>
              </a:ext>
            </a:extLst>
          </p:cNvPr>
          <p:cNvCxnSpPr>
            <a:cxnSpLocks/>
            <a:stCxn id="179" idx="1"/>
          </p:cNvCxnSpPr>
          <p:nvPr/>
        </p:nvCxnSpPr>
        <p:spPr>
          <a:xfrm flipH="1">
            <a:off x="4664981" y="4152655"/>
            <a:ext cx="488553" cy="3294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6EE01EE-7FB9-4E14-8948-D3C52EFC2B40}"/>
              </a:ext>
            </a:extLst>
          </p:cNvPr>
          <p:cNvCxnSpPr>
            <a:cxnSpLocks/>
          </p:cNvCxnSpPr>
          <p:nvPr/>
        </p:nvCxnSpPr>
        <p:spPr>
          <a:xfrm flipH="1" flipV="1">
            <a:off x="4651213" y="4693331"/>
            <a:ext cx="484195" cy="37113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89B5D3E-BBD1-493B-AA55-2363D5DC822A}"/>
              </a:ext>
            </a:extLst>
          </p:cNvPr>
          <p:cNvCxnSpPr>
            <a:cxnSpLocks/>
            <a:stCxn id="180" idx="1"/>
          </p:cNvCxnSpPr>
          <p:nvPr/>
        </p:nvCxnSpPr>
        <p:spPr>
          <a:xfrm flipH="1">
            <a:off x="4664981" y="4594902"/>
            <a:ext cx="486559" cy="17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5" name="TextBox 194">
                <a:extLst>
                  <a:ext uri="{FF2B5EF4-FFF2-40B4-BE49-F238E27FC236}">
                    <a16:creationId xmlns:a16="http://schemas.microsoft.com/office/drawing/2014/main" id="{A7873632-A55A-454B-B570-FA59898C1AB9}"/>
                  </a:ext>
                </a:extLst>
              </p:cNvPr>
              <p:cNvSpPr txBox="1"/>
              <p:nvPr/>
            </p:nvSpPr>
            <p:spPr>
              <a:xfrm>
                <a:off x="1283296" y="484550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①</m:t>
                      </m:r>
                    </m:oMath>
                  </m:oMathPara>
                </a14:m>
                <a:endParaRPr lang="en-US" sz="1000" dirty="0"/>
              </a:p>
            </p:txBody>
          </p:sp>
        </mc:Choice>
        <mc:Fallback>
          <p:sp>
            <p:nvSpPr>
              <p:cNvPr id="195" name="TextBox 194">
                <a:extLst>
                  <a:ext uri="{FF2B5EF4-FFF2-40B4-BE49-F238E27FC236}">
                    <a16:creationId xmlns:a16="http://schemas.microsoft.com/office/drawing/2014/main" id="{A7873632-A55A-454B-B570-FA59898C1AB9}"/>
                  </a:ext>
                </a:extLst>
              </p:cNvPr>
              <p:cNvSpPr txBox="1">
                <a:spLocks noRot="1" noChangeAspect="1" noMove="1" noResize="1" noEditPoints="1" noAdjustHandles="1" noChangeArrowheads="1" noChangeShapeType="1" noTextEdit="1"/>
              </p:cNvSpPr>
              <p:nvPr/>
            </p:nvSpPr>
            <p:spPr>
              <a:xfrm>
                <a:off x="1283296" y="4845501"/>
                <a:ext cx="182742" cy="160750"/>
              </a:xfrm>
              <a:prstGeom prst="rect">
                <a:avLst/>
              </a:prstGeom>
              <a:blipFill>
                <a:blip r:embed="rId15"/>
                <a:stretch>
                  <a:fillRect l="-37931" t="-19231" r="-34483" b="-4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1AD2BE00-CFBE-4C0E-AA70-84BED58C669C}"/>
                  </a:ext>
                </a:extLst>
              </p:cNvPr>
              <p:cNvSpPr txBox="1"/>
              <p:nvPr/>
            </p:nvSpPr>
            <p:spPr>
              <a:xfrm>
                <a:off x="1316992" y="374258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②</m:t>
                      </m:r>
                    </m:oMath>
                  </m:oMathPara>
                </a14:m>
                <a:endParaRPr lang="en-US" sz="1000" dirty="0"/>
              </a:p>
            </p:txBody>
          </p:sp>
        </mc:Choice>
        <mc:Fallback>
          <p:sp>
            <p:nvSpPr>
              <p:cNvPr id="196" name="TextBox 195">
                <a:extLst>
                  <a:ext uri="{FF2B5EF4-FFF2-40B4-BE49-F238E27FC236}">
                    <a16:creationId xmlns:a16="http://schemas.microsoft.com/office/drawing/2014/main" id="{1AD2BE00-CFBE-4C0E-AA70-84BED58C669C}"/>
                  </a:ext>
                </a:extLst>
              </p:cNvPr>
              <p:cNvSpPr txBox="1">
                <a:spLocks noRot="1" noChangeAspect="1" noMove="1" noResize="1" noEditPoints="1" noAdjustHandles="1" noChangeArrowheads="1" noChangeShapeType="1" noTextEdit="1"/>
              </p:cNvSpPr>
              <p:nvPr/>
            </p:nvSpPr>
            <p:spPr>
              <a:xfrm>
                <a:off x="1316992" y="3742585"/>
                <a:ext cx="182742" cy="160750"/>
              </a:xfrm>
              <a:prstGeom prst="rect">
                <a:avLst/>
              </a:prstGeom>
              <a:blipFill>
                <a:blip r:embed="rId16"/>
                <a:stretch>
                  <a:fillRect l="-33333" t="-19231" r="-33333" b="-4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5EAA8BDC-BE9E-4A96-8A2C-F886F0D33BD5}"/>
                  </a:ext>
                </a:extLst>
              </p:cNvPr>
              <p:cNvSpPr txBox="1"/>
              <p:nvPr/>
            </p:nvSpPr>
            <p:spPr>
              <a:xfrm>
                <a:off x="3419683" y="382723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③</m:t>
                      </m:r>
                    </m:oMath>
                  </m:oMathPara>
                </a14:m>
                <a:endParaRPr lang="en-US" sz="1000" dirty="0"/>
              </a:p>
            </p:txBody>
          </p:sp>
        </mc:Choice>
        <mc:Fallback>
          <p:sp>
            <p:nvSpPr>
              <p:cNvPr id="197" name="TextBox 196">
                <a:extLst>
                  <a:ext uri="{FF2B5EF4-FFF2-40B4-BE49-F238E27FC236}">
                    <a16:creationId xmlns:a16="http://schemas.microsoft.com/office/drawing/2014/main" id="{5EAA8BDC-BE9E-4A96-8A2C-F886F0D33BD5}"/>
                  </a:ext>
                </a:extLst>
              </p:cNvPr>
              <p:cNvSpPr txBox="1">
                <a:spLocks noRot="1" noChangeAspect="1" noMove="1" noResize="1" noEditPoints="1" noAdjustHandles="1" noChangeArrowheads="1" noChangeShapeType="1" noTextEdit="1"/>
              </p:cNvSpPr>
              <p:nvPr/>
            </p:nvSpPr>
            <p:spPr>
              <a:xfrm>
                <a:off x="3419683" y="3827231"/>
                <a:ext cx="182742" cy="160750"/>
              </a:xfrm>
              <a:prstGeom prst="rect">
                <a:avLst/>
              </a:prstGeom>
              <a:blipFill>
                <a:blip r:embed="rId17"/>
                <a:stretch>
                  <a:fillRect l="-36667" t="-19231" r="-30000" b="-4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2822A356-D881-41D6-8841-A73054A21583}"/>
                  </a:ext>
                </a:extLst>
              </p:cNvPr>
              <p:cNvSpPr txBox="1"/>
              <p:nvPr/>
            </p:nvSpPr>
            <p:spPr>
              <a:xfrm>
                <a:off x="2923236" y="3811840"/>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④</m:t>
                      </m:r>
                    </m:oMath>
                  </m:oMathPara>
                </a14:m>
                <a:endParaRPr lang="en-US" sz="1000" dirty="0"/>
              </a:p>
            </p:txBody>
          </p:sp>
        </mc:Choice>
        <mc:Fallback>
          <p:sp>
            <p:nvSpPr>
              <p:cNvPr id="198" name="TextBox 197">
                <a:extLst>
                  <a:ext uri="{FF2B5EF4-FFF2-40B4-BE49-F238E27FC236}">
                    <a16:creationId xmlns:a16="http://schemas.microsoft.com/office/drawing/2014/main" id="{2822A356-D881-41D6-8841-A73054A21583}"/>
                  </a:ext>
                </a:extLst>
              </p:cNvPr>
              <p:cNvSpPr txBox="1">
                <a:spLocks noRot="1" noChangeAspect="1" noMove="1" noResize="1" noEditPoints="1" noAdjustHandles="1" noChangeArrowheads="1" noChangeShapeType="1" noTextEdit="1"/>
              </p:cNvSpPr>
              <p:nvPr/>
            </p:nvSpPr>
            <p:spPr>
              <a:xfrm>
                <a:off x="2923236" y="3811840"/>
                <a:ext cx="182742" cy="160750"/>
              </a:xfrm>
              <a:prstGeom prst="rect">
                <a:avLst/>
              </a:prstGeom>
              <a:blipFill>
                <a:blip r:embed="rId18"/>
                <a:stretch>
                  <a:fillRect l="-36667" t="-14815" r="-30000" b="-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7832F9F8-9CAE-405C-8617-14FDF685E28A}"/>
                  </a:ext>
                </a:extLst>
              </p:cNvPr>
              <p:cNvSpPr txBox="1"/>
              <p:nvPr/>
            </p:nvSpPr>
            <p:spPr>
              <a:xfrm>
                <a:off x="2500665" y="429898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⑤</m:t>
                      </m:r>
                    </m:oMath>
                  </m:oMathPara>
                </a14:m>
                <a:endParaRPr lang="en-US" sz="1000" dirty="0"/>
              </a:p>
            </p:txBody>
          </p:sp>
        </mc:Choice>
        <mc:Fallback>
          <p:sp>
            <p:nvSpPr>
              <p:cNvPr id="199" name="TextBox 198">
                <a:extLst>
                  <a:ext uri="{FF2B5EF4-FFF2-40B4-BE49-F238E27FC236}">
                    <a16:creationId xmlns:a16="http://schemas.microsoft.com/office/drawing/2014/main" id="{7832F9F8-9CAE-405C-8617-14FDF685E28A}"/>
                  </a:ext>
                </a:extLst>
              </p:cNvPr>
              <p:cNvSpPr txBox="1">
                <a:spLocks noRot="1" noChangeAspect="1" noMove="1" noResize="1" noEditPoints="1" noAdjustHandles="1" noChangeArrowheads="1" noChangeShapeType="1" noTextEdit="1"/>
              </p:cNvSpPr>
              <p:nvPr/>
            </p:nvSpPr>
            <p:spPr>
              <a:xfrm>
                <a:off x="2500665" y="4298985"/>
                <a:ext cx="182742" cy="160750"/>
              </a:xfrm>
              <a:prstGeom prst="rect">
                <a:avLst/>
              </a:prstGeom>
              <a:blipFill>
                <a:blip r:embed="rId19"/>
                <a:stretch>
                  <a:fillRect l="-33333" t="-14815" r="-33333" b="-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8FC31B2C-31A8-4614-ACBD-D79ABD798E7D}"/>
                  </a:ext>
                </a:extLst>
              </p:cNvPr>
              <p:cNvSpPr txBox="1"/>
              <p:nvPr/>
            </p:nvSpPr>
            <p:spPr>
              <a:xfrm>
                <a:off x="4356170" y="3853722"/>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⑥</m:t>
                      </m:r>
                    </m:oMath>
                  </m:oMathPara>
                </a14:m>
                <a:endParaRPr lang="en-US" sz="1000" dirty="0"/>
              </a:p>
            </p:txBody>
          </p:sp>
        </mc:Choice>
        <mc:Fallback>
          <p:sp>
            <p:nvSpPr>
              <p:cNvPr id="200" name="TextBox 199">
                <a:extLst>
                  <a:ext uri="{FF2B5EF4-FFF2-40B4-BE49-F238E27FC236}">
                    <a16:creationId xmlns:a16="http://schemas.microsoft.com/office/drawing/2014/main" id="{8FC31B2C-31A8-4614-ACBD-D79ABD798E7D}"/>
                  </a:ext>
                </a:extLst>
              </p:cNvPr>
              <p:cNvSpPr txBox="1">
                <a:spLocks noRot="1" noChangeAspect="1" noMove="1" noResize="1" noEditPoints="1" noAdjustHandles="1" noChangeArrowheads="1" noChangeShapeType="1" noTextEdit="1"/>
              </p:cNvSpPr>
              <p:nvPr/>
            </p:nvSpPr>
            <p:spPr>
              <a:xfrm>
                <a:off x="4356170" y="3853722"/>
                <a:ext cx="182742" cy="160750"/>
              </a:xfrm>
              <a:prstGeom prst="rect">
                <a:avLst/>
              </a:prstGeom>
              <a:blipFill>
                <a:blip r:embed="rId20"/>
                <a:stretch>
                  <a:fillRect l="-36667" t="-14815" r="-30000" b="-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F1B345E4-7F49-4784-BB7C-1C13EDE89098}"/>
                  </a:ext>
                </a:extLst>
              </p:cNvPr>
              <p:cNvSpPr txBox="1"/>
              <p:nvPr/>
            </p:nvSpPr>
            <p:spPr>
              <a:xfrm>
                <a:off x="5587021" y="3849220"/>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⑦</m:t>
                      </m:r>
                    </m:oMath>
                  </m:oMathPara>
                </a14:m>
                <a:endParaRPr lang="en-US" sz="1000" dirty="0"/>
              </a:p>
            </p:txBody>
          </p:sp>
        </mc:Choice>
        <mc:Fallback>
          <p:sp>
            <p:nvSpPr>
              <p:cNvPr id="201" name="TextBox 200">
                <a:extLst>
                  <a:ext uri="{FF2B5EF4-FFF2-40B4-BE49-F238E27FC236}">
                    <a16:creationId xmlns:a16="http://schemas.microsoft.com/office/drawing/2014/main" id="{F1B345E4-7F49-4784-BB7C-1C13EDE89098}"/>
                  </a:ext>
                </a:extLst>
              </p:cNvPr>
              <p:cNvSpPr txBox="1">
                <a:spLocks noRot="1" noChangeAspect="1" noMove="1" noResize="1" noEditPoints="1" noAdjustHandles="1" noChangeArrowheads="1" noChangeShapeType="1" noTextEdit="1"/>
              </p:cNvSpPr>
              <p:nvPr/>
            </p:nvSpPr>
            <p:spPr>
              <a:xfrm>
                <a:off x="5587021" y="3849220"/>
                <a:ext cx="182742" cy="160750"/>
              </a:xfrm>
              <a:prstGeom prst="rect">
                <a:avLst/>
              </a:prstGeom>
              <a:blipFill>
                <a:blip r:embed="rId21"/>
                <a:stretch>
                  <a:fillRect l="-37931" t="-14815" r="-34483" b="-4444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C2DDD9CF-4207-43D0-A30B-6406AB847CFE}"/>
              </a:ext>
            </a:extLst>
          </p:cNvPr>
          <p:cNvCxnSpPr/>
          <p:nvPr/>
        </p:nvCxnSpPr>
        <p:spPr>
          <a:xfrm flipH="1">
            <a:off x="1551102" y="1692572"/>
            <a:ext cx="10423" cy="4814554"/>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FF3631-E0EA-4F1E-AA31-2EAE816DD6CF}"/>
              </a:ext>
            </a:extLst>
          </p:cNvPr>
          <p:cNvCxnSpPr/>
          <p:nvPr/>
        </p:nvCxnSpPr>
        <p:spPr>
          <a:xfrm flipH="1">
            <a:off x="2873076" y="1728010"/>
            <a:ext cx="10423" cy="4814554"/>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B5DABA5-4279-4710-867C-FF5F03DF0DA7}"/>
              </a:ext>
            </a:extLst>
          </p:cNvPr>
          <p:cNvCxnSpPr/>
          <p:nvPr/>
        </p:nvCxnSpPr>
        <p:spPr>
          <a:xfrm flipH="1">
            <a:off x="4567193" y="1710282"/>
            <a:ext cx="10423" cy="4814554"/>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2B730C-011F-4A23-8C13-41FF093ED789}"/>
              </a:ext>
            </a:extLst>
          </p:cNvPr>
          <p:cNvSpPr/>
          <p:nvPr/>
        </p:nvSpPr>
        <p:spPr>
          <a:xfrm>
            <a:off x="355692" y="5409158"/>
            <a:ext cx="5630648" cy="1169551"/>
          </a:xfrm>
          <a:prstGeom prst="rect">
            <a:avLst/>
          </a:prstGeom>
        </p:spPr>
        <p:txBody>
          <a:bodyPr wrap="square">
            <a:spAutoFit/>
          </a:bodyPr>
          <a:lstStyle/>
          <a:p>
            <a:r>
              <a:rPr lang="en-US" sz="1000" dirty="0"/>
              <a:t>① </a:t>
            </a:r>
            <a:r>
              <a:rPr lang="en-US" sz="1000" b="1" dirty="0"/>
              <a:t>Apache NiFi</a:t>
            </a:r>
            <a:r>
              <a:rPr lang="en-US" sz="1000" dirty="0"/>
              <a:t>: Extract/Transform/Load data from RDBMS to MongoDB</a:t>
            </a:r>
          </a:p>
          <a:p>
            <a:r>
              <a:rPr lang="en-US" sz="1000" dirty="0"/>
              <a:t>② </a:t>
            </a:r>
            <a:r>
              <a:rPr lang="en-US" sz="1000" b="1" dirty="0"/>
              <a:t>Power BI Desktop</a:t>
            </a:r>
            <a:r>
              <a:rPr lang="en-US" sz="1000" dirty="0"/>
              <a:t>: Define/Visualize/Publish report</a:t>
            </a:r>
          </a:p>
          <a:p>
            <a:r>
              <a:rPr lang="en-US" sz="1000" dirty="0"/>
              <a:t>③ </a:t>
            </a:r>
            <a:r>
              <a:rPr lang="en-US" sz="1000" b="1" dirty="0"/>
              <a:t>Power BI Office 365 cloud</a:t>
            </a:r>
            <a:r>
              <a:rPr lang="en-US" sz="1000" dirty="0"/>
              <a:t>: Request data with encrypted credentials in scheduled-time</a:t>
            </a:r>
          </a:p>
          <a:p>
            <a:r>
              <a:rPr lang="en-US" sz="1000" dirty="0"/>
              <a:t>④ </a:t>
            </a:r>
            <a:r>
              <a:rPr lang="en-US" sz="1000" b="1" dirty="0"/>
              <a:t>On-premises data gateway</a:t>
            </a:r>
            <a:r>
              <a:rPr lang="en-US" sz="1000" dirty="0"/>
              <a:t>: Decrypted credentials and send query data to MongoDB</a:t>
            </a:r>
          </a:p>
          <a:p>
            <a:r>
              <a:rPr lang="en-US" sz="1000" dirty="0"/>
              <a:t>⑤ </a:t>
            </a:r>
            <a:r>
              <a:rPr lang="en-US" sz="1000" b="1" dirty="0"/>
              <a:t>MongoDB</a:t>
            </a:r>
            <a:r>
              <a:rPr lang="en-US" sz="1000" dirty="0"/>
              <a:t>: Extract/Send data to On-premises data gateway, which response data to Office 365 cloud</a:t>
            </a:r>
          </a:p>
          <a:p>
            <a:r>
              <a:rPr lang="en-US" sz="1000" dirty="0"/>
              <a:t>⑥ </a:t>
            </a:r>
            <a:r>
              <a:rPr lang="en-US" sz="1000" b="1" dirty="0"/>
              <a:t>SharePoint/PowerApps/Yammer</a:t>
            </a:r>
            <a:r>
              <a:rPr lang="en-US" sz="1000" dirty="0"/>
              <a:t>: Share/Promote Statistic Reports in GS1 Canada Marketplace</a:t>
            </a:r>
          </a:p>
          <a:p>
            <a:r>
              <a:rPr lang="en-US" sz="1000" dirty="0"/>
              <a:t>⑦ </a:t>
            </a:r>
            <a:r>
              <a:rPr lang="en-US" sz="1000" b="1" dirty="0"/>
              <a:t>Outlook/Web/Mobile</a:t>
            </a:r>
            <a:r>
              <a:rPr lang="en-US" sz="1000" dirty="0"/>
              <a:t>: Unutilized Statistic Reports by end-users</a:t>
            </a:r>
          </a:p>
        </p:txBody>
      </p:sp>
      <p:sp>
        <p:nvSpPr>
          <p:cNvPr id="12" name="Rectangle 11">
            <a:extLst>
              <a:ext uri="{FF2B5EF4-FFF2-40B4-BE49-F238E27FC236}">
                <a16:creationId xmlns:a16="http://schemas.microsoft.com/office/drawing/2014/main" id="{5529CDB9-44B3-49D5-A0DE-1F56AAC4FACE}"/>
              </a:ext>
            </a:extLst>
          </p:cNvPr>
          <p:cNvSpPr/>
          <p:nvPr/>
        </p:nvSpPr>
        <p:spPr>
          <a:xfrm>
            <a:off x="1984835" y="5095781"/>
            <a:ext cx="1172116" cy="246221"/>
          </a:xfrm>
          <a:prstGeom prst="rect">
            <a:avLst/>
          </a:prstGeom>
        </p:spPr>
        <p:txBody>
          <a:bodyPr wrap="none">
            <a:spAutoFit/>
          </a:bodyPr>
          <a:lstStyle/>
          <a:p>
            <a:r>
              <a:rPr lang="en-US" sz="1000" b="1" dirty="0"/>
              <a:t>IBM DATA CENTER</a:t>
            </a:r>
          </a:p>
        </p:txBody>
      </p:sp>
      <p:sp>
        <p:nvSpPr>
          <p:cNvPr id="79" name="Rectangle 78">
            <a:extLst>
              <a:ext uri="{FF2B5EF4-FFF2-40B4-BE49-F238E27FC236}">
                <a16:creationId xmlns:a16="http://schemas.microsoft.com/office/drawing/2014/main" id="{C3964FB5-B424-4B75-AF15-A6285BCEEABC}"/>
              </a:ext>
            </a:extLst>
          </p:cNvPr>
          <p:cNvSpPr/>
          <p:nvPr/>
        </p:nvSpPr>
        <p:spPr>
          <a:xfrm>
            <a:off x="3518771" y="4779525"/>
            <a:ext cx="981359" cy="246221"/>
          </a:xfrm>
          <a:prstGeom prst="rect">
            <a:avLst/>
          </a:prstGeom>
        </p:spPr>
        <p:txBody>
          <a:bodyPr wrap="none">
            <a:spAutoFit/>
          </a:bodyPr>
          <a:lstStyle/>
          <a:p>
            <a:r>
              <a:rPr lang="en-US" sz="1000" b="1" dirty="0"/>
              <a:t>MS OFFICE 365</a:t>
            </a:r>
          </a:p>
        </p:txBody>
      </p:sp>
      <p:sp>
        <p:nvSpPr>
          <p:cNvPr id="80" name="Rectangle 79">
            <a:extLst>
              <a:ext uri="{FF2B5EF4-FFF2-40B4-BE49-F238E27FC236}">
                <a16:creationId xmlns:a16="http://schemas.microsoft.com/office/drawing/2014/main" id="{A0F65C03-E9CD-40B8-9FBA-57C8A9C96013}"/>
              </a:ext>
            </a:extLst>
          </p:cNvPr>
          <p:cNvSpPr/>
          <p:nvPr/>
        </p:nvSpPr>
        <p:spPr>
          <a:xfrm>
            <a:off x="6052950" y="1131860"/>
            <a:ext cx="5894659" cy="3248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81" name="Rectangle 80">
            <a:extLst>
              <a:ext uri="{FF2B5EF4-FFF2-40B4-BE49-F238E27FC236}">
                <a16:creationId xmlns:a16="http://schemas.microsoft.com/office/drawing/2014/main" id="{4055BF00-0E9F-4E36-8B15-68282539456F}"/>
              </a:ext>
            </a:extLst>
          </p:cNvPr>
          <p:cNvSpPr/>
          <p:nvPr/>
        </p:nvSpPr>
        <p:spPr>
          <a:xfrm>
            <a:off x="5985089" y="801210"/>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Work-Process Diagram</a:t>
            </a:r>
            <a:endParaRPr lang="en-US" sz="1400" dirty="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6D3D4772-9241-468F-A9B7-6AEB7284BA1F}"/>
              </a:ext>
            </a:extLst>
          </p:cNvPr>
          <p:cNvGraphicFramePr>
            <a:graphicFrameLocks noGrp="1"/>
          </p:cNvGraphicFramePr>
          <p:nvPr>
            <p:extLst>
              <p:ext uri="{D42A27DB-BD31-4B8C-83A1-F6EECF244321}">
                <p14:modId xmlns:p14="http://schemas.microsoft.com/office/powerpoint/2010/main" val="1603121735"/>
              </p:ext>
            </p:extLst>
          </p:nvPr>
        </p:nvGraphicFramePr>
        <p:xfrm>
          <a:off x="6165376" y="1196517"/>
          <a:ext cx="5709684" cy="1571625"/>
        </p:xfrm>
        <a:graphic>
          <a:graphicData uri="http://schemas.openxmlformats.org/drawingml/2006/table">
            <a:tbl>
              <a:tblPr>
                <a:tableStyleId>{5C22544A-7EE6-4342-B048-85BDC9FD1C3A}</a:tableStyleId>
              </a:tblPr>
              <a:tblGrid>
                <a:gridCol w="1095154">
                  <a:extLst>
                    <a:ext uri="{9D8B030D-6E8A-4147-A177-3AD203B41FA5}">
                      <a16:colId xmlns:a16="http://schemas.microsoft.com/office/drawing/2014/main" val="808317541"/>
                    </a:ext>
                  </a:extLst>
                </a:gridCol>
                <a:gridCol w="1127051">
                  <a:extLst>
                    <a:ext uri="{9D8B030D-6E8A-4147-A177-3AD203B41FA5}">
                      <a16:colId xmlns:a16="http://schemas.microsoft.com/office/drawing/2014/main" val="410873860"/>
                    </a:ext>
                  </a:extLst>
                </a:gridCol>
                <a:gridCol w="1222744">
                  <a:extLst>
                    <a:ext uri="{9D8B030D-6E8A-4147-A177-3AD203B41FA5}">
                      <a16:colId xmlns:a16="http://schemas.microsoft.com/office/drawing/2014/main" val="2374895250"/>
                    </a:ext>
                  </a:extLst>
                </a:gridCol>
                <a:gridCol w="1180214">
                  <a:extLst>
                    <a:ext uri="{9D8B030D-6E8A-4147-A177-3AD203B41FA5}">
                      <a16:colId xmlns:a16="http://schemas.microsoft.com/office/drawing/2014/main" val="3974719051"/>
                    </a:ext>
                  </a:extLst>
                </a:gridCol>
                <a:gridCol w="1084521">
                  <a:extLst>
                    <a:ext uri="{9D8B030D-6E8A-4147-A177-3AD203B41FA5}">
                      <a16:colId xmlns:a16="http://schemas.microsoft.com/office/drawing/2014/main" val="2196890362"/>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Suppliers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Inputs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Processes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Outputs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Consumers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06898448"/>
                  </a:ext>
                </a:extLst>
              </a:tr>
              <a:tr h="13371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Distributors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(Sales/marketing/Finance/Executives … )</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Consumer</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Governance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Technology team</a:t>
                      </a:r>
                    </a:p>
                    <a:p>
                      <a:pPr algn="l" fontAlgn="b"/>
                      <a:r>
                        <a:rPr lang="en-US" sz="1000" b="0" i="0" u="none" strike="noStrike" dirty="0">
                          <a:solidFill>
                            <a:srgbClr val="000000"/>
                          </a:solidFill>
                          <a:effectLst/>
                          <a:latin typeface="Calibri" panose="020F0502020204030204" pitchFamily="34" charset="0"/>
                        </a:rPr>
                        <a:t>- BI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Definitions</a:t>
                      </a:r>
                    </a:p>
                    <a:p>
                      <a:pPr algn="l" fontAlgn="b"/>
                      <a:r>
                        <a:rPr lang="en-US" sz="1000" b="0" i="0" u="none" strike="noStrike" dirty="0">
                          <a:solidFill>
                            <a:srgbClr val="000000"/>
                          </a:solidFill>
                          <a:effectLst/>
                          <a:latin typeface="Calibri" panose="020F0502020204030204" pitchFamily="34" charset="0"/>
                        </a:rPr>
                        <a:t>- Visual Diagrams</a:t>
                      </a:r>
                    </a:p>
                    <a:p>
                      <a:pPr algn="l" fontAlgn="b"/>
                      <a:r>
                        <a:rPr lang="en-US" sz="1000" b="0" i="0" u="none" strike="noStrike" dirty="0">
                          <a:solidFill>
                            <a:srgbClr val="000000"/>
                          </a:solidFill>
                          <a:effectLst/>
                          <a:latin typeface="Calibri" panose="020F0502020204030204" pitchFamily="34" charset="0"/>
                        </a:rPr>
                        <a:t>- I/O Definitions</a:t>
                      </a:r>
                    </a:p>
                    <a:p>
                      <a:pPr algn="l" fontAlgn="b"/>
                      <a:r>
                        <a:rPr lang="en-US" sz="1000" b="0" i="0" u="none" strike="noStrike" dirty="0">
                          <a:solidFill>
                            <a:srgbClr val="000000"/>
                          </a:solidFill>
                          <a:effectLst/>
                          <a:latin typeface="Calibri" panose="020F0502020204030204" pitchFamily="34" charset="0"/>
                        </a:rPr>
                        <a:t>- Service Requests</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Define Report</a:t>
                      </a:r>
                    </a:p>
                    <a:p>
                      <a:pPr algn="l" fontAlgn="b"/>
                      <a:r>
                        <a:rPr lang="en-US" sz="1000" b="0" i="0" u="none" strike="noStrike" dirty="0">
                          <a:solidFill>
                            <a:srgbClr val="000000"/>
                          </a:solidFill>
                          <a:effectLst/>
                          <a:latin typeface="Calibri" panose="020F0502020204030204" pitchFamily="34" charset="0"/>
                        </a:rPr>
                        <a:t>- Request Report</a:t>
                      </a:r>
                    </a:p>
                    <a:p>
                      <a:pPr algn="l" fontAlgn="b"/>
                      <a:r>
                        <a:rPr lang="en-US" sz="1000" b="0" i="0" u="none" strike="noStrike" dirty="0">
                          <a:solidFill>
                            <a:srgbClr val="000000"/>
                          </a:solidFill>
                          <a:effectLst/>
                          <a:latin typeface="Calibri" panose="020F0502020204030204" pitchFamily="34" charset="0"/>
                        </a:rPr>
                        <a:t>- Take request</a:t>
                      </a:r>
                    </a:p>
                    <a:p>
                      <a:pPr algn="l" fontAlgn="b"/>
                      <a:r>
                        <a:rPr lang="en-US" sz="1000" b="0" i="0" u="none" strike="noStrike" dirty="0">
                          <a:solidFill>
                            <a:srgbClr val="000000"/>
                          </a:solidFill>
                          <a:effectLst/>
                          <a:latin typeface="Calibri" panose="020F0502020204030204" pitchFamily="34" charset="0"/>
                        </a:rPr>
                        <a:t>- Gather Data</a:t>
                      </a:r>
                    </a:p>
                    <a:p>
                      <a:pPr algn="l" fontAlgn="b"/>
                      <a:r>
                        <a:rPr lang="en-US" sz="1000" b="0" i="0" u="none" strike="noStrike" dirty="0">
                          <a:solidFill>
                            <a:srgbClr val="000000"/>
                          </a:solidFill>
                          <a:effectLst/>
                          <a:latin typeface="Calibri" panose="020F0502020204030204" pitchFamily="34" charset="0"/>
                        </a:rPr>
                        <a:t>- Build Report</a:t>
                      </a:r>
                    </a:p>
                    <a:p>
                      <a:pPr algn="l" fontAlgn="b"/>
                      <a:r>
                        <a:rPr lang="en-US" sz="1000" b="0" i="0" u="none" strike="noStrike" dirty="0">
                          <a:solidFill>
                            <a:srgbClr val="000000"/>
                          </a:solidFill>
                          <a:effectLst/>
                          <a:latin typeface="Calibri" panose="020F0502020204030204" pitchFamily="34" charset="0"/>
                        </a:rPr>
                        <a:t>- Response Report</a:t>
                      </a:r>
                    </a:p>
                    <a:p>
                      <a:pPr algn="l" fontAlgn="b"/>
                      <a:r>
                        <a:rPr lang="en-US" sz="1000" b="0" i="0" u="none" strike="noStrike" dirty="0">
                          <a:solidFill>
                            <a:srgbClr val="000000"/>
                          </a:solidFill>
                          <a:effectLst/>
                          <a:latin typeface="Calibri" panose="020F0502020204030204" pitchFamily="34" charset="0"/>
                        </a:rPr>
                        <a:t>- Distribute Report</a:t>
                      </a:r>
                    </a:p>
                    <a:p>
                      <a:pPr algn="l" fontAlgn="b"/>
                      <a:r>
                        <a:rPr lang="en-US" sz="1000" b="0" i="0" u="none" strike="noStrike" dirty="0">
                          <a:solidFill>
                            <a:srgbClr val="000000"/>
                          </a:solidFill>
                          <a:effectLst/>
                          <a:latin typeface="Calibri" panose="020F0502020204030204" pitchFamily="34" charset="0"/>
                        </a:rPr>
                        <a:t>- Reuse Report</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Migration</a:t>
                      </a:r>
                    </a:p>
                    <a:p>
                      <a:pPr algn="l" fontAlgn="b"/>
                      <a:r>
                        <a:rPr lang="en-US" sz="1000" b="0" i="0" u="none" strike="noStrike" dirty="0">
                          <a:solidFill>
                            <a:srgbClr val="000000"/>
                          </a:solidFill>
                          <a:effectLst/>
                          <a:latin typeface="Calibri" panose="020F0502020204030204" pitchFamily="34" charset="0"/>
                        </a:rPr>
                        <a:t>- Statistics Reports</a:t>
                      </a:r>
                    </a:p>
                    <a:p>
                      <a:pPr algn="l" fontAlgn="b"/>
                      <a:r>
                        <a:rPr lang="en-US" sz="1000" b="0" i="0" u="none" strike="noStrike" dirty="0">
                          <a:solidFill>
                            <a:srgbClr val="000000"/>
                          </a:solidFill>
                          <a:effectLst/>
                          <a:latin typeface="Calibri" panose="020F0502020204030204" pitchFamily="34" charset="0"/>
                        </a:rPr>
                        <a:t>- SharePoint Web </a:t>
                      </a:r>
                    </a:p>
                    <a:p>
                      <a:pPr algn="l" fontAlgn="b"/>
                      <a:r>
                        <a:rPr lang="en-US" sz="1000" b="0" i="0" u="none" strike="noStrike" dirty="0">
                          <a:solidFill>
                            <a:srgbClr val="000000"/>
                          </a:solidFill>
                          <a:effectLst/>
                          <a:latin typeface="Calibri" panose="020F0502020204030204" pitchFamily="34" charset="0"/>
                        </a:rPr>
                        <a:t>  pages</a:t>
                      </a:r>
                    </a:p>
                    <a:p>
                      <a:pPr algn="l" fontAlgn="b"/>
                      <a:r>
                        <a:rPr lang="en-US" sz="1000" b="0" i="0" u="none" strike="noStrike" dirty="0">
                          <a:solidFill>
                            <a:srgbClr val="000000"/>
                          </a:solidFill>
                          <a:effectLst/>
                          <a:latin typeface="Calibri" panose="020F0502020204030204" pitchFamily="34" charset="0"/>
                        </a:rPr>
                        <a:t>- PowerApps Apps</a:t>
                      </a:r>
                    </a:p>
                    <a:p>
                      <a:pPr algn="l" fontAlgn="b"/>
                      <a:r>
                        <a:rPr lang="en-US" sz="1000" b="0" i="0" u="none" strike="noStrike" dirty="0">
                          <a:solidFill>
                            <a:srgbClr val="000000"/>
                          </a:solidFill>
                          <a:effectLst/>
                          <a:latin typeface="Calibri" panose="020F0502020204030204" pitchFamily="34" charset="0"/>
                        </a:rPr>
                        <a:t>- Social media pages</a:t>
                      </a:r>
                    </a:p>
                    <a:p>
                      <a:pPr algn="l" fontAlgn="b"/>
                      <a:r>
                        <a:rPr lang="en-US" sz="1000" b="0" i="0" u="none" strike="noStrike" dirty="0">
                          <a:solidFill>
                            <a:srgbClr val="000000"/>
                          </a:solidFill>
                          <a:effectLst/>
                          <a:latin typeface="Calibri" panose="020F0502020204030204" pitchFamily="34" charset="0"/>
                        </a:rPr>
                        <a:t>- Outlook emails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Executives </a:t>
                      </a:r>
                    </a:p>
                    <a:p>
                      <a:pPr algn="l" fontAlgn="b"/>
                      <a:r>
                        <a:rPr lang="en-US" sz="1000" b="0" i="0" u="none" strike="noStrike" dirty="0">
                          <a:solidFill>
                            <a:srgbClr val="000000"/>
                          </a:solidFill>
                          <a:effectLst/>
                          <a:latin typeface="Calibri" panose="020F0502020204030204" pitchFamily="34" charset="0"/>
                        </a:rPr>
                        <a:t>- Sales people</a:t>
                      </a:r>
                    </a:p>
                    <a:p>
                      <a:pPr algn="l" fontAlgn="b"/>
                      <a:r>
                        <a:rPr lang="en-US" sz="1000" b="0" i="0" u="none" strike="noStrike" dirty="0">
                          <a:solidFill>
                            <a:srgbClr val="000000"/>
                          </a:solidFill>
                          <a:effectLst/>
                          <a:latin typeface="Calibri" panose="020F0502020204030204" pitchFamily="34" charset="0"/>
                        </a:rPr>
                        <a:t>- Marketers</a:t>
                      </a:r>
                    </a:p>
                    <a:p>
                      <a:pPr algn="l" fontAlgn="b"/>
                      <a:r>
                        <a:rPr lang="en-US" sz="1000" b="0" i="0" u="none" strike="noStrike" dirty="0">
                          <a:solidFill>
                            <a:srgbClr val="000000"/>
                          </a:solidFill>
                          <a:effectLst/>
                          <a:latin typeface="Calibri" panose="020F0502020204030204" pitchFamily="34" charset="0"/>
                        </a:rPr>
                        <a:t>- Finance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49314"/>
                  </a:ext>
                </a:extLst>
              </a:tr>
            </a:tbl>
          </a:graphicData>
        </a:graphic>
      </p:graphicFrame>
      <p:sp>
        <p:nvSpPr>
          <p:cNvPr id="84" name="Flowchart: Document 83">
            <a:extLst>
              <a:ext uri="{FF2B5EF4-FFF2-40B4-BE49-F238E27FC236}">
                <a16:creationId xmlns:a16="http://schemas.microsoft.com/office/drawing/2014/main" id="{28C69B7F-DA75-498D-8539-6CFE1554921C}"/>
              </a:ext>
            </a:extLst>
          </p:cNvPr>
          <p:cNvSpPr/>
          <p:nvPr/>
        </p:nvSpPr>
        <p:spPr>
          <a:xfrm>
            <a:off x="6810242" y="320459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Define/Visualize</a:t>
            </a:r>
          </a:p>
          <a:p>
            <a:pPr algn="ctr"/>
            <a:r>
              <a:rPr lang="en-US" sz="900" dirty="0">
                <a:solidFill>
                  <a:schemeClr val="tx1"/>
                </a:solidFill>
              </a:rPr>
              <a:t>Report</a:t>
            </a:r>
          </a:p>
        </p:txBody>
      </p:sp>
      <p:sp>
        <p:nvSpPr>
          <p:cNvPr id="85" name="Flowchart: Decision 84">
            <a:extLst>
              <a:ext uri="{FF2B5EF4-FFF2-40B4-BE49-F238E27FC236}">
                <a16:creationId xmlns:a16="http://schemas.microsoft.com/office/drawing/2014/main" id="{078C2666-978C-4CB6-BE88-5FF620433BEC}"/>
              </a:ext>
            </a:extLst>
          </p:cNvPr>
          <p:cNvSpPr/>
          <p:nvPr/>
        </p:nvSpPr>
        <p:spPr>
          <a:xfrm>
            <a:off x="9119730" y="316537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88" name="Flowchart: Document 87">
            <a:extLst>
              <a:ext uri="{FF2B5EF4-FFF2-40B4-BE49-F238E27FC236}">
                <a16:creationId xmlns:a16="http://schemas.microsoft.com/office/drawing/2014/main" id="{6DBADA5E-5C61-4070-A16B-A6A69D171830}"/>
              </a:ext>
            </a:extLst>
          </p:cNvPr>
          <p:cNvSpPr/>
          <p:nvPr/>
        </p:nvSpPr>
        <p:spPr>
          <a:xfrm>
            <a:off x="7994030" y="3203928"/>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Request Service</a:t>
            </a:r>
          </a:p>
        </p:txBody>
      </p:sp>
      <p:sp>
        <p:nvSpPr>
          <p:cNvPr id="89" name="Flowchart: Document 88">
            <a:extLst>
              <a:ext uri="{FF2B5EF4-FFF2-40B4-BE49-F238E27FC236}">
                <a16:creationId xmlns:a16="http://schemas.microsoft.com/office/drawing/2014/main" id="{2C53B08C-3597-4AF5-BE3D-8A2F55F09A34}"/>
              </a:ext>
            </a:extLst>
          </p:cNvPr>
          <p:cNvSpPr/>
          <p:nvPr/>
        </p:nvSpPr>
        <p:spPr>
          <a:xfrm>
            <a:off x="10411648" y="3163680"/>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Migrate Data</a:t>
            </a:r>
          </a:p>
        </p:txBody>
      </p:sp>
      <p:sp>
        <p:nvSpPr>
          <p:cNvPr id="90" name="Flowchart: Decision 89">
            <a:extLst>
              <a:ext uri="{FF2B5EF4-FFF2-40B4-BE49-F238E27FC236}">
                <a16:creationId xmlns:a16="http://schemas.microsoft.com/office/drawing/2014/main" id="{71F41D3B-D605-42AD-BE0E-60EE25705AB6}"/>
              </a:ext>
            </a:extLst>
          </p:cNvPr>
          <p:cNvSpPr/>
          <p:nvPr/>
        </p:nvSpPr>
        <p:spPr>
          <a:xfrm>
            <a:off x="10368616" y="3749434"/>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1" name="Flowchart: Document 90">
            <a:extLst>
              <a:ext uri="{FF2B5EF4-FFF2-40B4-BE49-F238E27FC236}">
                <a16:creationId xmlns:a16="http://schemas.microsoft.com/office/drawing/2014/main" id="{C0CD42CD-CD3F-4D5E-A4BE-8CEDF5E9D2BC}"/>
              </a:ext>
            </a:extLst>
          </p:cNvPr>
          <p:cNvSpPr/>
          <p:nvPr/>
        </p:nvSpPr>
        <p:spPr>
          <a:xfrm>
            <a:off x="9212019" y="375124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Build Report</a:t>
            </a:r>
          </a:p>
        </p:txBody>
      </p:sp>
      <p:sp>
        <p:nvSpPr>
          <p:cNvPr id="93" name="Flowchart: Decision 92">
            <a:extLst>
              <a:ext uri="{FF2B5EF4-FFF2-40B4-BE49-F238E27FC236}">
                <a16:creationId xmlns:a16="http://schemas.microsoft.com/office/drawing/2014/main" id="{897481AB-C4E3-4AB8-B767-4FEFF480D547}"/>
              </a:ext>
            </a:extLst>
          </p:cNvPr>
          <p:cNvSpPr/>
          <p:nvPr/>
        </p:nvSpPr>
        <p:spPr>
          <a:xfrm>
            <a:off x="7961756" y="371903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4" name="Flowchart: Document 93">
            <a:extLst>
              <a:ext uri="{FF2B5EF4-FFF2-40B4-BE49-F238E27FC236}">
                <a16:creationId xmlns:a16="http://schemas.microsoft.com/office/drawing/2014/main" id="{00D63705-6343-4F51-8C12-F6CE8D0A6194}"/>
              </a:ext>
            </a:extLst>
          </p:cNvPr>
          <p:cNvSpPr/>
          <p:nvPr/>
        </p:nvSpPr>
        <p:spPr>
          <a:xfrm>
            <a:off x="6813690" y="3724781"/>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Distribute Report</a:t>
            </a:r>
          </a:p>
        </p:txBody>
      </p:sp>
      <p:cxnSp>
        <p:nvCxnSpPr>
          <p:cNvPr id="96" name="Straight Arrow Connector 95">
            <a:extLst>
              <a:ext uri="{FF2B5EF4-FFF2-40B4-BE49-F238E27FC236}">
                <a16:creationId xmlns:a16="http://schemas.microsoft.com/office/drawing/2014/main" id="{F9B227D9-0585-42CD-BB1F-6430A612848E}"/>
              </a:ext>
            </a:extLst>
          </p:cNvPr>
          <p:cNvCxnSpPr>
            <a:cxnSpLocks/>
            <a:stCxn id="84" idx="3"/>
            <a:endCxn id="88" idx="1"/>
          </p:cNvCxnSpPr>
          <p:nvPr/>
        </p:nvCxnSpPr>
        <p:spPr>
          <a:xfrm flipV="1">
            <a:off x="7771242" y="339795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5E3CDB6-A733-47CF-9950-C0889DEBB4BF}"/>
              </a:ext>
            </a:extLst>
          </p:cNvPr>
          <p:cNvCxnSpPr>
            <a:cxnSpLocks/>
          </p:cNvCxnSpPr>
          <p:nvPr/>
        </p:nvCxnSpPr>
        <p:spPr>
          <a:xfrm flipV="1">
            <a:off x="8949120" y="3357033"/>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F3F29C4-B029-40D5-A75A-A56BC5B30339}"/>
              </a:ext>
            </a:extLst>
          </p:cNvPr>
          <p:cNvCxnSpPr>
            <a:cxnSpLocks/>
          </p:cNvCxnSpPr>
          <p:nvPr/>
        </p:nvCxnSpPr>
        <p:spPr>
          <a:xfrm flipV="1">
            <a:off x="10179398" y="335407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85DB129-9E49-4A55-A3C2-A2D0F016D58B}"/>
              </a:ext>
            </a:extLst>
          </p:cNvPr>
          <p:cNvCxnSpPr>
            <a:cxnSpLocks/>
            <a:stCxn id="89" idx="2"/>
            <a:endCxn id="90" idx="0"/>
          </p:cNvCxnSpPr>
          <p:nvPr/>
        </p:nvCxnSpPr>
        <p:spPr>
          <a:xfrm>
            <a:off x="10892148" y="3526071"/>
            <a:ext cx="7803" cy="22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69545B-643A-4A3C-9639-6303802518DF}"/>
              </a:ext>
            </a:extLst>
          </p:cNvPr>
          <p:cNvCxnSpPr>
            <a:cxnSpLocks/>
            <a:stCxn id="90" idx="1"/>
            <a:endCxn id="91" idx="3"/>
          </p:cNvCxnSpPr>
          <p:nvPr/>
        </p:nvCxnSpPr>
        <p:spPr>
          <a:xfrm flipH="1">
            <a:off x="10173019" y="394345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696322-58F9-4402-8437-F53A8F59D9B4}"/>
              </a:ext>
            </a:extLst>
          </p:cNvPr>
          <p:cNvCxnSpPr>
            <a:cxnSpLocks/>
          </p:cNvCxnSpPr>
          <p:nvPr/>
        </p:nvCxnSpPr>
        <p:spPr>
          <a:xfrm flipH="1">
            <a:off x="9000749" y="391553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1CA93-E04B-43BF-8D7F-24EEF58C38B8}"/>
              </a:ext>
            </a:extLst>
          </p:cNvPr>
          <p:cNvCxnSpPr>
            <a:cxnSpLocks/>
          </p:cNvCxnSpPr>
          <p:nvPr/>
        </p:nvCxnSpPr>
        <p:spPr>
          <a:xfrm flipH="1">
            <a:off x="7769619" y="3917103"/>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Connector 112">
            <a:extLst>
              <a:ext uri="{FF2B5EF4-FFF2-40B4-BE49-F238E27FC236}">
                <a16:creationId xmlns:a16="http://schemas.microsoft.com/office/drawing/2014/main" id="{744B2207-8D34-4693-B9DC-60E8B9FE3AD1}"/>
              </a:ext>
            </a:extLst>
          </p:cNvPr>
          <p:cNvSpPr/>
          <p:nvPr/>
        </p:nvSpPr>
        <p:spPr>
          <a:xfrm>
            <a:off x="6521685" y="3332509"/>
            <a:ext cx="83890" cy="838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B8D4E13-1BAD-4772-9FE0-624389053821}"/>
              </a:ext>
            </a:extLst>
          </p:cNvPr>
          <p:cNvSpPr/>
          <p:nvPr/>
        </p:nvSpPr>
        <p:spPr>
          <a:xfrm>
            <a:off x="6305916" y="3107850"/>
            <a:ext cx="436337" cy="246221"/>
          </a:xfrm>
          <a:prstGeom prst="rect">
            <a:avLst/>
          </a:prstGeom>
        </p:spPr>
        <p:txBody>
          <a:bodyPr wrap="none">
            <a:spAutoFit/>
          </a:bodyPr>
          <a:lstStyle/>
          <a:p>
            <a:pPr algn="ctr"/>
            <a:r>
              <a:rPr lang="en-US" sz="1000" dirty="0"/>
              <a:t>Start</a:t>
            </a:r>
          </a:p>
        </p:txBody>
      </p:sp>
      <p:cxnSp>
        <p:nvCxnSpPr>
          <p:cNvPr id="115" name="Straight Arrow Connector 114">
            <a:extLst>
              <a:ext uri="{FF2B5EF4-FFF2-40B4-BE49-F238E27FC236}">
                <a16:creationId xmlns:a16="http://schemas.microsoft.com/office/drawing/2014/main" id="{1D0228A8-A57F-49E5-9ADD-AA61BE61A51C}"/>
              </a:ext>
            </a:extLst>
          </p:cNvPr>
          <p:cNvCxnSpPr>
            <a:cxnSpLocks/>
          </p:cNvCxnSpPr>
          <p:nvPr/>
        </p:nvCxnSpPr>
        <p:spPr>
          <a:xfrm flipV="1">
            <a:off x="6591097" y="3376160"/>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ircle: Hollow 115">
            <a:extLst>
              <a:ext uri="{FF2B5EF4-FFF2-40B4-BE49-F238E27FC236}">
                <a16:creationId xmlns:a16="http://schemas.microsoft.com/office/drawing/2014/main" id="{D51A7701-BE27-4FDA-98EC-898184E4B5CD}"/>
              </a:ext>
            </a:extLst>
          </p:cNvPr>
          <p:cNvSpPr/>
          <p:nvPr/>
        </p:nvSpPr>
        <p:spPr>
          <a:xfrm>
            <a:off x="6478607" y="3797279"/>
            <a:ext cx="151000" cy="15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A93991D0-445A-4667-9531-8B5F2268716B}"/>
              </a:ext>
            </a:extLst>
          </p:cNvPr>
          <p:cNvSpPr/>
          <p:nvPr/>
        </p:nvSpPr>
        <p:spPr>
          <a:xfrm>
            <a:off x="6344782" y="3910971"/>
            <a:ext cx="381836" cy="246221"/>
          </a:xfrm>
          <a:prstGeom prst="rect">
            <a:avLst/>
          </a:prstGeom>
        </p:spPr>
        <p:txBody>
          <a:bodyPr wrap="none">
            <a:spAutoFit/>
          </a:bodyPr>
          <a:lstStyle/>
          <a:p>
            <a:pPr algn="ctr"/>
            <a:r>
              <a:rPr lang="en-US" sz="1000" dirty="0"/>
              <a:t>End</a:t>
            </a:r>
          </a:p>
        </p:txBody>
      </p:sp>
      <p:cxnSp>
        <p:nvCxnSpPr>
          <p:cNvPr id="118" name="Straight Arrow Connector 117">
            <a:extLst>
              <a:ext uri="{FF2B5EF4-FFF2-40B4-BE49-F238E27FC236}">
                <a16:creationId xmlns:a16="http://schemas.microsoft.com/office/drawing/2014/main" id="{A853819E-41B4-4DF3-AEE0-BF1A10732E1A}"/>
              </a:ext>
            </a:extLst>
          </p:cNvPr>
          <p:cNvCxnSpPr>
            <a:cxnSpLocks/>
          </p:cNvCxnSpPr>
          <p:nvPr/>
        </p:nvCxnSpPr>
        <p:spPr>
          <a:xfrm flipH="1">
            <a:off x="6618691" y="3870116"/>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2C22C6A-CF85-4356-8E42-4C5A936929EA}"/>
              </a:ext>
            </a:extLst>
          </p:cNvPr>
          <p:cNvCxnSpPr>
            <a:cxnSpLocks/>
            <a:stCxn id="85" idx="0"/>
            <a:endCxn id="88" idx="0"/>
          </p:cNvCxnSpPr>
          <p:nvPr/>
        </p:nvCxnSpPr>
        <p:spPr>
          <a:xfrm rot="16200000" flipH="1" flipV="1">
            <a:off x="9043519" y="2596381"/>
            <a:ext cx="38557" cy="1176535"/>
          </a:xfrm>
          <a:prstGeom prst="bentConnector3">
            <a:avLst>
              <a:gd name="adj1" fmla="val -453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CE4E23B-6220-44C2-BEDB-B04419BCF28E}"/>
              </a:ext>
            </a:extLst>
          </p:cNvPr>
          <p:cNvCxnSpPr>
            <a:stCxn id="90" idx="3"/>
            <a:endCxn id="89" idx="3"/>
          </p:cNvCxnSpPr>
          <p:nvPr/>
        </p:nvCxnSpPr>
        <p:spPr>
          <a:xfrm flipH="1" flipV="1">
            <a:off x="11372648" y="3357703"/>
            <a:ext cx="58638" cy="585754"/>
          </a:xfrm>
          <a:prstGeom prst="bentConnector3">
            <a:avLst>
              <a:gd name="adj1" fmla="val -2981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155A455-AE14-44C5-BE9C-C4E07F1DA385}"/>
              </a:ext>
            </a:extLst>
          </p:cNvPr>
          <p:cNvCxnSpPr>
            <a:stCxn id="93" idx="2"/>
            <a:endCxn id="91" idx="2"/>
          </p:cNvCxnSpPr>
          <p:nvPr/>
        </p:nvCxnSpPr>
        <p:spPr>
          <a:xfrm rot="16200000" flipH="1">
            <a:off x="9089524" y="3510643"/>
            <a:ext cx="6562" cy="1199428"/>
          </a:xfrm>
          <a:prstGeom prst="bentConnector3">
            <a:avLst>
              <a:gd name="adj1" fmla="val 26631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E71C472C-D8C4-46DA-BF19-DBEE66937B09}"/>
              </a:ext>
            </a:extLst>
          </p:cNvPr>
          <p:cNvSpPr/>
          <p:nvPr/>
        </p:nvSpPr>
        <p:spPr>
          <a:xfrm>
            <a:off x="10051258" y="3362025"/>
            <a:ext cx="320922" cy="230832"/>
          </a:xfrm>
          <a:prstGeom prst="rect">
            <a:avLst/>
          </a:prstGeom>
        </p:spPr>
        <p:txBody>
          <a:bodyPr wrap="none">
            <a:spAutoFit/>
          </a:bodyPr>
          <a:lstStyle/>
          <a:p>
            <a:pPr algn="ctr"/>
            <a:r>
              <a:rPr lang="en-US" sz="900" dirty="0"/>
              <a:t>OK</a:t>
            </a:r>
          </a:p>
        </p:txBody>
      </p:sp>
      <p:sp>
        <p:nvSpPr>
          <p:cNvPr id="130" name="Rectangle 129">
            <a:extLst>
              <a:ext uri="{FF2B5EF4-FFF2-40B4-BE49-F238E27FC236}">
                <a16:creationId xmlns:a16="http://schemas.microsoft.com/office/drawing/2014/main" id="{56FFD9E0-43F7-4309-BD40-4061D9A44521}"/>
              </a:ext>
            </a:extLst>
          </p:cNvPr>
          <p:cNvSpPr/>
          <p:nvPr/>
        </p:nvSpPr>
        <p:spPr>
          <a:xfrm>
            <a:off x="10115673" y="3977835"/>
            <a:ext cx="320922" cy="230832"/>
          </a:xfrm>
          <a:prstGeom prst="rect">
            <a:avLst/>
          </a:prstGeom>
        </p:spPr>
        <p:txBody>
          <a:bodyPr wrap="none">
            <a:spAutoFit/>
          </a:bodyPr>
          <a:lstStyle/>
          <a:p>
            <a:pPr algn="ctr"/>
            <a:r>
              <a:rPr lang="en-US" sz="900" dirty="0"/>
              <a:t>OK</a:t>
            </a:r>
          </a:p>
        </p:txBody>
      </p:sp>
      <p:sp>
        <p:nvSpPr>
          <p:cNvPr id="131" name="Rectangle 130">
            <a:extLst>
              <a:ext uri="{FF2B5EF4-FFF2-40B4-BE49-F238E27FC236}">
                <a16:creationId xmlns:a16="http://schemas.microsoft.com/office/drawing/2014/main" id="{FA37B298-DCB0-4B32-967B-E1FCFF053F16}"/>
              </a:ext>
            </a:extLst>
          </p:cNvPr>
          <p:cNvSpPr/>
          <p:nvPr/>
        </p:nvSpPr>
        <p:spPr>
          <a:xfrm>
            <a:off x="7739773" y="3959174"/>
            <a:ext cx="320922" cy="230832"/>
          </a:xfrm>
          <a:prstGeom prst="rect">
            <a:avLst/>
          </a:prstGeom>
        </p:spPr>
        <p:txBody>
          <a:bodyPr wrap="none">
            <a:spAutoFit/>
          </a:bodyPr>
          <a:lstStyle/>
          <a:p>
            <a:pPr algn="ctr"/>
            <a:r>
              <a:rPr lang="en-US" sz="900" dirty="0"/>
              <a:t>OK</a:t>
            </a:r>
          </a:p>
        </p:txBody>
      </p:sp>
      <p:sp>
        <p:nvSpPr>
          <p:cNvPr id="132" name="Rectangle 131">
            <a:extLst>
              <a:ext uri="{FF2B5EF4-FFF2-40B4-BE49-F238E27FC236}">
                <a16:creationId xmlns:a16="http://schemas.microsoft.com/office/drawing/2014/main" id="{24D263E9-37A0-41EF-B9BB-1E2D005EB34C}"/>
              </a:ext>
            </a:extLst>
          </p:cNvPr>
          <p:cNvSpPr/>
          <p:nvPr/>
        </p:nvSpPr>
        <p:spPr>
          <a:xfrm>
            <a:off x="5982205" y="4395704"/>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2FC4A0E0-7725-4754-9664-84EC5E85114D}"/>
              </a:ext>
            </a:extLst>
          </p:cNvPr>
          <p:cNvSpPr/>
          <p:nvPr/>
        </p:nvSpPr>
        <p:spPr>
          <a:xfrm>
            <a:off x="6037708" y="4638786"/>
            <a:ext cx="5526763" cy="707886"/>
          </a:xfrm>
          <a:prstGeom prst="rect">
            <a:avLst/>
          </a:prstGeom>
        </p:spPr>
        <p:txBody>
          <a:bodyPr wrap="square">
            <a:spAutoFit/>
          </a:bodyPr>
          <a:lstStyle/>
          <a:p>
            <a:r>
              <a:rPr lang="en-US" sz="1000" dirty="0"/>
              <a:t>- A GS1 Canada's Internal System that can be supplied and consumed GS1 Canada Statistics Reports.</a:t>
            </a:r>
          </a:p>
          <a:p>
            <a:r>
              <a:rPr lang="en-US" sz="1000" dirty="0"/>
              <a:t>- Reports should be reusable (Components) formats.</a:t>
            </a:r>
          </a:p>
          <a:p>
            <a:r>
              <a:rPr lang="en-US" sz="1000" dirty="0"/>
              <a:t>- Consumers can reuse reports, which were designed by other distributors</a:t>
            </a:r>
          </a:p>
          <a:p>
            <a:r>
              <a:rPr lang="en-US" sz="1000" dirty="0"/>
              <a:t>- Consumers can be distributors.</a:t>
            </a:r>
          </a:p>
        </p:txBody>
      </p:sp>
      <p:sp>
        <p:nvSpPr>
          <p:cNvPr id="49" name="Rectangle 48">
            <a:extLst>
              <a:ext uri="{FF2B5EF4-FFF2-40B4-BE49-F238E27FC236}">
                <a16:creationId xmlns:a16="http://schemas.microsoft.com/office/drawing/2014/main" id="{74900DBD-750D-4546-AECE-5C11B7B6EFF9}"/>
              </a:ext>
            </a:extLst>
          </p:cNvPr>
          <p:cNvSpPr/>
          <p:nvPr/>
        </p:nvSpPr>
        <p:spPr>
          <a:xfrm>
            <a:off x="7142916"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138" name="Rectangle 137">
            <a:extLst>
              <a:ext uri="{FF2B5EF4-FFF2-40B4-BE49-F238E27FC236}">
                <a16:creationId xmlns:a16="http://schemas.microsoft.com/office/drawing/2014/main" id="{B7FD78D7-2ECA-41E8-966A-99570A306FCB}"/>
              </a:ext>
            </a:extLst>
          </p:cNvPr>
          <p:cNvSpPr/>
          <p:nvPr/>
        </p:nvSpPr>
        <p:spPr>
          <a:xfrm>
            <a:off x="7142916"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40" name="Rectangle 139">
            <a:extLst>
              <a:ext uri="{FF2B5EF4-FFF2-40B4-BE49-F238E27FC236}">
                <a16:creationId xmlns:a16="http://schemas.microsoft.com/office/drawing/2014/main" id="{C8804466-EE7E-42AE-BA34-13FEEE8D7302}"/>
              </a:ext>
            </a:extLst>
          </p:cNvPr>
          <p:cNvSpPr/>
          <p:nvPr/>
        </p:nvSpPr>
        <p:spPr>
          <a:xfrm>
            <a:off x="7151188"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141" name="Rectangle 140">
            <a:extLst>
              <a:ext uri="{FF2B5EF4-FFF2-40B4-BE49-F238E27FC236}">
                <a16:creationId xmlns:a16="http://schemas.microsoft.com/office/drawing/2014/main" id="{B980FE95-42CE-4DD2-B99A-A6441A58A8D2}"/>
              </a:ext>
            </a:extLst>
          </p:cNvPr>
          <p:cNvSpPr/>
          <p:nvPr/>
        </p:nvSpPr>
        <p:spPr>
          <a:xfrm>
            <a:off x="7829959"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42" name="Rectangle 141">
            <a:extLst>
              <a:ext uri="{FF2B5EF4-FFF2-40B4-BE49-F238E27FC236}">
                <a16:creationId xmlns:a16="http://schemas.microsoft.com/office/drawing/2014/main" id="{F8122745-A8ED-4742-865C-4FF48171915E}"/>
              </a:ext>
            </a:extLst>
          </p:cNvPr>
          <p:cNvSpPr/>
          <p:nvPr/>
        </p:nvSpPr>
        <p:spPr>
          <a:xfrm>
            <a:off x="7829959"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143" name="Rectangle 142">
            <a:extLst>
              <a:ext uri="{FF2B5EF4-FFF2-40B4-BE49-F238E27FC236}">
                <a16:creationId xmlns:a16="http://schemas.microsoft.com/office/drawing/2014/main" id="{9B8D2856-3FB0-4230-A707-703FF9A57F48}"/>
              </a:ext>
            </a:extLst>
          </p:cNvPr>
          <p:cNvSpPr/>
          <p:nvPr/>
        </p:nvSpPr>
        <p:spPr>
          <a:xfrm>
            <a:off x="7838231"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144" name="Rectangle 143">
            <a:extLst>
              <a:ext uri="{FF2B5EF4-FFF2-40B4-BE49-F238E27FC236}">
                <a16:creationId xmlns:a16="http://schemas.microsoft.com/office/drawing/2014/main" id="{8C9A05A0-E5AC-4D76-BF0C-B60DDB4C3A7F}"/>
              </a:ext>
            </a:extLst>
          </p:cNvPr>
          <p:cNvSpPr/>
          <p:nvPr/>
        </p:nvSpPr>
        <p:spPr>
          <a:xfrm>
            <a:off x="8541991"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45" name="Rectangle 144">
            <a:extLst>
              <a:ext uri="{FF2B5EF4-FFF2-40B4-BE49-F238E27FC236}">
                <a16:creationId xmlns:a16="http://schemas.microsoft.com/office/drawing/2014/main" id="{5A0AE5C1-6054-4F59-9928-35D31E9CB34E}"/>
              </a:ext>
            </a:extLst>
          </p:cNvPr>
          <p:cNvSpPr/>
          <p:nvPr/>
        </p:nvSpPr>
        <p:spPr>
          <a:xfrm>
            <a:off x="8541991"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146" name="Rectangle 145">
            <a:extLst>
              <a:ext uri="{FF2B5EF4-FFF2-40B4-BE49-F238E27FC236}">
                <a16:creationId xmlns:a16="http://schemas.microsoft.com/office/drawing/2014/main" id="{7ED2D8D0-FFFA-4EAA-B268-048FAECFF1DD}"/>
              </a:ext>
            </a:extLst>
          </p:cNvPr>
          <p:cNvSpPr/>
          <p:nvPr/>
        </p:nvSpPr>
        <p:spPr>
          <a:xfrm>
            <a:off x="8550263"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58" name="Rectangle: Rounded Corners 57">
            <a:extLst>
              <a:ext uri="{FF2B5EF4-FFF2-40B4-BE49-F238E27FC236}">
                <a16:creationId xmlns:a16="http://schemas.microsoft.com/office/drawing/2014/main" id="{9026E724-E6A6-4FA0-99F3-754BC24C8E8B}"/>
              </a:ext>
            </a:extLst>
          </p:cNvPr>
          <p:cNvSpPr/>
          <p:nvPr/>
        </p:nvSpPr>
        <p:spPr>
          <a:xfrm>
            <a:off x="6953035" y="5346672"/>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takeholder icon">
            <a:extLst>
              <a:ext uri="{FF2B5EF4-FFF2-40B4-BE49-F238E27FC236}">
                <a16:creationId xmlns:a16="http://schemas.microsoft.com/office/drawing/2014/main" id="{A3799B74-4BC8-4A45-825C-93C66B8E397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1251" y="541644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Image result for stakeholder icon">
            <a:extLst>
              <a:ext uri="{FF2B5EF4-FFF2-40B4-BE49-F238E27FC236}">
                <a16:creationId xmlns:a16="http://schemas.microsoft.com/office/drawing/2014/main" id="{310B8041-0DE1-4D34-8256-02C3A99EF1F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92519" y="609789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Image result for stakeholder icon">
            <a:extLst>
              <a:ext uri="{FF2B5EF4-FFF2-40B4-BE49-F238E27FC236}">
                <a16:creationId xmlns:a16="http://schemas.microsoft.com/office/drawing/2014/main" id="{FAEB8763-7B04-454A-B8B5-969AB8F6A0A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6100" y="6097891"/>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8CAD4B51-0B62-45F8-A9C7-17BCE0366C6C}"/>
              </a:ext>
            </a:extLst>
          </p:cNvPr>
          <p:cNvSpPr/>
          <p:nvPr/>
        </p:nvSpPr>
        <p:spPr>
          <a:xfrm>
            <a:off x="10189679" y="581371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57" name="Rectangle 156">
            <a:extLst>
              <a:ext uri="{FF2B5EF4-FFF2-40B4-BE49-F238E27FC236}">
                <a16:creationId xmlns:a16="http://schemas.microsoft.com/office/drawing/2014/main" id="{B0C91A91-662F-4BF1-957E-1E996364B772}"/>
              </a:ext>
            </a:extLst>
          </p:cNvPr>
          <p:cNvSpPr/>
          <p:nvPr/>
        </p:nvSpPr>
        <p:spPr>
          <a:xfrm>
            <a:off x="10196557" y="608837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58" name="Rectangle 157">
            <a:extLst>
              <a:ext uri="{FF2B5EF4-FFF2-40B4-BE49-F238E27FC236}">
                <a16:creationId xmlns:a16="http://schemas.microsoft.com/office/drawing/2014/main" id="{443BE87F-2DD2-411B-B03A-8CEDC04E355E}"/>
              </a:ext>
            </a:extLst>
          </p:cNvPr>
          <p:cNvSpPr/>
          <p:nvPr/>
        </p:nvSpPr>
        <p:spPr>
          <a:xfrm>
            <a:off x="10190270" y="5546157"/>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59" name="Rectangle 158">
            <a:extLst>
              <a:ext uri="{FF2B5EF4-FFF2-40B4-BE49-F238E27FC236}">
                <a16:creationId xmlns:a16="http://schemas.microsoft.com/office/drawing/2014/main" id="{F8AF6855-16E3-49E5-B440-A9EB2BA64A13}"/>
              </a:ext>
            </a:extLst>
          </p:cNvPr>
          <p:cNvSpPr/>
          <p:nvPr/>
        </p:nvSpPr>
        <p:spPr>
          <a:xfrm>
            <a:off x="10115673" y="5478470"/>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63" name="Straight Arrow Connector 62">
            <a:extLst>
              <a:ext uri="{FF2B5EF4-FFF2-40B4-BE49-F238E27FC236}">
                <a16:creationId xmlns:a16="http://schemas.microsoft.com/office/drawing/2014/main" id="{28D07234-142A-45C9-B794-95F8ED274A0A}"/>
              </a:ext>
            </a:extLst>
          </p:cNvPr>
          <p:cNvCxnSpPr>
            <a:stCxn id="144" idx="1"/>
            <a:endCxn id="159" idx="1"/>
          </p:cNvCxnSpPr>
          <p:nvPr/>
        </p:nvCxnSpPr>
        <p:spPr>
          <a:xfrm>
            <a:off x="8541991" y="5563908"/>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2DCD49-BC2E-4C8A-9E42-EBE2A56F1BC9}"/>
              </a:ext>
            </a:extLst>
          </p:cNvPr>
          <p:cNvCxnSpPr>
            <a:stCxn id="144" idx="3"/>
            <a:endCxn id="155" idx="1"/>
          </p:cNvCxnSpPr>
          <p:nvPr/>
        </p:nvCxnSpPr>
        <p:spPr>
          <a:xfrm>
            <a:off x="9165817" y="5563908"/>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7CFF31C-4BCE-4763-A4FF-E91E02A3C32B}"/>
              </a:ext>
            </a:extLst>
          </p:cNvPr>
          <p:cNvCxnSpPr>
            <a:stCxn id="138" idx="3"/>
            <a:endCxn id="159" idx="1"/>
          </p:cNvCxnSpPr>
          <p:nvPr/>
        </p:nvCxnSpPr>
        <p:spPr>
          <a:xfrm>
            <a:off x="7766742" y="5905290"/>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6D0F6D2-76BB-460A-8278-E91CA84B2B70}"/>
              </a:ext>
            </a:extLst>
          </p:cNvPr>
          <p:cNvCxnSpPr>
            <a:cxnSpLocks/>
            <a:stCxn id="159" idx="1"/>
          </p:cNvCxnSpPr>
          <p:nvPr/>
        </p:nvCxnSpPr>
        <p:spPr>
          <a:xfrm flipH="1">
            <a:off x="9318924" y="5933629"/>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794F8F-D00F-41D8-80A6-07FC350394EB}"/>
              </a:ext>
            </a:extLst>
          </p:cNvPr>
          <p:cNvCxnSpPr>
            <a:stCxn id="159" idx="3"/>
          </p:cNvCxnSpPr>
          <p:nvPr/>
        </p:nvCxnSpPr>
        <p:spPr>
          <a:xfrm flipV="1">
            <a:off x="10892147" y="5546157"/>
            <a:ext cx="360352" cy="3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A64096B-9D74-42E4-B868-AC99149DCB91}"/>
              </a:ext>
            </a:extLst>
          </p:cNvPr>
          <p:cNvCxnSpPr>
            <a:stCxn id="159" idx="3"/>
          </p:cNvCxnSpPr>
          <p:nvPr/>
        </p:nvCxnSpPr>
        <p:spPr>
          <a:xfrm flipV="1">
            <a:off x="10892147" y="5931430"/>
            <a:ext cx="381867"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3AB7ABC-5616-4BC6-9ADD-DEB3BF292B15}"/>
              </a:ext>
            </a:extLst>
          </p:cNvPr>
          <p:cNvCxnSpPr>
            <a:stCxn id="159" idx="3"/>
          </p:cNvCxnSpPr>
          <p:nvPr/>
        </p:nvCxnSpPr>
        <p:spPr>
          <a:xfrm>
            <a:off x="10892147" y="5933629"/>
            <a:ext cx="360352" cy="35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72EFB61-846C-4F8D-A2CA-AF7BACAAD8FB}"/>
              </a:ext>
            </a:extLst>
          </p:cNvPr>
          <p:cNvCxnSpPr>
            <a:stCxn id="1026" idx="3"/>
            <a:endCxn id="49" idx="1"/>
          </p:cNvCxnSpPr>
          <p:nvPr/>
        </p:nvCxnSpPr>
        <p:spPr>
          <a:xfrm>
            <a:off x="6821001" y="5561316"/>
            <a:ext cx="321915" cy="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F6D648-1822-4FB6-A3E6-CA900574575E}"/>
              </a:ext>
            </a:extLst>
          </p:cNvPr>
          <p:cNvCxnSpPr>
            <a:cxnSpLocks/>
            <a:stCxn id="151" idx="3"/>
            <a:endCxn id="140" idx="1"/>
          </p:cNvCxnSpPr>
          <p:nvPr/>
        </p:nvCxnSpPr>
        <p:spPr>
          <a:xfrm flipV="1">
            <a:off x="6825850" y="6238802"/>
            <a:ext cx="325338"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company icon">
            <a:extLst>
              <a:ext uri="{FF2B5EF4-FFF2-40B4-BE49-F238E27FC236}">
                <a16:creationId xmlns:a16="http://schemas.microsoft.com/office/drawing/2014/main" id="{EFC1A2FF-964B-41C4-8A95-F59BC7A7375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295530" y="5293724"/>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3899B277-CF8B-4211-ACAB-FAF3A9B14F1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361891" y="5783780"/>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pany icon">
            <a:extLst>
              <a:ext uri="{FF2B5EF4-FFF2-40B4-BE49-F238E27FC236}">
                <a16:creationId xmlns:a16="http://schemas.microsoft.com/office/drawing/2014/main" id="{7833CB81-1C31-45EF-BE7B-18472BAEFC8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393223" y="6181327"/>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D9186080-9A2E-4B1B-8BE0-9781989C3B17}"/>
              </a:ext>
            </a:extLst>
          </p:cNvPr>
          <p:cNvSpPr/>
          <p:nvPr/>
        </p:nvSpPr>
        <p:spPr>
          <a:xfrm>
            <a:off x="6684292" y="5814672"/>
            <a:ext cx="532518" cy="246221"/>
          </a:xfrm>
          <a:prstGeom prst="rect">
            <a:avLst/>
          </a:prstGeom>
        </p:spPr>
        <p:txBody>
          <a:bodyPr wrap="none">
            <a:spAutoFit/>
          </a:bodyPr>
          <a:lstStyle/>
          <a:p>
            <a:r>
              <a:rPr lang="en-US" sz="1000" dirty="0">
                <a:solidFill>
                  <a:schemeClr val="accent1"/>
                </a:solidFill>
              </a:rPr>
              <a:t>Supply</a:t>
            </a:r>
          </a:p>
        </p:txBody>
      </p:sp>
      <p:sp>
        <p:nvSpPr>
          <p:cNvPr id="204" name="Rectangle 203">
            <a:extLst>
              <a:ext uri="{FF2B5EF4-FFF2-40B4-BE49-F238E27FC236}">
                <a16:creationId xmlns:a16="http://schemas.microsoft.com/office/drawing/2014/main" id="{3174CA6B-A79B-4700-B223-9E6A9FA19FA3}"/>
              </a:ext>
            </a:extLst>
          </p:cNvPr>
          <p:cNvSpPr/>
          <p:nvPr/>
        </p:nvSpPr>
        <p:spPr>
          <a:xfrm>
            <a:off x="6471284" y="5636344"/>
            <a:ext cx="587020" cy="246221"/>
          </a:xfrm>
          <a:prstGeom prst="rect">
            <a:avLst/>
          </a:prstGeom>
        </p:spPr>
        <p:txBody>
          <a:bodyPr wrap="none">
            <a:spAutoFit/>
          </a:bodyPr>
          <a:lstStyle/>
          <a:p>
            <a:r>
              <a:rPr lang="en-US" sz="1000" dirty="0"/>
              <a:t>Finance</a:t>
            </a:r>
          </a:p>
        </p:txBody>
      </p:sp>
      <p:sp>
        <p:nvSpPr>
          <p:cNvPr id="205" name="Rectangle 204">
            <a:extLst>
              <a:ext uri="{FF2B5EF4-FFF2-40B4-BE49-F238E27FC236}">
                <a16:creationId xmlns:a16="http://schemas.microsoft.com/office/drawing/2014/main" id="{B0D98141-58F7-4AAF-9A20-D4A9BBB2EEEB}"/>
              </a:ext>
            </a:extLst>
          </p:cNvPr>
          <p:cNvSpPr/>
          <p:nvPr/>
        </p:nvSpPr>
        <p:spPr>
          <a:xfrm>
            <a:off x="6341346" y="6335455"/>
            <a:ext cx="721672" cy="246221"/>
          </a:xfrm>
          <a:prstGeom prst="rect">
            <a:avLst/>
          </a:prstGeom>
        </p:spPr>
        <p:txBody>
          <a:bodyPr wrap="none">
            <a:spAutoFit/>
          </a:bodyPr>
          <a:lstStyle/>
          <a:p>
            <a:r>
              <a:rPr lang="en-US" sz="1000" dirty="0"/>
              <a:t>Marketing</a:t>
            </a:r>
          </a:p>
        </p:txBody>
      </p:sp>
      <p:sp>
        <p:nvSpPr>
          <p:cNvPr id="206" name="Rectangle 205">
            <a:extLst>
              <a:ext uri="{FF2B5EF4-FFF2-40B4-BE49-F238E27FC236}">
                <a16:creationId xmlns:a16="http://schemas.microsoft.com/office/drawing/2014/main" id="{39059AB8-A542-419D-9786-F82F620DA800}"/>
              </a:ext>
            </a:extLst>
          </p:cNvPr>
          <p:cNvSpPr/>
          <p:nvPr/>
        </p:nvSpPr>
        <p:spPr>
          <a:xfrm>
            <a:off x="9635553" y="6344147"/>
            <a:ext cx="447558" cy="246221"/>
          </a:xfrm>
          <a:prstGeom prst="rect">
            <a:avLst/>
          </a:prstGeom>
        </p:spPr>
        <p:txBody>
          <a:bodyPr wrap="none">
            <a:spAutoFit/>
          </a:bodyPr>
          <a:lstStyle/>
          <a:p>
            <a:r>
              <a:rPr lang="en-US" sz="1000" dirty="0"/>
              <a:t>Sales</a:t>
            </a:r>
          </a:p>
        </p:txBody>
      </p:sp>
      <p:sp>
        <p:nvSpPr>
          <p:cNvPr id="207" name="Rectangle 206">
            <a:extLst>
              <a:ext uri="{FF2B5EF4-FFF2-40B4-BE49-F238E27FC236}">
                <a16:creationId xmlns:a16="http://schemas.microsoft.com/office/drawing/2014/main" id="{3655CC83-6722-4ABD-B964-200688BE46A3}"/>
              </a:ext>
            </a:extLst>
          </p:cNvPr>
          <p:cNvSpPr/>
          <p:nvPr/>
        </p:nvSpPr>
        <p:spPr>
          <a:xfrm>
            <a:off x="9677934" y="5570342"/>
            <a:ext cx="498855" cy="246221"/>
          </a:xfrm>
          <a:prstGeom prst="rect">
            <a:avLst/>
          </a:prstGeom>
        </p:spPr>
        <p:txBody>
          <a:bodyPr wrap="none">
            <a:spAutoFit/>
          </a:bodyPr>
          <a:lstStyle/>
          <a:p>
            <a:r>
              <a:rPr lang="en-US" sz="1000" dirty="0">
                <a:solidFill>
                  <a:schemeClr val="accent1"/>
                </a:solidFill>
              </a:rPr>
              <a:t>Reuse</a:t>
            </a:r>
          </a:p>
        </p:txBody>
      </p:sp>
      <p:sp>
        <p:nvSpPr>
          <p:cNvPr id="208" name="Rectangle 207">
            <a:extLst>
              <a:ext uri="{FF2B5EF4-FFF2-40B4-BE49-F238E27FC236}">
                <a16:creationId xmlns:a16="http://schemas.microsoft.com/office/drawing/2014/main" id="{8F24FDA5-A853-4DA0-BDD5-8661A46A62F1}"/>
              </a:ext>
            </a:extLst>
          </p:cNvPr>
          <p:cNvSpPr/>
          <p:nvPr/>
        </p:nvSpPr>
        <p:spPr>
          <a:xfrm>
            <a:off x="9056768" y="5886544"/>
            <a:ext cx="872355" cy="246221"/>
          </a:xfrm>
          <a:prstGeom prst="rect">
            <a:avLst/>
          </a:prstGeom>
        </p:spPr>
        <p:txBody>
          <a:bodyPr wrap="none">
            <a:spAutoFit/>
          </a:bodyPr>
          <a:lstStyle/>
          <a:p>
            <a:r>
              <a:rPr lang="en-US" sz="1000" dirty="0">
                <a:solidFill>
                  <a:srgbClr val="FF0000"/>
                </a:solidFill>
              </a:rPr>
              <a:t>Re-Distribute</a:t>
            </a:r>
          </a:p>
        </p:txBody>
      </p:sp>
      <p:sp>
        <p:nvSpPr>
          <p:cNvPr id="209" name="Rectangle 208">
            <a:extLst>
              <a:ext uri="{FF2B5EF4-FFF2-40B4-BE49-F238E27FC236}">
                <a16:creationId xmlns:a16="http://schemas.microsoft.com/office/drawing/2014/main" id="{C4155A53-86F7-471E-97EF-D8A212AA3EBF}"/>
              </a:ext>
            </a:extLst>
          </p:cNvPr>
          <p:cNvSpPr/>
          <p:nvPr/>
        </p:nvSpPr>
        <p:spPr>
          <a:xfrm>
            <a:off x="10558614" y="5154693"/>
            <a:ext cx="1382110" cy="246221"/>
          </a:xfrm>
          <a:prstGeom prst="rect">
            <a:avLst/>
          </a:prstGeom>
        </p:spPr>
        <p:txBody>
          <a:bodyPr wrap="none">
            <a:spAutoFit/>
          </a:bodyPr>
          <a:lstStyle/>
          <a:p>
            <a:r>
              <a:rPr lang="en-US" sz="1000" dirty="0">
                <a:solidFill>
                  <a:srgbClr val="FF0000"/>
                </a:solidFill>
              </a:rPr>
              <a:t>Distribute to end-users</a:t>
            </a:r>
          </a:p>
        </p:txBody>
      </p:sp>
      <p:cxnSp>
        <p:nvCxnSpPr>
          <p:cNvPr id="109" name="Straight Arrow Connector 108">
            <a:extLst>
              <a:ext uri="{FF2B5EF4-FFF2-40B4-BE49-F238E27FC236}">
                <a16:creationId xmlns:a16="http://schemas.microsoft.com/office/drawing/2014/main" id="{C324A027-6E4F-4913-8D67-CBCDE48530DC}"/>
              </a:ext>
            </a:extLst>
          </p:cNvPr>
          <p:cNvCxnSpPr>
            <a:cxnSpLocks/>
          </p:cNvCxnSpPr>
          <p:nvPr/>
        </p:nvCxnSpPr>
        <p:spPr>
          <a:xfrm>
            <a:off x="10923255" y="6669741"/>
            <a:ext cx="816872" cy="1075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116954B-7A2B-4246-A0A5-F870A0F703F0}"/>
              </a:ext>
            </a:extLst>
          </p:cNvPr>
          <p:cNvCxnSpPr>
            <a:cxnSpLocks/>
          </p:cNvCxnSpPr>
          <p:nvPr/>
        </p:nvCxnSpPr>
        <p:spPr>
          <a:xfrm flipV="1">
            <a:off x="6419289" y="6680499"/>
            <a:ext cx="4480662" cy="178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2B1036BF-FC1D-4771-AD63-10324AB3CF27}"/>
              </a:ext>
            </a:extLst>
          </p:cNvPr>
          <p:cNvSpPr/>
          <p:nvPr/>
        </p:nvSpPr>
        <p:spPr>
          <a:xfrm>
            <a:off x="7320555" y="6487840"/>
            <a:ext cx="2961067" cy="246221"/>
          </a:xfrm>
          <a:prstGeom prst="rect">
            <a:avLst/>
          </a:prstGeom>
        </p:spPr>
        <p:txBody>
          <a:bodyPr wrap="none">
            <a:spAutoFit/>
          </a:bodyPr>
          <a:lstStyle/>
          <a:p>
            <a:r>
              <a:rPr lang="en-US" sz="1000" dirty="0"/>
              <a:t>Internal (Office 365 SharePoint/PowerApps/Yammer)</a:t>
            </a:r>
          </a:p>
        </p:txBody>
      </p:sp>
      <p:sp>
        <p:nvSpPr>
          <p:cNvPr id="212" name="Rectangle 211">
            <a:extLst>
              <a:ext uri="{FF2B5EF4-FFF2-40B4-BE49-F238E27FC236}">
                <a16:creationId xmlns:a16="http://schemas.microsoft.com/office/drawing/2014/main" id="{673EAD6C-6012-41F7-8027-57579C39CC33}"/>
              </a:ext>
            </a:extLst>
          </p:cNvPr>
          <p:cNvSpPr/>
          <p:nvPr/>
        </p:nvSpPr>
        <p:spPr>
          <a:xfrm>
            <a:off x="11001286" y="6476883"/>
            <a:ext cx="612668" cy="246221"/>
          </a:xfrm>
          <a:prstGeom prst="rect">
            <a:avLst/>
          </a:prstGeom>
        </p:spPr>
        <p:txBody>
          <a:bodyPr wrap="none">
            <a:spAutoFit/>
          </a:bodyPr>
          <a:lstStyle/>
          <a:p>
            <a:r>
              <a:rPr lang="en-US" sz="1000" dirty="0"/>
              <a:t>External</a:t>
            </a:r>
          </a:p>
        </p:txBody>
      </p:sp>
      <p:sp>
        <p:nvSpPr>
          <p:cNvPr id="121" name="Rectangle 120">
            <a:extLst>
              <a:ext uri="{FF2B5EF4-FFF2-40B4-BE49-F238E27FC236}">
                <a16:creationId xmlns:a16="http://schemas.microsoft.com/office/drawing/2014/main" id="{EFD2D1A5-5C88-4A05-93C3-BE6B3AD2EA6E}"/>
              </a:ext>
            </a:extLst>
          </p:cNvPr>
          <p:cNvSpPr/>
          <p:nvPr/>
        </p:nvSpPr>
        <p:spPr>
          <a:xfrm>
            <a:off x="8234267" y="5135721"/>
            <a:ext cx="1133644" cy="246221"/>
          </a:xfrm>
          <a:prstGeom prst="rect">
            <a:avLst/>
          </a:prstGeom>
        </p:spPr>
        <p:txBody>
          <a:bodyPr wrap="none">
            <a:spAutoFit/>
          </a:bodyPr>
          <a:lstStyle/>
          <a:p>
            <a:pPr>
              <a:spcAft>
                <a:spcPts val="1200"/>
              </a:spcAft>
            </a:pPr>
            <a:r>
              <a:rPr lang="en-GB" sz="1000" b="1" dirty="0">
                <a:ea typeface="Times New Roman" panose="02020603050405020304" pitchFamily="18" charset="0"/>
                <a:cs typeface="Times New Roman" panose="02020603050405020304" pitchFamily="18" charset="0"/>
              </a:rPr>
              <a:t>Data Marketplace</a:t>
            </a:r>
            <a:endParaRPr lang="en-US" sz="1000" b="1" dirty="0">
              <a:ea typeface="Times New Roman" panose="02020603050405020304" pitchFamily="18" charset="0"/>
              <a:cs typeface="Times New Roman" panose="02020603050405020304" pitchFamily="18" charset="0"/>
            </a:endParaRPr>
          </a:p>
        </p:txBody>
      </p:sp>
      <p:sp>
        <p:nvSpPr>
          <p:cNvPr id="213" name="Rectangle 212">
            <a:extLst>
              <a:ext uri="{FF2B5EF4-FFF2-40B4-BE49-F238E27FC236}">
                <a16:creationId xmlns:a16="http://schemas.microsoft.com/office/drawing/2014/main" id="{99ACB48C-ADF7-4590-8DA7-A519A975762D}"/>
              </a:ext>
            </a:extLst>
          </p:cNvPr>
          <p:cNvSpPr/>
          <p:nvPr/>
        </p:nvSpPr>
        <p:spPr>
          <a:xfrm>
            <a:off x="6087000" y="4655962"/>
            <a:ext cx="5894659" cy="21039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Tree>
    <p:extLst>
      <p:ext uri="{BB962C8B-B14F-4D97-AF65-F5344CB8AC3E}">
        <p14:creationId xmlns:p14="http://schemas.microsoft.com/office/powerpoint/2010/main" val="246881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Cost for D/W</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11653961"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graphicFrame>
        <p:nvGraphicFramePr>
          <p:cNvPr id="2" name="Table 1">
            <a:extLst>
              <a:ext uri="{FF2B5EF4-FFF2-40B4-BE49-F238E27FC236}">
                <a16:creationId xmlns:a16="http://schemas.microsoft.com/office/drawing/2014/main" id="{D15D67F9-39BA-4F78-B13E-039451D49318}"/>
              </a:ext>
            </a:extLst>
          </p:cNvPr>
          <p:cNvGraphicFramePr>
            <a:graphicFrameLocks noGrp="1"/>
          </p:cNvGraphicFramePr>
          <p:nvPr>
            <p:extLst>
              <p:ext uri="{D42A27DB-BD31-4B8C-83A1-F6EECF244321}">
                <p14:modId xmlns:p14="http://schemas.microsoft.com/office/powerpoint/2010/main" val="800503422"/>
              </p:ext>
            </p:extLst>
          </p:nvPr>
        </p:nvGraphicFramePr>
        <p:xfrm>
          <a:off x="257176" y="1467495"/>
          <a:ext cx="11567157" cy="2626915"/>
        </p:xfrm>
        <a:graphic>
          <a:graphicData uri="http://schemas.openxmlformats.org/drawingml/2006/table">
            <a:tbl>
              <a:tblPr>
                <a:tableStyleId>{5C22544A-7EE6-4342-B048-85BDC9FD1C3A}</a:tableStyleId>
              </a:tblPr>
              <a:tblGrid>
                <a:gridCol w="1159960">
                  <a:extLst>
                    <a:ext uri="{9D8B030D-6E8A-4147-A177-3AD203B41FA5}">
                      <a16:colId xmlns:a16="http://schemas.microsoft.com/office/drawing/2014/main" val="3418007272"/>
                    </a:ext>
                  </a:extLst>
                </a:gridCol>
                <a:gridCol w="928031">
                  <a:extLst>
                    <a:ext uri="{9D8B030D-6E8A-4147-A177-3AD203B41FA5}">
                      <a16:colId xmlns:a16="http://schemas.microsoft.com/office/drawing/2014/main" val="2982783004"/>
                    </a:ext>
                  </a:extLst>
                </a:gridCol>
                <a:gridCol w="1108038">
                  <a:extLst>
                    <a:ext uri="{9D8B030D-6E8A-4147-A177-3AD203B41FA5}">
                      <a16:colId xmlns:a16="http://schemas.microsoft.com/office/drawing/2014/main" val="3510803118"/>
                    </a:ext>
                  </a:extLst>
                </a:gridCol>
                <a:gridCol w="1527586">
                  <a:extLst>
                    <a:ext uri="{9D8B030D-6E8A-4147-A177-3AD203B41FA5}">
                      <a16:colId xmlns:a16="http://schemas.microsoft.com/office/drawing/2014/main" val="1507937681"/>
                    </a:ext>
                  </a:extLst>
                </a:gridCol>
                <a:gridCol w="1269402">
                  <a:extLst>
                    <a:ext uri="{9D8B030D-6E8A-4147-A177-3AD203B41FA5}">
                      <a16:colId xmlns:a16="http://schemas.microsoft.com/office/drawing/2014/main" val="1503152165"/>
                    </a:ext>
                  </a:extLst>
                </a:gridCol>
                <a:gridCol w="989703">
                  <a:extLst>
                    <a:ext uri="{9D8B030D-6E8A-4147-A177-3AD203B41FA5}">
                      <a16:colId xmlns:a16="http://schemas.microsoft.com/office/drawing/2014/main" val="2412377840"/>
                    </a:ext>
                  </a:extLst>
                </a:gridCol>
                <a:gridCol w="623944">
                  <a:extLst>
                    <a:ext uri="{9D8B030D-6E8A-4147-A177-3AD203B41FA5}">
                      <a16:colId xmlns:a16="http://schemas.microsoft.com/office/drawing/2014/main" val="3875212978"/>
                    </a:ext>
                  </a:extLst>
                </a:gridCol>
                <a:gridCol w="731520">
                  <a:extLst>
                    <a:ext uri="{9D8B030D-6E8A-4147-A177-3AD203B41FA5}">
                      <a16:colId xmlns:a16="http://schemas.microsoft.com/office/drawing/2014/main" val="1826606745"/>
                    </a:ext>
                  </a:extLst>
                </a:gridCol>
                <a:gridCol w="677732">
                  <a:extLst>
                    <a:ext uri="{9D8B030D-6E8A-4147-A177-3AD203B41FA5}">
                      <a16:colId xmlns:a16="http://schemas.microsoft.com/office/drawing/2014/main" val="2320569402"/>
                    </a:ext>
                  </a:extLst>
                </a:gridCol>
                <a:gridCol w="1344706">
                  <a:extLst>
                    <a:ext uri="{9D8B030D-6E8A-4147-A177-3AD203B41FA5}">
                      <a16:colId xmlns:a16="http://schemas.microsoft.com/office/drawing/2014/main" val="2184123263"/>
                    </a:ext>
                  </a:extLst>
                </a:gridCol>
                <a:gridCol w="687392">
                  <a:extLst>
                    <a:ext uri="{9D8B030D-6E8A-4147-A177-3AD203B41FA5}">
                      <a16:colId xmlns:a16="http://schemas.microsoft.com/office/drawing/2014/main" val="1156714680"/>
                    </a:ext>
                  </a:extLst>
                </a:gridCol>
                <a:gridCol w="519143">
                  <a:extLst>
                    <a:ext uri="{9D8B030D-6E8A-4147-A177-3AD203B41FA5}">
                      <a16:colId xmlns:a16="http://schemas.microsoft.com/office/drawing/2014/main" val="3018934493"/>
                    </a:ext>
                  </a:extLst>
                </a:gridCol>
              </a:tblGrid>
              <a:tr h="147553">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9">
                  <a:txBody>
                    <a:bodyPr/>
                    <a:lstStyle/>
                    <a:p>
                      <a:pPr algn="ctr" fontAlgn="b"/>
                      <a:r>
                        <a:rPr lang="en-US" sz="1100" b="1" u="none" strike="noStrike" dirty="0">
                          <a:effectLst/>
                        </a:rPr>
                        <a:t>Cloud</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8530561"/>
                  </a:ext>
                </a:extLst>
              </a:tr>
              <a:tr h="147553">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Community</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Enterprise</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4">
                  <a:txBody>
                    <a:bodyPr/>
                    <a:lstStyle/>
                    <a:p>
                      <a:pPr algn="ctr" fontAlgn="b"/>
                      <a:r>
                        <a:rPr lang="en-US" sz="1000" b="1" u="none" strike="noStrike" dirty="0">
                          <a:effectLst/>
                        </a:rPr>
                        <a:t>MongoDB Atlas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000" b="1" u="none" strike="noStrike" dirty="0">
                          <a:effectLst/>
                        </a:rPr>
                        <a:t>mLab</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2591731"/>
                  </a:ext>
                </a:extLst>
              </a:tr>
              <a:tr h="68073">
                <a:tc>
                  <a:txBody>
                    <a:bodyPr/>
                    <a:lstStyle/>
                    <a:p>
                      <a:pPr algn="l" fontAlgn="b"/>
                      <a:r>
                        <a:rPr lang="en-US" sz="1000" b="1" u="none" strike="noStrike" dirty="0">
                          <a:effectLst/>
                        </a:rPr>
                        <a:t>Version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4.0 Series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a:effectLst/>
                        </a:rPr>
                        <a:t>4.0 Series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3.4, 3.6, 4.0</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fontAlgn="b"/>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307086"/>
                  </a:ext>
                </a:extLst>
              </a:tr>
              <a:tr h="396917">
                <a:tc>
                  <a:txBody>
                    <a:bodyPr/>
                    <a:lstStyle/>
                    <a:p>
                      <a:pPr algn="l" fontAlgn="b"/>
                      <a:r>
                        <a:rPr lang="en-US" sz="1000" b="1" u="none" strike="noStrike" dirty="0">
                          <a:effectLst/>
                        </a:rPr>
                        <a:t>Provider / OS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AWS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Anzur</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Community</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AWS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CloudPlateform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0224542"/>
                  </a:ext>
                </a:extLst>
              </a:tr>
              <a:tr h="147553">
                <a:tc>
                  <a:txBody>
                    <a:bodyPr/>
                    <a:lstStyle/>
                    <a:p>
                      <a:pPr algn="l" fontAlgn="b"/>
                      <a:r>
                        <a:rPr lang="en-US" sz="1000" b="1" u="none" strike="noStrike" dirty="0">
                          <a:effectLst/>
                        </a:rPr>
                        <a:t>RAM</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8768389"/>
                  </a:ext>
                </a:extLst>
              </a:tr>
              <a:tr h="147553">
                <a:tc>
                  <a:txBody>
                    <a:bodyPr/>
                    <a:lstStyle/>
                    <a:p>
                      <a:pPr algn="l" fontAlgn="b"/>
                      <a:r>
                        <a:rPr lang="en-US" sz="1000" b="1" i="0" u="none" strike="noStrike" dirty="0">
                          <a:solidFill>
                            <a:srgbClr val="000000"/>
                          </a:solidFill>
                          <a:effectLst/>
                          <a:latin typeface="Calibri" panose="020F0502020204030204" pitchFamily="34" charset="0"/>
                        </a:rPr>
                        <a:t>Storage Capacity</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0.5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 to 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60 GB </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0.5 GB</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190666"/>
                  </a:ext>
                </a:extLst>
              </a:tr>
              <a:tr h="147553">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$1,000 per server yearly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$0.26/hr,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Free</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$15/mo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$ 180/mo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360/mo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$200/mo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2622453"/>
                  </a:ext>
                </a:extLst>
              </a:tr>
              <a:tr h="147553">
                <a:tc>
                  <a:txBody>
                    <a:bodyPr/>
                    <a:lstStyle/>
                    <a:p>
                      <a:pPr algn="l" fontAlgn="b"/>
                      <a:r>
                        <a:rPr lang="en-US" sz="1000" b="1" u="none" strike="noStrike" dirty="0">
                          <a:effectLst/>
                        </a:rPr>
                        <a:t>Support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security, Ops manager</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fontAlgn="b"/>
                      <a:r>
                        <a:rPr lang="en-US" sz="1000" u="none" strike="noStrike" dirty="0">
                          <a:effectLst/>
                        </a:rPr>
                        <a:t>Scalability, Security, Recovery,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000" u="none" strike="noStrike" dirty="0">
                          <a:effectLst/>
                        </a:rPr>
                        <a:t>Scalability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Availability, Backup,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000" b="0" i="0" u="none" strike="noStrike" dirty="0">
                          <a:solidFill>
                            <a:srgbClr val="000000"/>
                          </a:solidFill>
                          <a:effectLst/>
                          <a:latin typeface="Calibri" panose="020F0502020204030204" pitchFamily="34" charset="0"/>
                        </a:rPr>
                        <a:t>Backup</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0161739"/>
                  </a:ext>
                </a:extLst>
              </a:tr>
              <a:tr h="147553">
                <a:tc rowSpan="3">
                  <a:txBody>
                    <a:bodyPr/>
                    <a:lstStyle/>
                    <a:p>
                      <a:pPr algn="l" fontAlgn="b"/>
                      <a:r>
                        <a:rPr lang="en-US" sz="1000" b="1" u="none" strike="noStrike" dirty="0">
                          <a:effectLst/>
                        </a:rPr>
                        <a:t>Data Transfer</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Same Region: $0.01/GB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$0.087/GB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799189"/>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Different Region: $0.02/GB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Worldwide: $0.12/GB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4436311"/>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Internet: $0.09/GB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1697048"/>
                  </a:ext>
                </a:extLst>
              </a:tr>
              <a:tr h="147553">
                <a:tc>
                  <a:txBody>
                    <a:bodyPr/>
                    <a:lstStyle/>
                    <a:p>
                      <a:pPr algn="l" fontAlgn="b"/>
                      <a:r>
                        <a:rPr lang="en-US" sz="1000" b="1" i="0" u="none" strike="noStrike" dirty="0">
                          <a:solidFill>
                            <a:srgbClr val="000000"/>
                          </a:solidFill>
                          <a:effectLst/>
                          <a:latin typeface="Calibri" panose="020F0502020204030204" pitchFamily="34" charset="0"/>
                        </a:rPr>
                        <a:t>Reference link</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l" fontAlgn="b"/>
                      <a:r>
                        <a:rPr lang="en-US" sz="1000" u="none" strike="noStrike" dirty="0">
                          <a:effectLst/>
                        </a:rPr>
                        <a:t>https://docs.mongodb.com/manual/administration/production-notes/</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b"/>
                      <a:r>
                        <a:rPr lang="en-US" sz="1000" b="0" i="0" u="none" strike="noStrike" dirty="0">
                          <a:solidFill>
                            <a:srgbClr val="000000"/>
                          </a:solidFill>
                          <a:effectLst/>
                          <a:latin typeface="Calibri" panose="020F0502020204030204" pitchFamily="34" charset="0"/>
                        </a:rPr>
                        <a:t>https://www.mongodb.com/cloud/atlas/pricing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l" fontAlgn="b"/>
                      <a:r>
                        <a:rPr lang="en-US" sz="1000" b="0" i="0" u="none" strike="noStrike" dirty="0">
                          <a:solidFill>
                            <a:srgbClr val="000000"/>
                          </a:solidFill>
                          <a:effectLst/>
                          <a:latin typeface="Calibri" panose="020F0502020204030204" pitchFamily="34" charset="0"/>
                        </a:rPr>
                        <a:t>https://mlab.com/plans/pricing/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832527"/>
                  </a:ext>
                </a:extLst>
              </a:tr>
            </a:tbl>
          </a:graphicData>
        </a:graphic>
      </p:graphicFrame>
      <p:sp>
        <p:nvSpPr>
          <p:cNvPr id="71" name="Rectangle 70">
            <a:extLst>
              <a:ext uri="{FF2B5EF4-FFF2-40B4-BE49-F238E27FC236}">
                <a16:creationId xmlns:a16="http://schemas.microsoft.com/office/drawing/2014/main" id="{C77A5DA6-E4CF-4D54-93F8-18EA9128B400}"/>
              </a:ext>
            </a:extLst>
          </p:cNvPr>
          <p:cNvSpPr/>
          <p:nvPr/>
        </p:nvSpPr>
        <p:spPr>
          <a:xfrm>
            <a:off x="201341" y="1181135"/>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Storage</a:t>
            </a:r>
            <a:endParaRPr lang="en-US" sz="1400" dirty="0">
              <a:ea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120D3BF4-06FB-4144-8544-5156360114BA}"/>
              </a:ext>
            </a:extLst>
          </p:cNvPr>
          <p:cNvSpPr/>
          <p:nvPr/>
        </p:nvSpPr>
        <p:spPr>
          <a:xfrm>
            <a:off x="201341" y="4134133"/>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Software</a:t>
            </a:r>
            <a:endParaRPr lang="en-US" sz="1400" dirty="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CC03FC6-63E3-4033-82D4-D3879EDB9DF9}"/>
              </a:ext>
            </a:extLst>
          </p:cNvPr>
          <p:cNvGraphicFramePr>
            <a:graphicFrameLocks noGrp="1"/>
          </p:cNvGraphicFramePr>
          <p:nvPr>
            <p:extLst>
              <p:ext uri="{D42A27DB-BD31-4B8C-83A1-F6EECF244321}">
                <p14:modId xmlns:p14="http://schemas.microsoft.com/office/powerpoint/2010/main" val="1191611528"/>
              </p:ext>
            </p:extLst>
          </p:nvPr>
        </p:nvGraphicFramePr>
        <p:xfrm>
          <a:off x="239876" y="4412846"/>
          <a:ext cx="5870468" cy="761586"/>
        </p:xfrm>
        <a:graphic>
          <a:graphicData uri="http://schemas.openxmlformats.org/drawingml/2006/table">
            <a:tbl>
              <a:tblPr>
                <a:tableStyleId>{5C22544A-7EE6-4342-B048-85BDC9FD1C3A}</a:tableStyleId>
              </a:tblPr>
              <a:tblGrid>
                <a:gridCol w="1158618">
                  <a:extLst>
                    <a:ext uri="{9D8B030D-6E8A-4147-A177-3AD203B41FA5}">
                      <a16:colId xmlns:a16="http://schemas.microsoft.com/office/drawing/2014/main" val="268593875"/>
                    </a:ext>
                  </a:extLst>
                </a:gridCol>
                <a:gridCol w="1204857">
                  <a:extLst>
                    <a:ext uri="{9D8B030D-6E8A-4147-A177-3AD203B41FA5}">
                      <a16:colId xmlns:a16="http://schemas.microsoft.com/office/drawing/2014/main" val="1865733594"/>
                    </a:ext>
                  </a:extLst>
                </a:gridCol>
                <a:gridCol w="537882">
                  <a:extLst>
                    <a:ext uri="{9D8B030D-6E8A-4147-A177-3AD203B41FA5}">
                      <a16:colId xmlns:a16="http://schemas.microsoft.com/office/drawing/2014/main" val="470071300"/>
                    </a:ext>
                  </a:extLst>
                </a:gridCol>
                <a:gridCol w="1183341">
                  <a:extLst>
                    <a:ext uri="{9D8B030D-6E8A-4147-A177-3AD203B41FA5}">
                      <a16:colId xmlns:a16="http://schemas.microsoft.com/office/drawing/2014/main" val="4170171355"/>
                    </a:ext>
                  </a:extLst>
                </a:gridCol>
                <a:gridCol w="1785770">
                  <a:extLst>
                    <a:ext uri="{9D8B030D-6E8A-4147-A177-3AD203B41FA5}">
                      <a16:colId xmlns:a16="http://schemas.microsoft.com/office/drawing/2014/main" val="3701754426"/>
                    </a:ext>
                  </a:extLst>
                </a:gridCol>
              </a:tblGrid>
              <a:tr h="190270">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Data Centralization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Data Visualization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18288" marR="9514" marT="9514" marB="0" anchor="ctr"/>
                </a:tc>
                <a:tc>
                  <a:txBody>
                    <a:bodyPr/>
                    <a:lstStyle/>
                    <a:p>
                      <a:pPr algn="ctr" fontAlgn="b"/>
                      <a:r>
                        <a:rPr lang="en-US" sz="1100" b="1" u="none" strike="noStrike" dirty="0">
                          <a:effectLst/>
                        </a:rPr>
                        <a:t>Data Share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3565694"/>
                  </a:ext>
                </a:extLst>
              </a:tr>
              <a:tr h="190270">
                <a:tc>
                  <a:txBody>
                    <a:bodyPr/>
                    <a:lstStyle/>
                    <a:p>
                      <a:pPr algn="l" fontAlgn="b"/>
                      <a:r>
                        <a:rPr lang="en-US" sz="1000" b="1" u="none" strike="noStrike" dirty="0">
                          <a:effectLst/>
                        </a:rPr>
                        <a:t>S/W</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Apache NiFi</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b"/>
                      <a:r>
                        <a:rPr lang="en-US" sz="1000" b="1" u="none" strike="noStrike" dirty="0">
                          <a:effectLst/>
                        </a:rPr>
                        <a:t>Power BI </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a:solidFill>
                            <a:srgbClr val="000000"/>
                          </a:solidFill>
                          <a:effectLst/>
                          <a:latin typeface="Calibri" panose="020F0502020204030204" pitchFamily="34" charset="0"/>
                        </a:rPr>
                        <a:t>Office 365</a:t>
                      </a: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4121137"/>
                  </a:ext>
                </a:extLst>
              </a:tr>
              <a:tr h="161914">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Open source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Desktop</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Pro</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SharePoint/PowerApps/Yammer</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70818041"/>
                  </a:ext>
                </a:extLst>
              </a:tr>
              <a:tr h="219132">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$9.99/User monthly</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9032880"/>
                  </a:ext>
                </a:extLst>
              </a:tr>
            </a:tbl>
          </a:graphicData>
        </a:graphic>
      </p:graphicFrame>
      <p:graphicFrame>
        <p:nvGraphicFramePr>
          <p:cNvPr id="8" name="Table 7">
            <a:extLst>
              <a:ext uri="{FF2B5EF4-FFF2-40B4-BE49-F238E27FC236}">
                <a16:creationId xmlns:a16="http://schemas.microsoft.com/office/drawing/2014/main" id="{2AD7EFB8-3E82-47B1-93EB-81A03B48E909}"/>
              </a:ext>
            </a:extLst>
          </p:cNvPr>
          <p:cNvGraphicFramePr>
            <a:graphicFrameLocks noGrp="1"/>
          </p:cNvGraphicFramePr>
          <p:nvPr>
            <p:extLst>
              <p:ext uri="{D42A27DB-BD31-4B8C-83A1-F6EECF244321}">
                <p14:modId xmlns:p14="http://schemas.microsoft.com/office/powerpoint/2010/main" val="4132462610"/>
              </p:ext>
            </p:extLst>
          </p:nvPr>
        </p:nvGraphicFramePr>
        <p:xfrm>
          <a:off x="6174474" y="4412846"/>
          <a:ext cx="5649858" cy="762000"/>
        </p:xfrm>
        <a:graphic>
          <a:graphicData uri="http://schemas.openxmlformats.org/drawingml/2006/table">
            <a:tbl>
              <a:tblPr>
                <a:tableStyleId>{5C22544A-7EE6-4342-B048-85BDC9FD1C3A}</a:tableStyleId>
              </a:tblPr>
              <a:tblGrid>
                <a:gridCol w="920037">
                  <a:extLst>
                    <a:ext uri="{9D8B030D-6E8A-4147-A177-3AD203B41FA5}">
                      <a16:colId xmlns:a16="http://schemas.microsoft.com/office/drawing/2014/main" val="316502950"/>
                    </a:ext>
                  </a:extLst>
                </a:gridCol>
                <a:gridCol w="1371757">
                  <a:extLst>
                    <a:ext uri="{9D8B030D-6E8A-4147-A177-3AD203B41FA5}">
                      <a16:colId xmlns:a16="http://schemas.microsoft.com/office/drawing/2014/main" val="664384530"/>
                    </a:ext>
                  </a:extLst>
                </a:gridCol>
                <a:gridCol w="1484556">
                  <a:extLst>
                    <a:ext uri="{9D8B030D-6E8A-4147-A177-3AD203B41FA5}">
                      <a16:colId xmlns:a16="http://schemas.microsoft.com/office/drawing/2014/main" val="3913041292"/>
                    </a:ext>
                  </a:extLst>
                </a:gridCol>
                <a:gridCol w="1873508">
                  <a:extLst>
                    <a:ext uri="{9D8B030D-6E8A-4147-A177-3AD203B41FA5}">
                      <a16:colId xmlns:a16="http://schemas.microsoft.com/office/drawing/2014/main" val="1183400735"/>
                    </a:ext>
                  </a:extLst>
                </a:gridCol>
              </a:tblGrid>
              <a:tr h="190500">
                <a:tc rowSpan="2">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gn="ctr" fontAlgn="b"/>
                      <a:r>
                        <a:rPr lang="en-US" sz="1100" b="1" u="none" strike="noStrike" dirty="0">
                          <a:effectLst/>
                        </a:rPr>
                        <a:t>Gateway </a:t>
                      </a:r>
                    </a:p>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BI Connectivity</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7359597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u="none" strike="noStrike" dirty="0">
                          <a:effectLst/>
                        </a:rPr>
                        <a:t>MongoDB BI Connector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Simba MongoDB ODBC Driver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03059"/>
                  </a:ext>
                </a:extLst>
              </a:tr>
              <a:tr h="190500">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The number of installed processors</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7116358"/>
                  </a:ext>
                </a:extLst>
              </a:tr>
              <a:tr h="190500">
                <a:tc>
                  <a:txBody>
                    <a:bodyPr/>
                    <a:lstStyle/>
                    <a:p>
                      <a:pPr algn="l" fontAlgn="b"/>
                      <a:r>
                        <a:rPr lang="en-US" sz="1000" b="1" i="0" u="none" strike="noStrike" dirty="0">
                          <a:solidFill>
                            <a:srgbClr val="000000"/>
                          </a:solidFill>
                          <a:effectLst/>
                          <a:latin typeface="Calibri" panose="020F0502020204030204" pitchFamily="34" charset="0"/>
                        </a:rPr>
                        <a:t>Description</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Auto data refresh</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Use MongoDB in Power BI</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MongoDB Cloud BI Connector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577267"/>
                  </a:ext>
                </a:extLst>
              </a:tr>
            </a:tbl>
          </a:graphicData>
        </a:graphic>
      </p:graphicFrame>
      <p:sp>
        <p:nvSpPr>
          <p:cNvPr id="13" name="Rectangle 12">
            <a:extLst>
              <a:ext uri="{FF2B5EF4-FFF2-40B4-BE49-F238E27FC236}">
                <a16:creationId xmlns:a16="http://schemas.microsoft.com/office/drawing/2014/main" id="{22EF7F19-6C63-471D-830B-70179AA053E0}"/>
              </a:ext>
            </a:extLst>
          </p:cNvPr>
          <p:cNvSpPr/>
          <p:nvPr/>
        </p:nvSpPr>
        <p:spPr>
          <a:xfrm>
            <a:off x="6085242" y="4148298"/>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Connectivity</a:t>
            </a:r>
            <a:endParaRPr lang="en-US" sz="1400" dirty="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51C5376-A64C-4750-B188-8421A63A16E3}"/>
              </a:ext>
            </a:extLst>
          </p:cNvPr>
          <p:cNvSpPr/>
          <p:nvPr/>
        </p:nvSpPr>
        <p:spPr>
          <a:xfrm>
            <a:off x="169434" y="520670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Human Resources</a:t>
            </a:r>
            <a:endParaRPr lang="en-US" sz="14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57A35D9-3D6D-4BEA-9C1D-7D70687CE8C4}"/>
              </a:ext>
            </a:extLst>
          </p:cNvPr>
          <p:cNvSpPr/>
          <p:nvPr/>
        </p:nvSpPr>
        <p:spPr>
          <a:xfrm>
            <a:off x="180192" y="5389485"/>
            <a:ext cx="367104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MongoDB Administrator, ETL/Power BI/Office 365 experts</a:t>
            </a:r>
            <a:endParaRPr lang="en-US" sz="1100" dirty="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51381A9-9A08-4220-B57B-A16980371CD6}"/>
              </a:ext>
            </a:extLst>
          </p:cNvPr>
          <p:cNvSpPr/>
          <p:nvPr/>
        </p:nvSpPr>
        <p:spPr>
          <a:xfrm>
            <a:off x="10097332" y="1222224"/>
            <a:ext cx="150606" cy="15060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5B99FE-A6E6-40B1-B28E-9BFF8167B41B}"/>
              </a:ext>
            </a:extLst>
          </p:cNvPr>
          <p:cNvSpPr/>
          <p:nvPr/>
        </p:nvSpPr>
        <p:spPr>
          <a:xfrm>
            <a:off x="10172635" y="1179070"/>
            <a:ext cx="170381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 Recommended solution</a:t>
            </a:r>
            <a:endParaRPr lang="en-US" sz="11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6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868190" y="333049"/>
            <a:ext cx="2617132"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5" name="Rectangle 34">
            <a:extLst>
              <a:ext uri="{FF2B5EF4-FFF2-40B4-BE49-F238E27FC236}">
                <a16:creationId xmlns:a16="http://schemas.microsoft.com/office/drawing/2014/main" id="{3149F6A1-1FF7-4CE4-A194-1865CB61C39D}"/>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80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868190" y="333049"/>
            <a:ext cx="2797884"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Mart </a:t>
            </a:r>
            <a:r>
              <a:rPr lang="en-GB" sz="1400" dirty="0">
                <a:solidFill>
                  <a:srgbClr val="002C6C"/>
                </a:solidFill>
                <a:ea typeface="Times New Roman" panose="02020603050405020304" pitchFamily="18" charset="0"/>
                <a:cs typeface="Times New Roman" panose="02020603050405020304" pitchFamily="18" charset="0"/>
              </a:rPr>
              <a:t>P</a:t>
            </a:r>
            <a:r>
              <a:rPr lang="en-GB" sz="1400" dirty="0">
                <a:solidFill>
                  <a:srgbClr val="002C6C"/>
                </a:solidFill>
                <a:effectLst/>
                <a:ea typeface="Times New Roman" panose="02020603050405020304" pitchFamily="18" charset="0"/>
                <a:cs typeface="Times New Roman" panose="02020603050405020304" pitchFamily="18" charset="0"/>
              </a:rPr>
              <a:t>iot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5" name="Rectangle 34">
            <a:extLst>
              <a:ext uri="{FF2B5EF4-FFF2-40B4-BE49-F238E27FC236}">
                <a16:creationId xmlns:a16="http://schemas.microsoft.com/office/drawing/2014/main" id="{3149F6A1-1FF7-4CE4-A194-1865CB61C39D}"/>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374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1260</Words>
  <Application>Microsoft Office PowerPoint</Application>
  <PresentationFormat>Widescreen</PresentationFormat>
  <Paragraphs>360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200</cp:revision>
  <dcterms:created xsi:type="dcterms:W3CDTF">2019-02-15T13:45:26Z</dcterms:created>
  <dcterms:modified xsi:type="dcterms:W3CDTF">2019-02-20T21:49:41Z</dcterms:modified>
</cp:coreProperties>
</file>