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5" autoAdjust="0"/>
    <p:restoredTop sz="94660"/>
  </p:normalViewPr>
  <p:slideViewPr>
    <p:cSldViewPr snapToGrid="0">
      <p:cViewPr varScale="1">
        <p:scale>
          <a:sx n="90" d="100"/>
          <a:sy n="90"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8B9-6A04-49B6-A4AE-2FF39626D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B5304-A617-40A3-BF97-6C7B9B79F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3EB0D-5779-4650-BFB2-325DA394A5A8}"/>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18DEE1AF-5DF4-485B-81DB-26406A79A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B1D08-DD16-4788-B510-8DD244D86FB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28916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6E5-C4A2-41CE-BF2F-0FDD65DC8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5DFF7-0446-4F38-A13A-1017750AA1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64F4E-C2AB-4A2A-A68E-34D2CB474368}"/>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525B1D67-541D-4F28-B3D3-62944731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59F53-0ADD-4563-87B6-2A546D6EE74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8441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EC021-AE30-405A-9E72-3B5369C46E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43BFD-9A2A-4887-B66D-328141C8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8E00-6F28-44C1-86B8-D1ADD86A2930}"/>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414248AB-1E30-4469-9C7F-998EC0B93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09F42-9922-4599-887B-2C23AEAEA68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73694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121A-F873-4655-BBF9-506EC6313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49C0B-0B47-481D-90C2-339C424D9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AF12F-7AA0-44AF-B457-29BC1BDFFF80}"/>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33D5F1D2-D448-464D-92C5-19DF4A71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26A16-C574-480E-A588-BBF0C1CBE9E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761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779F-9395-4101-A28C-163ED5BA8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ABAE2-A246-460A-A736-24278AB9D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FE63E6-5FD0-425F-9F93-3F432204B915}"/>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C32129FA-0637-42DB-B28B-259DAA783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5D5F0-301F-4BE8-B9A8-5F1BADDC3A37}"/>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301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79A8-9D5F-4610-86B8-F41DDC523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34726-D1EB-4BD8-B119-1C3839381E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F0641C-2360-4248-8379-A39698744D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749304-EB1D-4826-A63E-C84F3799C4E6}"/>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6" name="Footer Placeholder 5">
            <a:extLst>
              <a:ext uri="{FF2B5EF4-FFF2-40B4-BE49-F238E27FC236}">
                <a16:creationId xmlns:a16="http://schemas.microsoft.com/office/drawing/2014/main" id="{7B058A5C-42F1-463E-98AC-8794F66C3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D50F9-19A4-44EF-B5FD-E76FD3C39452}"/>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3965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DE84-52E7-4621-9AEB-8C564AF6C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CA0DB9-F032-4E87-AA34-4DB7B587A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AA2D007-0D15-49DC-B76B-501F595335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6AA9B-803B-4376-A385-B36CD330D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AC3354-2426-42FD-B7B6-91310E941F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DFD48-46EB-45AD-B7D6-B6748D0D81FE}"/>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8" name="Footer Placeholder 7">
            <a:extLst>
              <a:ext uri="{FF2B5EF4-FFF2-40B4-BE49-F238E27FC236}">
                <a16:creationId xmlns:a16="http://schemas.microsoft.com/office/drawing/2014/main" id="{3F1EB97C-70E8-47D3-9E15-37B7BDB363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55CE0-6B24-4E0C-9E0F-77F44564AE5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44744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57BB-2C3D-43F9-B022-DE30A44B4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7ACC6-B301-4AE0-A9BF-1FD191DEB519}"/>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4" name="Footer Placeholder 3">
            <a:extLst>
              <a:ext uri="{FF2B5EF4-FFF2-40B4-BE49-F238E27FC236}">
                <a16:creationId xmlns:a16="http://schemas.microsoft.com/office/drawing/2014/main" id="{9AB35E76-269E-4391-8163-91BC484D2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6E9C0-1CCA-47AC-B0ED-963214280FE8}"/>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3100179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D318A-B393-46C0-A500-18255AE70651}"/>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3" name="Footer Placeholder 2">
            <a:extLst>
              <a:ext uri="{FF2B5EF4-FFF2-40B4-BE49-F238E27FC236}">
                <a16:creationId xmlns:a16="http://schemas.microsoft.com/office/drawing/2014/main" id="{E998CB3C-DD46-4CF7-9B81-D51604B1E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A1638-F89B-4898-A049-F060AA26726B}"/>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69533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1E81-ED3E-4EC4-8864-69F45F7FC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4A614-F7E9-4B2C-857E-66681678A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92BB-F3F1-4B8D-A83C-87FB46042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2AFE81-1559-4B50-B60E-CCF69D66DCBD}"/>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6" name="Footer Placeholder 5">
            <a:extLst>
              <a:ext uri="{FF2B5EF4-FFF2-40B4-BE49-F238E27FC236}">
                <a16:creationId xmlns:a16="http://schemas.microsoft.com/office/drawing/2014/main" id="{11184DB8-B57A-457C-A146-7E5B12589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53B8-3031-42B5-AE92-446DADEFE514}"/>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274593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005C-B008-4454-8A01-5806811A9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AC97C5-01DE-4DD6-89E2-DB3B0C7D7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F0CAFF-79EB-45E3-A582-40C896165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BFC718-935E-447F-9CFC-4AAE23E47CC1}"/>
              </a:ext>
            </a:extLst>
          </p:cNvPr>
          <p:cNvSpPr>
            <a:spLocks noGrp="1"/>
          </p:cNvSpPr>
          <p:nvPr>
            <p:ph type="dt" sz="half" idx="10"/>
          </p:nvPr>
        </p:nvSpPr>
        <p:spPr/>
        <p:txBody>
          <a:bodyPr/>
          <a:lstStyle/>
          <a:p>
            <a:fld id="{C0683104-2B91-46C1-904A-B9FF7805AF94}" type="datetimeFigureOut">
              <a:rPr lang="en-US" smtClean="0"/>
              <a:t>2/19/2019</a:t>
            </a:fld>
            <a:endParaRPr lang="en-US"/>
          </a:p>
        </p:txBody>
      </p:sp>
      <p:sp>
        <p:nvSpPr>
          <p:cNvPr id="6" name="Footer Placeholder 5">
            <a:extLst>
              <a:ext uri="{FF2B5EF4-FFF2-40B4-BE49-F238E27FC236}">
                <a16:creationId xmlns:a16="http://schemas.microsoft.com/office/drawing/2014/main" id="{39CC13F8-C5AD-4634-8457-0C2AC1C1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C5F11-29AD-4C10-985F-B772BBF6BD33}"/>
              </a:ext>
            </a:extLst>
          </p:cNvPr>
          <p:cNvSpPr>
            <a:spLocks noGrp="1"/>
          </p:cNvSpPr>
          <p:nvPr>
            <p:ph type="sldNum" sz="quarter" idx="12"/>
          </p:nvPr>
        </p:nvSpPr>
        <p:spPr/>
        <p:txBody>
          <a:bodyPr/>
          <a:lstStyle/>
          <a:p>
            <a:fld id="{C6197BB4-CB05-4F30-A852-8FCB48191900}" type="slidenum">
              <a:rPr lang="en-US" smtClean="0"/>
              <a:t>‹#›</a:t>
            </a:fld>
            <a:endParaRPr lang="en-US"/>
          </a:p>
        </p:txBody>
      </p:sp>
    </p:spTree>
    <p:extLst>
      <p:ext uri="{BB962C8B-B14F-4D97-AF65-F5344CB8AC3E}">
        <p14:creationId xmlns:p14="http://schemas.microsoft.com/office/powerpoint/2010/main" val="155160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F398C-FA6D-4D15-8F54-AF1A97451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BB8C8-AE59-421A-97EF-934D09535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2B57-A87C-46EC-894B-ABC11098A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83104-2B91-46C1-904A-B9FF7805AF94}" type="datetimeFigureOut">
              <a:rPr lang="en-US" smtClean="0"/>
              <a:t>2/19/2019</a:t>
            </a:fld>
            <a:endParaRPr lang="en-US"/>
          </a:p>
        </p:txBody>
      </p:sp>
      <p:sp>
        <p:nvSpPr>
          <p:cNvPr id="5" name="Footer Placeholder 4">
            <a:extLst>
              <a:ext uri="{FF2B5EF4-FFF2-40B4-BE49-F238E27FC236}">
                <a16:creationId xmlns:a16="http://schemas.microsoft.com/office/drawing/2014/main" id="{17EE2E3A-560D-4FD8-86CF-5E860F4BC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ACB42-D6C7-46A3-9980-FB9F69E45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7BB4-CB05-4F30-A852-8FCB48191900}" type="slidenum">
              <a:rPr lang="en-US" smtClean="0"/>
              <a:t>‹#›</a:t>
            </a:fld>
            <a:endParaRPr lang="en-US"/>
          </a:p>
        </p:txBody>
      </p:sp>
    </p:spTree>
    <p:extLst>
      <p:ext uri="{BB962C8B-B14F-4D97-AF65-F5344CB8AC3E}">
        <p14:creationId xmlns:p14="http://schemas.microsoft.com/office/powerpoint/2010/main" val="592600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739699" y="364170"/>
            <a:ext cx="2869551"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Ware</a:t>
            </a:r>
            <a:r>
              <a:rPr lang="en-GB" sz="1400" dirty="0">
                <a:solidFill>
                  <a:srgbClr val="002C6C"/>
                </a:solidFill>
                <a:ea typeface="Times New Roman" panose="02020603050405020304" pitchFamily="18" charset="0"/>
                <a:cs typeface="Times New Roman" panose="02020603050405020304" pitchFamily="18" charset="0"/>
              </a:rPr>
              <a:t>house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According to Statista, the revenue of the Big Data industry will increase to 103 billion US dollars in size by 2027. With the current industry climate, GS1 Canada wants to build a “Data Warehouse”. Through successfully building D/W, GS1 Canada will obtain user experience about products, new revenue opportunities, and foundation to build “Big Data”. </a:t>
            </a: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0702D202-C3BA-477C-A748-CFB985D56F34}"/>
              </a:ext>
            </a:extLst>
          </p:cNvPr>
          <p:cNvPicPr>
            <a:picLocks noChangeAspect="1"/>
          </p:cNvPicPr>
          <p:nvPr/>
        </p:nvPicPr>
        <p:blipFill>
          <a:blip r:embed="rId4"/>
          <a:stretch>
            <a:fillRect/>
          </a:stretch>
        </p:blipFill>
        <p:spPr>
          <a:xfrm>
            <a:off x="247851" y="2284407"/>
            <a:ext cx="3706929" cy="721588"/>
          </a:xfrm>
          <a:prstGeom prst="rect">
            <a:avLst/>
          </a:prstGeom>
        </p:spPr>
      </p:pic>
      <p:sp>
        <p:nvSpPr>
          <p:cNvPr id="26" name="Rectangle 25">
            <a:extLst>
              <a:ext uri="{FF2B5EF4-FFF2-40B4-BE49-F238E27FC236}">
                <a16:creationId xmlns:a16="http://schemas.microsoft.com/office/drawing/2014/main" id="{79D2A371-7DBB-49D3-A709-657813528C2F}"/>
              </a:ext>
            </a:extLst>
          </p:cNvPr>
          <p:cNvSpPr/>
          <p:nvPr/>
        </p:nvSpPr>
        <p:spPr>
          <a:xfrm>
            <a:off x="536765" y="2300113"/>
            <a:ext cx="1834156" cy="261610"/>
          </a:xfrm>
          <a:prstGeom prst="rect">
            <a:avLst/>
          </a:prstGeom>
        </p:spPr>
        <p:txBody>
          <a:bodyPr wrap="none">
            <a:spAutoFit/>
          </a:bodyPr>
          <a:lstStyle/>
          <a:p>
            <a:r>
              <a:rPr lang="en-US" sz="1100" dirty="0">
                <a:solidFill>
                  <a:schemeClr val="tx1">
                    <a:lumMod val="65000"/>
                    <a:lumOff val="35000"/>
                  </a:schemeClr>
                </a:solidFill>
              </a:rPr>
              <a:t>[Global Big Data market size]</a:t>
            </a: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GS1 Canada is: </a:t>
            </a:r>
          </a:p>
          <a:p>
            <a:r>
              <a:rPr lang="en-US" sz="1200" dirty="0">
                <a:solidFill>
                  <a:schemeClr val="tx1">
                    <a:lumMod val="65000"/>
                    <a:lumOff val="35000"/>
                  </a:schemeClr>
                </a:solidFill>
              </a:rPr>
              <a:t>- Understanding the importance of data utilization</a:t>
            </a:r>
          </a:p>
          <a:p>
            <a:r>
              <a:rPr lang="en-US" sz="1200" dirty="0">
                <a:solidFill>
                  <a:schemeClr val="tx1">
                    <a:lumMod val="65000"/>
                    <a:lumOff val="35000"/>
                  </a:schemeClr>
                </a:solidFill>
              </a:rPr>
              <a:t>- In the beginning stage of building Data Warehouse</a:t>
            </a:r>
          </a:p>
          <a:p>
            <a:r>
              <a:rPr lang="en-US" sz="1200" dirty="0">
                <a:solidFill>
                  <a:schemeClr val="tx1">
                    <a:lumMod val="65000"/>
                    <a:lumOff val="35000"/>
                  </a:schemeClr>
                </a:solidFill>
              </a:rPr>
              <a:t>- Preparing technical solutions with MongoDB (Storage)/Apach   </a:t>
            </a:r>
          </a:p>
          <a:p>
            <a:r>
              <a:rPr lang="en-US" sz="1200" dirty="0">
                <a:solidFill>
                  <a:schemeClr val="tx1">
                    <a:lumMod val="65000"/>
                    <a:lumOff val="35000"/>
                  </a:schemeClr>
                </a:solidFill>
              </a:rPr>
              <a:t>  NiFi(ETL)/Power BI/Contents Management System (CMS)</a:t>
            </a:r>
          </a:p>
          <a:p>
            <a:r>
              <a:rPr lang="en-US" sz="1200" dirty="0">
                <a:solidFill>
                  <a:schemeClr val="tx1">
                    <a:lumMod val="65000"/>
                    <a:lumOff val="35000"/>
                  </a:schemeClr>
                </a:solidFill>
              </a:rPr>
              <a:t>- Defining the prototype for “DATA MART”</a:t>
            </a:r>
          </a:p>
        </p:txBody>
      </p:sp>
      <p:sp>
        <p:nvSpPr>
          <p:cNvPr id="28" name="Rectangle 27">
            <a:extLst>
              <a:ext uri="{FF2B5EF4-FFF2-40B4-BE49-F238E27FC236}">
                <a16:creationId xmlns:a16="http://schemas.microsoft.com/office/drawing/2014/main" id="{AA0C721A-B728-443D-848D-B0232927D2B6}"/>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Build D/W Tech Infrastructure</a:t>
            </a:r>
          </a:p>
          <a:p>
            <a:r>
              <a:rPr lang="en-US" sz="1200" dirty="0">
                <a:solidFill>
                  <a:schemeClr val="tx1">
                    <a:lumMod val="65000"/>
                    <a:lumOff val="35000"/>
                  </a:schemeClr>
                </a:solidFill>
              </a:rPr>
              <a:t>- Make Standard Operating Procedure (SOP)/Guides</a:t>
            </a:r>
          </a:p>
          <a:p>
            <a:r>
              <a:rPr lang="en-US" sz="1200" dirty="0">
                <a:solidFill>
                  <a:schemeClr val="tx1">
                    <a:lumMod val="65000"/>
                    <a:lumOff val="35000"/>
                  </a:schemeClr>
                </a:solidFill>
              </a:rPr>
              <a:t>- Raise participation rate by Quarter </a:t>
            </a:r>
          </a:p>
          <a:p>
            <a:pPr>
              <a:lnSpc>
                <a:spcPct val="150000"/>
              </a:lnSpc>
            </a:pPr>
            <a:r>
              <a:rPr lang="en-US" sz="1050" b="1" dirty="0">
                <a:solidFill>
                  <a:schemeClr val="tx1">
                    <a:lumMod val="65000"/>
                    <a:lumOff val="35000"/>
                  </a:schemeClr>
                </a:solidFill>
              </a:rPr>
              <a:t>  [Weekly Avg Participate/Request count by a stakeholder]</a:t>
            </a:r>
          </a:p>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3215CFE0-BACB-46AB-AC3E-8ED1B363510C}"/>
              </a:ext>
            </a:extLst>
          </p:cNvPr>
          <p:cNvCxnSpPr>
            <a:cxnSpLocks/>
          </p:cNvCxnSpPr>
          <p:nvPr/>
        </p:nvCxnSpPr>
        <p:spPr>
          <a:xfrm flipH="1">
            <a:off x="3954781" y="2903220"/>
            <a:ext cx="28154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D2AECC-2285-4088-8174-68E11842918C}"/>
              </a:ext>
            </a:extLst>
          </p:cNvPr>
          <p:cNvCxnSpPr>
            <a:cxnSpLocks/>
          </p:cNvCxnSpPr>
          <p:nvPr/>
        </p:nvCxnSpPr>
        <p:spPr>
          <a:xfrm flipH="1">
            <a:off x="3935730" y="2404110"/>
            <a:ext cx="30059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6FC7381-E8D6-448A-A0CA-6A936CF59D56}"/>
              </a:ext>
            </a:extLst>
          </p:cNvPr>
          <p:cNvSpPr/>
          <p:nvPr/>
        </p:nvSpPr>
        <p:spPr>
          <a:xfrm>
            <a:off x="4165002" y="2785724"/>
            <a:ext cx="646331" cy="230832"/>
          </a:xfrm>
          <a:prstGeom prst="rect">
            <a:avLst/>
          </a:prstGeom>
        </p:spPr>
        <p:txBody>
          <a:bodyPr wrap="none">
            <a:spAutoFit/>
          </a:bodyPr>
          <a:lstStyle/>
          <a:p>
            <a:r>
              <a:rPr lang="en-US" sz="900" dirty="0"/>
              <a:t>2027 year</a:t>
            </a:r>
          </a:p>
        </p:txBody>
      </p:sp>
      <p:sp>
        <p:nvSpPr>
          <p:cNvPr id="43" name="Rectangle 42">
            <a:extLst>
              <a:ext uri="{FF2B5EF4-FFF2-40B4-BE49-F238E27FC236}">
                <a16:creationId xmlns:a16="http://schemas.microsoft.com/office/drawing/2014/main" id="{158F28E2-CB6B-4AFA-B67B-A8DB108EDD4B}"/>
              </a:ext>
            </a:extLst>
          </p:cNvPr>
          <p:cNvSpPr/>
          <p:nvPr/>
        </p:nvSpPr>
        <p:spPr>
          <a:xfrm>
            <a:off x="4144881" y="2287472"/>
            <a:ext cx="445956" cy="230832"/>
          </a:xfrm>
          <a:prstGeom prst="rect">
            <a:avLst/>
          </a:prstGeom>
        </p:spPr>
        <p:txBody>
          <a:bodyPr wrap="none">
            <a:spAutoFit/>
          </a:bodyPr>
          <a:lstStyle/>
          <a:p>
            <a:r>
              <a:rPr lang="en-US" sz="900" dirty="0"/>
              <a:t>103 B</a:t>
            </a:r>
          </a:p>
        </p:txBody>
      </p:sp>
      <p:sp>
        <p:nvSpPr>
          <p:cNvPr id="44" name="Rectangle 43">
            <a:extLst>
              <a:ext uri="{FF2B5EF4-FFF2-40B4-BE49-F238E27FC236}">
                <a16:creationId xmlns:a16="http://schemas.microsoft.com/office/drawing/2014/main" id="{5D007B4B-9495-430D-A98E-30DFC5E67416}"/>
              </a:ext>
            </a:extLst>
          </p:cNvPr>
          <p:cNvSpPr/>
          <p:nvPr/>
        </p:nvSpPr>
        <p:spPr>
          <a:xfrm>
            <a:off x="2264646" y="2878835"/>
            <a:ext cx="415498" cy="230832"/>
          </a:xfrm>
          <a:prstGeom prst="rect">
            <a:avLst/>
          </a:prstGeom>
        </p:spPr>
        <p:txBody>
          <a:bodyPr wrap="none">
            <a:spAutoFit/>
          </a:bodyPr>
          <a:lstStyle/>
          <a:p>
            <a:r>
              <a:rPr lang="en-US" sz="900" dirty="0"/>
              <a:t>2019</a:t>
            </a:r>
          </a:p>
        </p:txBody>
      </p:sp>
      <p:sp>
        <p:nvSpPr>
          <p:cNvPr id="55" name="Rectangle 54">
            <a:extLst>
              <a:ext uri="{FF2B5EF4-FFF2-40B4-BE49-F238E27FC236}">
                <a16:creationId xmlns:a16="http://schemas.microsoft.com/office/drawing/2014/main" id="{059EB1CF-2355-4923-AA7C-67736E65F013}"/>
              </a:ext>
            </a:extLst>
          </p:cNvPr>
          <p:cNvSpPr/>
          <p:nvPr/>
        </p:nvSpPr>
        <p:spPr>
          <a:xfrm>
            <a:off x="167012" y="4916507"/>
            <a:ext cx="2250937" cy="261610"/>
          </a:xfrm>
          <a:prstGeom prst="rect">
            <a:avLst/>
          </a:prstGeom>
        </p:spPr>
        <p:txBody>
          <a:bodyPr wrap="none">
            <a:spAutoFit/>
          </a:bodyPr>
          <a:lstStyle/>
          <a:p>
            <a:r>
              <a:rPr lang="en-US" sz="1100" b="1" dirty="0">
                <a:solidFill>
                  <a:schemeClr val="tx1">
                    <a:lumMod val="65000"/>
                    <a:lumOff val="35000"/>
                  </a:schemeClr>
                </a:solidFill>
              </a:rPr>
              <a:t>[Comp. Business Intelligence Tools]</a:t>
            </a:r>
          </a:p>
        </p:txBody>
      </p:sp>
      <p:sp>
        <p:nvSpPr>
          <p:cNvPr id="56" name="Rectangle 55">
            <a:extLst>
              <a:ext uri="{FF2B5EF4-FFF2-40B4-BE49-F238E27FC236}">
                <a16:creationId xmlns:a16="http://schemas.microsoft.com/office/drawing/2014/main" id="{CD7AF723-2F5C-47F4-B16A-C233F3FDF788}"/>
              </a:ext>
            </a:extLst>
          </p:cNvPr>
          <p:cNvSpPr/>
          <p:nvPr/>
        </p:nvSpPr>
        <p:spPr>
          <a:xfrm>
            <a:off x="2241076" y="4916507"/>
            <a:ext cx="2446504" cy="261610"/>
          </a:xfrm>
          <a:prstGeom prst="rect">
            <a:avLst/>
          </a:prstGeom>
        </p:spPr>
        <p:txBody>
          <a:bodyPr wrap="none">
            <a:spAutoFit/>
          </a:bodyPr>
          <a:lstStyle/>
          <a:p>
            <a:r>
              <a:rPr lang="en-US" sz="1100" b="1" dirty="0">
                <a:solidFill>
                  <a:schemeClr val="tx1">
                    <a:lumMod val="65000"/>
                    <a:lumOff val="35000"/>
                  </a:schemeClr>
                </a:solidFill>
              </a:rPr>
              <a:t>[Comp. Contents Management System</a:t>
            </a: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pic>
        <p:nvPicPr>
          <p:cNvPr id="61" name="Picture 60">
            <a:extLst>
              <a:ext uri="{FF2B5EF4-FFF2-40B4-BE49-F238E27FC236}">
                <a16:creationId xmlns:a16="http://schemas.microsoft.com/office/drawing/2014/main" id="{E6AAF252-3125-4BE9-A42D-39B315C0DAC5}"/>
              </a:ext>
            </a:extLst>
          </p:cNvPr>
          <p:cNvPicPr>
            <a:picLocks noChangeAspect="1"/>
          </p:cNvPicPr>
          <p:nvPr/>
        </p:nvPicPr>
        <p:blipFill>
          <a:blip r:embed="rId5"/>
          <a:stretch>
            <a:fillRect/>
          </a:stretch>
        </p:blipFill>
        <p:spPr>
          <a:xfrm>
            <a:off x="4984522" y="5166555"/>
            <a:ext cx="3347948" cy="1483623"/>
          </a:xfrm>
          <a:prstGeom prst="rect">
            <a:avLst/>
          </a:prstGeom>
        </p:spPr>
      </p:pic>
      <p:graphicFrame>
        <p:nvGraphicFramePr>
          <p:cNvPr id="66" name="Table 65">
            <a:extLst>
              <a:ext uri="{FF2B5EF4-FFF2-40B4-BE49-F238E27FC236}">
                <a16:creationId xmlns:a16="http://schemas.microsoft.com/office/drawing/2014/main" id="{CD9A29C5-6A4D-4527-AC0C-90648FBDF4B9}"/>
              </a:ext>
            </a:extLst>
          </p:cNvPr>
          <p:cNvGraphicFramePr>
            <a:graphicFrameLocks noGrp="1"/>
          </p:cNvGraphicFramePr>
          <p:nvPr>
            <p:extLst>
              <p:ext uri="{D42A27DB-BD31-4B8C-83A1-F6EECF244321}">
                <p14:modId xmlns:p14="http://schemas.microsoft.com/office/powerpoint/2010/main" val="3422972395"/>
              </p:ext>
            </p:extLst>
          </p:nvPr>
        </p:nvGraphicFramePr>
        <p:xfrm>
          <a:off x="5048657" y="4915697"/>
          <a:ext cx="2171700" cy="772343"/>
        </p:xfrm>
        <a:graphic>
          <a:graphicData uri="http://schemas.openxmlformats.org/drawingml/2006/table">
            <a:tbl>
              <a:tblPr>
                <a:tableStyleId>{5C22544A-7EE6-4342-B048-85BDC9FD1C3A}</a:tableStyleId>
              </a:tblPr>
              <a:tblGrid>
                <a:gridCol w="420616">
                  <a:extLst>
                    <a:ext uri="{9D8B030D-6E8A-4147-A177-3AD203B41FA5}">
                      <a16:colId xmlns:a16="http://schemas.microsoft.com/office/drawing/2014/main" val="2522595152"/>
                    </a:ext>
                  </a:extLst>
                </a:gridCol>
                <a:gridCol w="848113">
                  <a:extLst>
                    <a:ext uri="{9D8B030D-6E8A-4147-A177-3AD203B41FA5}">
                      <a16:colId xmlns:a16="http://schemas.microsoft.com/office/drawing/2014/main" val="4061225865"/>
                    </a:ext>
                  </a:extLst>
                </a:gridCol>
                <a:gridCol w="902971">
                  <a:extLst>
                    <a:ext uri="{9D8B030D-6E8A-4147-A177-3AD203B41FA5}">
                      <a16:colId xmlns:a16="http://schemas.microsoft.com/office/drawing/2014/main" val="4133986965"/>
                    </a:ext>
                  </a:extLst>
                </a:gridCol>
              </a:tblGrid>
              <a:tr h="149859">
                <a:tc>
                  <a:txBody>
                    <a:bodyPr/>
                    <a:lstStyle/>
                    <a:p>
                      <a:pPr algn="ctr" fontAlgn="b"/>
                      <a:r>
                        <a:rPr lang="en-US" sz="900" b="1" u="none" strike="noStrike" dirty="0">
                          <a:effectLst/>
                        </a:rPr>
                        <a:t>Quarter</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Parcipate Count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b="1" u="none" strike="noStrike" dirty="0">
                          <a:effectLst/>
                        </a:rPr>
                        <a:t>Report Request</a:t>
                      </a:r>
                      <a:endParaRPr lang="en-US" sz="9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01827696"/>
                  </a:ext>
                </a:extLst>
              </a:tr>
              <a:tr h="155621">
                <a:tc>
                  <a:txBody>
                    <a:bodyPr/>
                    <a:lstStyle/>
                    <a:p>
                      <a:pPr algn="ctr" fontAlgn="b"/>
                      <a:r>
                        <a:rPr lang="en-US" sz="900" u="none" strike="noStrike" dirty="0">
                          <a:effectLst/>
                        </a:rPr>
                        <a:t>Q1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0.5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392971"/>
                  </a:ext>
                </a:extLst>
              </a:tr>
              <a:tr h="155621">
                <a:tc>
                  <a:txBody>
                    <a:bodyPr/>
                    <a:lstStyle/>
                    <a:p>
                      <a:pPr algn="ctr" fontAlgn="b"/>
                      <a:r>
                        <a:rPr lang="en-US" sz="900" u="none" strike="noStrike" dirty="0">
                          <a:effectLst/>
                        </a:rPr>
                        <a:t>Q2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4517332"/>
                  </a:ext>
                </a:extLst>
              </a:tr>
              <a:tr h="155621">
                <a:tc>
                  <a:txBody>
                    <a:bodyPr/>
                    <a:lstStyle/>
                    <a:p>
                      <a:pPr algn="ctr" fontAlgn="b"/>
                      <a:r>
                        <a:rPr lang="en-US" sz="900" u="none" strike="noStrike" dirty="0">
                          <a:effectLst/>
                        </a:rPr>
                        <a:t>Q3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3922591"/>
                  </a:ext>
                </a:extLst>
              </a:tr>
              <a:tr h="155621">
                <a:tc>
                  <a:txBody>
                    <a:bodyPr/>
                    <a:lstStyle/>
                    <a:p>
                      <a:pPr algn="ctr" fontAlgn="b"/>
                      <a:r>
                        <a:rPr lang="en-US" sz="900" u="none" strike="noStrike" dirty="0">
                          <a:effectLst/>
                        </a:rPr>
                        <a:t>Q4</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059072"/>
                  </a:ext>
                </a:extLst>
              </a:tr>
            </a:tbl>
          </a:graphicData>
        </a:graphic>
      </p:graphicFrame>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Measures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Is Infrastructure built</a:t>
            </a:r>
          </a:p>
          <a:p>
            <a:r>
              <a:rPr lang="en-US" sz="1200" dirty="0">
                <a:solidFill>
                  <a:schemeClr val="tx1">
                    <a:lumMod val="65000"/>
                    <a:lumOff val="35000"/>
                  </a:schemeClr>
                </a:solidFill>
              </a:rPr>
              <a:t>- Is GS1 Canada Data Share space built</a:t>
            </a:r>
          </a:p>
          <a:p>
            <a:r>
              <a:rPr lang="en-US" sz="1200" dirty="0">
                <a:solidFill>
                  <a:schemeClr val="tx1">
                    <a:lumMod val="65000"/>
                    <a:lumOff val="35000"/>
                  </a:schemeClr>
                </a:solidFill>
              </a:rPr>
              <a:t>- Is Standard Operating Procedure Prepared</a:t>
            </a:r>
          </a:p>
          <a:p>
            <a:r>
              <a:rPr lang="en-US" sz="1200" dirty="0">
                <a:solidFill>
                  <a:schemeClr val="tx1">
                    <a:lumMod val="65000"/>
                    <a:lumOff val="35000"/>
                  </a:schemeClr>
                </a:solidFill>
              </a:rPr>
              <a:t>- How many times stakeholders request BI Report work</a:t>
            </a:r>
          </a:p>
          <a:p>
            <a:r>
              <a:rPr lang="en-US" sz="1200" dirty="0">
                <a:solidFill>
                  <a:schemeClr val="tx1">
                    <a:lumMod val="65000"/>
                    <a:lumOff val="35000"/>
                  </a:schemeClr>
                </a:solidFill>
              </a:rPr>
              <a:t>- How many report pages are in GS1 Canada Data Pool</a:t>
            </a:r>
          </a:p>
          <a:p>
            <a:r>
              <a:rPr lang="en-US" sz="1200" dirty="0">
                <a:solidFill>
                  <a:schemeClr val="tx1">
                    <a:lumMod val="65000"/>
                    <a:lumOff val="35000"/>
                  </a:schemeClr>
                </a:solidFill>
              </a:rPr>
              <a:t>- What percent of BI report are used/reused</a:t>
            </a:r>
          </a:p>
          <a:p>
            <a:r>
              <a:rPr lang="en-US" sz="1200" dirty="0">
                <a:solidFill>
                  <a:schemeClr val="tx1">
                    <a:lumMod val="65000"/>
                    <a:lumOff val="35000"/>
                  </a:schemeClr>
                </a:solidFill>
              </a:rPr>
              <a:t>- How many stakeholders complete Training Module</a:t>
            </a: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lumMod val="65000"/>
                    <a:lumOff val="35000"/>
                  </a:schemeClr>
                </a:solidFill>
              </a:rPr>
              <a:t>- Each action plan needs another document in detail </a:t>
            </a:r>
          </a:p>
          <a:p>
            <a:r>
              <a:rPr lang="en-US" sz="1200" dirty="0">
                <a:solidFill>
                  <a:schemeClr val="tx1">
                    <a:lumMod val="65000"/>
                    <a:lumOff val="35000"/>
                  </a:schemeClr>
                </a:solidFill>
              </a:rPr>
              <a:t>   E.G.: Data Mart Pilot project has different purpose,</a:t>
            </a:r>
          </a:p>
          <a:p>
            <a:r>
              <a:rPr lang="en-US" sz="1200" dirty="0">
                <a:solidFill>
                  <a:schemeClr val="tx1">
                    <a:lumMod val="65000"/>
                    <a:lumOff val="35000"/>
                  </a:schemeClr>
                </a:solidFill>
              </a:rPr>
              <a:t>            duration from building Data Warehouse</a:t>
            </a:r>
          </a:p>
        </p:txBody>
      </p:sp>
      <p:graphicFrame>
        <p:nvGraphicFramePr>
          <p:cNvPr id="71" name="Table 70">
            <a:extLst>
              <a:ext uri="{FF2B5EF4-FFF2-40B4-BE49-F238E27FC236}">
                <a16:creationId xmlns:a16="http://schemas.microsoft.com/office/drawing/2014/main" id="{CD4E4E74-7231-4784-9B2F-FAB98ED60DD3}"/>
              </a:ext>
            </a:extLst>
          </p:cNvPr>
          <p:cNvGraphicFramePr>
            <a:graphicFrameLocks noGrp="1"/>
          </p:cNvGraphicFramePr>
          <p:nvPr>
            <p:extLst>
              <p:ext uri="{D42A27DB-BD31-4B8C-83A1-F6EECF244321}">
                <p14:modId xmlns:p14="http://schemas.microsoft.com/office/powerpoint/2010/main" val="3084918884"/>
              </p:ext>
            </p:extLst>
          </p:nvPr>
        </p:nvGraphicFramePr>
        <p:xfrm>
          <a:off x="2316333" y="5188750"/>
          <a:ext cx="2387600" cy="1143000"/>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1458806433"/>
                    </a:ext>
                  </a:extLst>
                </a:gridCol>
                <a:gridCol w="889000">
                  <a:extLst>
                    <a:ext uri="{9D8B030D-6E8A-4147-A177-3AD203B41FA5}">
                      <a16:colId xmlns:a16="http://schemas.microsoft.com/office/drawing/2014/main" val="2625496783"/>
                    </a:ext>
                  </a:extLst>
                </a:gridCol>
                <a:gridCol w="901700">
                  <a:extLst>
                    <a:ext uri="{9D8B030D-6E8A-4147-A177-3AD203B41FA5}">
                      <a16:colId xmlns:a16="http://schemas.microsoft.com/office/drawing/2014/main" val="1138078904"/>
                    </a:ext>
                  </a:extLst>
                </a:gridCol>
              </a:tblGrid>
              <a:tr h="190500">
                <a:tc>
                  <a:txBody>
                    <a:bodyPr/>
                    <a:lstStyle/>
                    <a:p>
                      <a:pPr algn="ctr" fontAlgn="b"/>
                      <a:r>
                        <a:rPr lang="en-US" sz="1100" b="1" u="none" strike="noStrike" dirty="0">
                          <a:effectLst/>
                        </a:rPr>
                        <a:t> Type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WordPress</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1100" b="1" u="none" strike="noStrike" dirty="0">
                          <a:effectLst/>
                        </a:rPr>
                        <a:t>SharePoint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558863901"/>
                  </a:ext>
                </a:extLst>
              </a:tr>
              <a:tr h="190500">
                <a:tc>
                  <a:txBody>
                    <a:bodyPr/>
                    <a:lstStyle/>
                    <a:p>
                      <a:pPr algn="l" fontAlgn="b"/>
                      <a:r>
                        <a:rPr lang="en-US" sz="1100" u="none" strike="noStrike" dirty="0">
                          <a:effectLst/>
                        </a:rPr>
                        <a:t>Cost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100" u="none" strike="noStrike" dirty="0">
                          <a:effectLst/>
                        </a:rPr>
                        <a:t>Open source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u="none" strike="noStrike" dirty="0">
                          <a:effectLst/>
                        </a:rPr>
                        <a:t>Microsoft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7090810"/>
                  </a:ext>
                </a:extLst>
              </a:tr>
              <a:tr h="190500">
                <a:tc>
                  <a:txBody>
                    <a:bodyPr/>
                    <a:lstStyle/>
                    <a:p>
                      <a:pPr algn="l" fontAlgn="b"/>
                      <a:r>
                        <a:rPr lang="en-US" sz="1100" u="none" strike="noStrike" dirty="0">
                          <a:effectLst/>
                        </a:rPr>
                        <a:t>Tech</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100" u="none" strike="noStrike" dirty="0">
                          <a:effectLst/>
                        </a:rPr>
                        <a:t>PHP/MySQL</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u="none" strike="noStrike" dirty="0">
                          <a:effectLst/>
                        </a:rPr>
                        <a:t>C#/Nodejs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7710093"/>
                  </a:ext>
                </a:extLst>
              </a:tr>
              <a:tr h="190500">
                <a:tc>
                  <a:txBody>
                    <a:bodyPr/>
                    <a:lstStyle/>
                    <a:p>
                      <a:pPr algn="l" fontAlgn="b"/>
                      <a:r>
                        <a:rPr lang="en-US" sz="1100" u="none" strike="noStrike" dirty="0">
                          <a:effectLst/>
                        </a:rPr>
                        <a:t>Install</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100" u="none" strike="noStrike">
                          <a:effectLst/>
                        </a:rPr>
                        <a:t>Need</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u="none" strike="noStrike" dirty="0">
                          <a:effectLst/>
                        </a:rPr>
                        <a:t>Office 365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8272845"/>
                  </a:ext>
                </a:extLst>
              </a:tr>
              <a:tr h="190500">
                <a:tc>
                  <a:txBody>
                    <a:bodyPr/>
                    <a:lstStyle/>
                    <a:p>
                      <a:pPr algn="l" fontAlgn="b"/>
                      <a:r>
                        <a:rPr lang="en-US" sz="1100" u="none" strike="noStrike" dirty="0">
                          <a:effectLst/>
                        </a:rPr>
                        <a:t>Security</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100" u="none" strike="noStrike">
                          <a:effectLst/>
                        </a:rPr>
                        <a:t>Need</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u="none" strike="noStrike" dirty="0">
                          <a:effectLst/>
                        </a:rPr>
                        <a:t>Office 365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4689896"/>
                  </a:ext>
                </a:extLst>
              </a:tr>
              <a:tr h="190500">
                <a:tc>
                  <a:txBody>
                    <a:bodyPr/>
                    <a:lstStyle/>
                    <a:p>
                      <a:pPr algn="l" fontAlgn="b"/>
                      <a:r>
                        <a:rPr lang="en-US" sz="1100" b="0" i="0" u="none" strike="noStrike" dirty="0">
                          <a:solidFill>
                            <a:srgbClr val="000000"/>
                          </a:solidFill>
                          <a:effectLst/>
                          <a:latin typeface="Calibri" panose="020F0502020204030204" pitchFamily="34" charset="0"/>
                        </a:rPr>
                        <a:t>Utilize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100" u="none" strike="noStrike">
                          <a:effectLst/>
                        </a:rPr>
                        <a:t>Flexible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u="none" strike="noStrike" dirty="0">
                          <a:effectLst/>
                        </a:rPr>
                        <a:t>Strict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40031"/>
                  </a:ext>
                </a:extLst>
              </a:tr>
            </a:tbl>
          </a:graphicData>
        </a:graphic>
      </p:graphicFrame>
      <p:graphicFrame>
        <p:nvGraphicFramePr>
          <p:cNvPr id="72" name="Table 71">
            <a:extLst>
              <a:ext uri="{FF2B5EF4-FFF2-40B4-BE49-F238E27FC236}">
                <a16:creationId xmlns:a16="http://schemas.microsoft.com/office/drawing/2014/main" id="{72DD8691-5E4A-44FB-8D30-AC84CAE31A6E}"/>
              </a:ext>
            </a:extLst>
          </p:cNvPr>
          <p:cNvGraphicFramePr>
            <a:graphicFrameLocks noGrp="1"/>
          </p:cNvGraphicFramePr>
          <p:nvPr>
            <p:extLst>
              <p:ext uri="{D42A27DB-BD31-4B8C-83A1-F6EECF244321}">
                <p14:modId xmlns:p14="http://schemas.microsoft.com/office/powerpoint/2010/main" val="1249047336"/>
              </p:ext>
            </p:extLst>
          </p:nvPr>
        </p:nvGraphicFramePr>
        <p:xfrm>
          <a:off x="290776" y="5195319"/>
          <a:ext cx="1973870" cy="1139927"/>
        </p:xfrm>
        <a:graphic>
          <a:graphicData uri="http://schemas.openxmlformats.org/drawingml/2006/table">
            <a:tbl>
              <a:tblPr>
                <a:tableStyleId>{5C22544A-7EE6-4342-B048-85BDC9FD1C3A}</a:tableStyleId>
              </a:tblPr>
              <a:tblGrid>
                <a:gridCol w="493468">
                  <a:extLst>
                    <a:ext uri="{9D8B030D-6E8A-4147-A177-3AD203B41FA5}">
                      <a16:colId xmlns:a16="http://schemas.microsoft.com/office/drawing/2014/main" val="3564536824"/>
                    </a:ext>
                  </a:extLst>
                </a:gridCol>
                <a:gridCol w="734951">
                  <a:extLst>
                    <a:ext uri="{9D8B030D-6E8A-4147-A177-3AD203B41FA5}">
                      <a16:colId xmlns:a16="http://schemas.microsoft.com/office/drawing/2014/main" val="539192307"/>
                    </a:ext>
                  </a:extLst>
                </a:gridCol>
                <a:gridCol w="745451">
                  <a:extLst>
                    <a:ext uri="{9D8B030D-6E8A-4147-A177-3AD203B41FA5}">
                      <a16:colId xmlns:a16="http://schemas.microsoft.com/office/drawing/2014/main" val="2131825221"/>
                    </a:ext>
                  </a:extLst>
                </a:gridCol>
              </a:tblGrid>
              <a:tr h="165925">
                <a:tc>
                  <a:txBody>
                    <a:bodyPr/>
                    <a:lstStyle/>
                    <a:p>
                      <a:pPr algn="ctr" fontAlgn="t"/>
                      <a:r>
                        <a:rPr lang="en-US" sz="1000" b="1" u="none" strike="noStrike" dirty="0">
                          <a:effectLst/>
                        </a:rPr>
                        <a:t> Type</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Tableau</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t"/>
                      <a:r>
                        <a:rPr lang="en-US" sz="1000" b="1" u="none" strike="noStrike" dirty="0">
                          <a:effectLst/>
                        </a:rPr>
                        <a:t>Power BI</a:t>
                      </a:r>
                      <a:endParaRPr lang="en-US" sz="10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3879268"/>
                  </a:ext>
                </a:extLst>
              </a:tr>
              <a:tr h="165925">
                <a:tc>
                  <a:txBody>
                    <a:bodyPr/>
                    <a:lstStyle/>
                    <a:p>
                      <a:pPr algn="l" fontAlgn="ctr"/>
                      <a:r>
                        <a:rPr lang="en-US" sz="1000" u="none" strike="noStrike" dirty="0">
                          <a:effectLst/>
                        </a:rPr>
                        <a:t>Cost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Free version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Free version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56404"/>
                  </a:ext>
                </a:extLst>
              </a:tr>
              <a:tr h="165925">
                <a:tc>
                  <a:txBody>
                    <a:bodyPr/>
                    <a:lstStyle/>
                    <a:p>
                      <a:pPr algn="l" fontAlgn="ctr"/>
                      <a:r>
                        <a:rPr lang="en-US" sz="1000" u="none" strike="noStrike" dirty="0">
                          <a:effectLst/>
                        </a:rPr>
                        <a:t>Install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Need</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Office 365</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3452750"/>
                  </a:ext>
                </a:extLst>
              </a:tr>
              <a:tr h="321076">
                <a:tc>
                  <a:txBody>
                    <a:bodyPr/>
                    <a:lstStyle/>
                    <a:p>
                      <a:pPr algn="l" fontAlgn="ctr"/>
                      <a:r>
                        <a:rPr lang="en-US" sz="1000" u="none" strike="noStrike" dirty="0">
                          <a:effectLst/>
                        </a:rPr>
                        <a:t>Good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dirty="0">
                          <a:effectLst/>
                        </a:rPr>
                        <a:t>Drill-down</a:t>
                      </a:r>
                      <a:br>
                        <a:rPr lang="en-US" sz="1000" u="none" strike="noStrike" dirty="0">
                          <a:effectLst/>
                        </a:rPr>
                      </a:br>
                      <a:r>
                        <a:rPr lang="en-US" sz="1000" u="none" strike="noStrike" dirty="0">
                          <a:effectLst/>
                        </a:rPr>
                        <a:t>Visualization</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Similar to Excel I/F</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5538951"/>
                  </a:ext>
                </a:extLst>
              </a:tr>
              <a:tr h="321076">
                <a:tc>
                  <a:txBody>
                    <a:bodyPr/>
                    <a:lstStyle/>
                    <a:p>
                      <a:pPr algn="l" fontAlgn="ctr"/>
                      <a:r>
                        <a:rPr lang="en-US" sz="1000" u="none" strike="noStrike" dirty="0">
                          <a:effectLst/>
                        </a:rPr>
                        <a:t>Bad</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t"/>
                      <a:r>
                        <a:rPr lang="en-US" sz="1000" u="none" strike="noStrike">
                          <a:effectLst/>
                        </a:rPr>
                        <a:t>High cost for smaller Biz</a:t>
                      </a:r>
                      <a:endParaRPr lang="en-US" sz="1000" b="0" i="0" u="none" strike="noStrike">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u="none" strike="noStrike" dirty="0">
                          <a:effectLst/>
                        </a:rPr>
                        <a:t>Cannot share with Desktop</a:t>
                      </a:r>
                      <a:endParaRPr lang="en-US" sz="1000" b="0"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776335"/>
                  </a:ext>
                </a:extLst>
              </a:tr>
            </a:tbl>
          </a:graphicData>
        </a:graphic>
      </p:graphicFrame>
      <p:graphicFrame>
        <p:nvGraphicFramePr>
          <p:cNvPr id="73" name="Table 72">
            <a:extLst>
              <a:ext uri="{FF2B5EF4-FFF2-40B4-BE49-F238E27FC236}">
                <a16:creationId xmlns:a16="http://schemas.microsoft.com/office/drawing/2014/main" id="{235429B4-AF2F-4D87-AB86-A9012B8D2E73}"/>
              </a:ext>
            </a:extLst>
          </p:cNvPr>
          <p:cNvGraphicFramePr>
            <a:graphicFrameLocks noGrp="1"/>
          </p:cNvGraphicFramePr>
          <p:nvPr>
            <p:extLst>
              <p:ext uri="{D42A27DB-BD31-4B8C-83A1-F6EECF244321}">
                <p14:modId xmlns:p14="http://schemas.microsoft.com/office/powerpoint/2010/main" val="2153708104"/>
              </p:ext>
            </p:extLst>
          </p:nvPr>
        </p:nvGraphicFramePr>
        <p:xfrm>
          <a:off x="4966774" y="1208185"/>
          <a:ext cx="6959627" cy="2494771"/>
        </p:xfrm>
        <a:graphic>
          <a:graphicData uri="http://schemas.openxmlformats.org/drawingml/2006/table">
            <a:tbl>
              <a:tblPr>
                <a:tableStyleId>{5C22544A-7EE6-4342-B048-85BDC9FD1C3A}</a:tableStyleId>
              </a:tblPr>
              <a:tblGrid>
                <a:gridCol w="301220">
                  <a:extLst>
                    <a:ext uri="{9D8B030D-6E8A-4147-A177-3AD203B41FA5}">
                      <a16:colId xmlns:a16="http://schemas.microsoft.com/office/drawing/2014/main" val="2666677968"/>
                    </a:ext>
                  </a:extLst>
                </a:gridCol>
                <a:gridCol w="679898">
                  <a:extLst>
                    <a:ext uri="{9D8B030D-6E8A-4147-A177-3AD203B41FA5}">
                      <a16:colId xmlns:a16="http://schemas.microsoft.com/office/drawing/2014/main" val="867698199"/>
                    </a:ext>
                  </a:extLst>
                </a:gridCol>
                <a:gridCol w="3935947">
                  <a:extLst>
                    <a:ext uri="{9D8B030D-6E8A-4147-A177-3AD203B41FA5}">
                      <a16:colId xmlns:a16="http://schemas.microsoft.com/office/drawing/2014/main" val="486052925"/>
                    </a:ext>
                  </a:extLst>
                </a:gridCol>
                <a:gridCol w="1181932">
                  <a:extLst>
                    <a:ext uri="{9D8B030D-6E8A-4147-A177-3AD203B41FA5}">
                      <a16:colId xmlns:a16="http://schemas.microsoft.com/office/drawing/2014/main" val="3913468231"/>
                    </a:ext>
                  </a:extLst>
                </a:gridCol>
                <a:gridCol w="860630">
                  <a:extLst>
                    <a:ext uri="{9D8B030D-6E8A-4147-A177-3AD203B41FA5}">
                      <a16:colId xmlns:a16="http://schemas.microsoft.com/office/drawing/2014/main" val="284579329"/>
                    </a:ext>
                  </a:extLst>
                </a:gridCol>
              </a:tblGrid>
              <a:tr h="154543">
                <a:tc>
                  <a:txBody>
                    <a:bodyPr/>
                    <a:lstStyle/>
                    <a:p>
                      <a:pPr algn="ctr" fontAlgn="ctr"/>
                      <a:r>
                        <a:rPr lang="en-US" sz="1000" b="1" u="none" strike="noStrike" dirty="0">
                          <a:effectLst/>
                        </a:rPr>
                        <a:t>#</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Type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Issue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Role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en-US" sz="1000" b="1" u="none" strike="noStrike" dirty="0">
                          <a:effectLst/>
                        </a:rPr>
                        <a:t>Date</a:t>
                      </a:r>
                      <a:endParaRPr lang="en-US" sz="1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12235022"/>
                  </a:ext>
                </a:extLst>
              </a:tr>
              <a:tr h="270687">
                <a:tc>
                  <a:txBody>
                    <a:bodyPr/>
                    <a:lstStyle/>
                    <a:p>
                      <a:pPr algn="ctr" fontAlgn="ctr"/>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rowSpan="3">
                  <a:txBody>
                    <a:bodyPr/>
                    <a:lstStyle/>
                    <a:p>
                      <a:pPr algn="ctr" fontAlgn="ctr"/>
                      <a:r>
                        <a:rPr lang="en-US" sz="1000" u="none" strike="noStrike" dirty="0">
                          <a:effectLst/>
                        </a:rPr>
                        <a:t>Infra</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Support technology (MongoDB/ETL tool/Business Intelligence tool)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2072838"/>
                  </a:ext>
                </a:extLst>
              </a:tr>
              <a:tr h="154543">
                <a:tc>
                  <a:txBody>
                    <a:bodyPr/>
                    <a:lstStyle/>
                    <a:p>
                      <a:pPr algn="ctr"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Build GS1 Canada Data Marketplace (CMS)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Feb</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724"/>
                  </a:ext>
                </a:extLst>
              </a:tr>
              <a:tr h="154543">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vMerge="1">
                  <a:txBody>
                    <a:bodyPr/>
                    <a:lstStyle/>
                    <a:p>
                      <a:endParaRPr lang="en-US"/>
                    </a:p>
                  </a:txBody>
                  <a:tcPr/>
                </a:tc>
                <a:tc>
                  <a:txBody>
                    <a:bodyPr/>
                    <a:lstStyle/>
                    <a:p>
                      <a:pPr algn="l" fontAlgn="ctr"/>
                      <a:r>
                        <a:rPr lang="en-US" sz="1000" u="none" strike="noStrike" dirty="0">
                          <a:effectLst/>
                        </a:rPr>
                        <a:t>Define prototype</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982548"/>
                  </a:ext>
                </a:extLst>
              </a:tr>
              <a:tr h="490534">
                <a:tc>
                  <a:txBody>
                    <a:bodyPr/>
                    <a:lstStyle/>
                    <a:p>
                      <a:pPr algn="ctr" fontAlgn="ctr"/>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Data</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ctr"/>
                      <a:r>
                        <a:rPr lang="en-US" sz="1000" u="none" strike="noStrike" dirty="0">
                          <a:effectLst/>
                        </a:rPr>
                        <a:t>Define the report data and Visual Diagram</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Data distributors</a:t>
                      </a:r>
                      <a:br>
                        <a:rPr lang="en-US" sz="1000" u="none" strike="noStrike">
                          <a:effectLst/>
                        </a:rPr>
                      </a:br>
                      <a:r>
                        <a:rPr lang="en-US" sz="1000" u="none" strike="noStrike">
                          <a:effectLst/>
                        </a:rPr>
                        <a:t>(Sales/marketing/Finance/Executives …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Feb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0837671"/>
                  </a:ext>
                </a:extLst>
              </a:tr>
              <a:tr h="154543">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Training</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Create Training module (Video/Mobile) with PowerApps</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System Architect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Mar ~</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221973"/>
                  </a:ext>
                </a:extLst>
              </a:tr>
              <a:tr h="881806">
                <a:tc>
                  <a:txBody>
                    <a:bodyPr/>
                    <a:lstStyle/>
                    <a:p>
                      <a:pPr algn="ctr" fontAlgn="ctr"/>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Guide</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 Migration Procedure</a:t>
                      </a:r>
                      <a:br>
                        <a:rPr lang="en-US" sz="1000" u="none" strike="noStrike" dirty="0">
                          <a:effectLst/>
                        </a:rPr>
                      </a:br>
                      <a:r>
                        <a:rPr lang="en-US" sz="1000" u="none" strike="noStrike" dirty="0">
                          <a:effectLst/>
                        </a:rPr>
                        <a:t>- Data Mapping Chart</a:t>
                      </a:r>
                    </a:p>
                    <a:p>
                      <a:pPr algn="l" fontAlgn="ctr"/>
                      <a:r>
                        <a:rPr lang="en-US" sz="1000" u="none" strike="noStrike" dirty="0">
                          <a:effectLst/>
                        </a:rPr>
                        <a:t>- Standard Operating Procedure</a:t>
                      </a:r>
                      <a:br>
                        <a:rPr lang="en-US" sz="1000" u="none" strike="noStrike" dirty="0">
                          <a:effectLst/>
                        </a:rPr>
                      </a:br>
                      <a:r>
                        <a:rPr lang="en-US" sz="1000" u="none" strike="noStrike" dirty="0">
                          <a:effectLst/>
                        </a:rPr>
                        <a:t>- Report (Statistics) Service Request Form</a:t>
                      </a:r>
                      <a:br>
                        <a:rPr lang="en-US" sz="1000" u="none" strike="noStrike" dirty="0">
                          <a:effectLst/>
                        </a:rPr>
                      </a:br>
                      <a:r>
                        <a:rPr lang="en-US" sz="1000" u="none" strike="noStrike" dirty="0">
                          <a:effectLst/>
                        </a:rPr>
                        <a:t>- Report Visualization and IO definition Form</a:t>
                      </a:r>
                      <a:br>
                        <a:rPr lang="en-US" sz="1000" u="none" strike="noStrike" dirty="0">
                          <a:effectLst/>
                        </a:rPr>
                      </a:br>
                      <a:r>
                        <a:rPr lang="en-US" sz="1000" u="none" strike="noStrike" dirty="0">
                          <a:effectLst/>
                        </a:rPr>
                        <a:t>- User/Developer guide for GS1 Canada Data Pool</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System Architect</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Jan ~ </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0046191"/>
                  </a:ext>
                </a:extLst>
              </a:tr>
              <a:tr h="154543">
                <a:tc>
                  <a:txBody>
                    <a:bodyPr/>
                    <a:lstStyle/>
                    <a:p>
                      <a:pPr algn="ctr" fontAlgn="ctr"/>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000" u="none" strike="noStrike">
                          <a:effectLst/>
                        </a:rPr>
                        <a:t>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Plan/Do Data Mart Pilot project</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a:effectLst/>
                        </a:rPr>
                        <a:t>SA/DB/BI team</a:t>
                      </a: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000" u="none" strike="noStrike" dirty="0">
                          <a:effectLst/>
                        </a:rPr>
                        <a:t>Mar ~ Apr</a:t>
                      </a:r>
                      <a:endParaRPr lang="en-US" sz="1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563803"/>
                  </a:ext>
                </a:extLst>
              </a:tr>
            </a:tbl>
          </a:graphicData>
        </a:graphic>
      </p:graphicFrame>
      <p:sp>
        <p:nvSpPr>
          <p:cNvPr id="35" name="Rectangle 34">
            <a:extLst>
              <a:ext uri="{FF2B5EF4-FFF2-40B4-BE49-F238E27FC236}">
                <a16:creationId xmlns:a16="http://schemas.microsoft.com/office/drawing/2014/main" id="{CFE5119E-FE94-408E-A9C1-60E7F8A5C41E}"/>
              </a:ext>
            </a:extLst>
          </p:cNvPr>
          <p:cNvSpPr/>
          <p:nvPr/>
        </p:nvSpPr>
        <p:spPr>
          <a:xfrm>
            <a:off x="2288310" y="2387160"/>
            <a:ext cx="388248" cy="230832"/>
          </a:xfrm>
          <a:prstGeom prst="rect">
            <a:avLst/>
          </a:prstGeom>
        </p:spPr>
        <p:txBody>
          <a:bodyPr wrap="none">
            <a:spAutoFit/>
          </a:bodyPr>
          <a:lstStyle/>
          <a:p>
            <a:r>
              <a:rPr lang="en-US" sz="900" dirty="0"/>
              <a:t>49 B</a:t>
            </a:r>
          </a:p>
        </p:txBody>
      </p:sp>
    </p:spTree>
    <p:extLst>
      <p:ext uri="{BB962C8B-B14F-4D97-AF65-F5344CB8AC3E}">
        <p14:creationId xmlns:p14="http://schemas.microsoft.com/office/powerpoint/2010/main" val="225524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868190" y="333049"/>
            <a:ext cx="2617132"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Marketplace</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5" name="Rectangle 34">
            <a:extLst>
              <a:ext uri="{FF2B5EF4-FFF2-40B4-BE49-F238E27FC236}">
                <a16:creationId xmlns:a16="http://schemas.microsoft.com/office/drawing/2014/main" id="{3149F6A1-1FF7-4CE4-A194-1865CB61C39D}"/>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81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HeaderFirstPage">
            <a:extLst>
              <a:ext uri="{FF2B5EF4-FFF2-40B4-BE49-F238E27FC236}">
                <a16:creationId xmlns:a16="http://schemas.microsoft.com/office/drawing/2014/main" id="{5560DEBD-562F-44F5-958D-DB127638B38B}"/>
              </a:ext>
            </a:extLst>
          </p:cNvPr>
          <p:cNvPicPr/>
          <p:nvPr/>
        </p:nvPicPr>
        <p:blipFill>
          <a:blip r:embed="rId2"/>
          <a:stretch>
            <a:fillRect/>
          </a:stretch>
        </p:blipFill>
        <p:spPr>
          <a:xfrm>
            <a:off x="247851" y="102578"/>
            <a:ext cx="1864158" cy="547558"/>
          </a:xfrm>
          <a:prstGeom prst="rect">
            <a:avLst/>
          </a:prstGeom>
          <a:extLst>
            <a:ext uri="{FAA26D3D-D897-4be2-8F04-BA451C77F1D7}">
              <ma14:placeholderFlag xmlns:lc="http://schemas.openxmlformats.org/drawingml/2006/lockedCanvas"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pic="http://schemas.openxmlformats.org/drawingml/2006/picture" xmlns:wne="http://schemas.microsoft.com/office/word/2006/wordml" xmlns:wp="http://schemas.openxmlformats.org/drawingml/2006/wordprocessingDrawing" xmlns:m="http://schemas.openxmlformats.org/officeDocument/2006/math" xmlns:ve="http://schemas.openxmlformats.org/markup-compatibility/2006"/>
            </a:ext>
          </a:extLst>
        </p:spPr>
      </p:pic>
      <p:pic>
        <p:nvPicPr>
          <p:cNvPr id="5" name="Picture 4">
            <a:extLst>
              <a:ext uri="{FF2B5EF4-FFF2-40B4-BE49-F238E27FC236}">
                <a16:creationId xmlns:a16="http://schemas.microsoft.com/office/drawing/2014/main" id="{751538EC-C41F-4053-B074-E1F583F5EE3D}"/>
              </a:ext>
            </a:extLst>
          </p:cNvPr>
          <p:cNvPicPr/>
          <p:nvPr/>
        </p:nvPicPr>
        <p:blipFill>
          <a:blip r:embed="rId3">
            <a:extLst>
              <a:ext uri="{28A0092B-C50C-407E-A947-70E740481C1C}">
                <a14:useLocalDpi xmlns:a14="http://schemas.microsoft.com/office/drawing/2010/main" val="0"/>
              </a:ext>
            </a:extLst>
          </a:blip>
          <a:stretch>
            <a:fillRect/>
          </a:stretch>
        </p:blipFill>
        <p:spPr>
          <a:xfrm>
            <a:off x="9794413" y="498173"/>
            <a:ext cx="1967230" cy="106045"/>
          </a:xfrm>
          <a:prstGeom prst="rect">
            <a:avLst/>
          </a:prstGeom>
        </p:spPr>
      </p:pic>
      <p:sp>
        <p:nvSpPr>
          <p:cNvPr id="6" name="Rectangle 5">
            <a:extLst>
              <a:ext uri="{FF2B5EF4-FFF2-40B4-BE49-F238E27FC236}">
                <a16:creationId xmlns:a16="http://schemas.microsoft.com/office/drawing/2014/main" id="{FEB8D368-19AF-4FB3-B42C-D7FDE4057B33}"/>
              </a:ext>
            </a:extLst>
          </p:cNvPr>
          <p:cNvSpPr/>
          <p:nvPr/>
        </p:nvSpPr>
        <p:spPr>
          <a:xfrm flipV="1">
            <a:off x="137160" y="683213"/>
            <a:ext cx="11807190" cy="7200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0B4786-8C26-40F2-9AB0-A040D2F4223E}"/>
              </a:ext>
            </a:extLst>
          </p:cNvPr>
          <p:cNvSpPr/>
          <p:nvPr/>
        </p:nvSpPr>
        <p:spPr>
          <a:xfrm>
            <a:off x="4868190" y="333049"/>
            <a:ext cx="2797884" cy="307777"/>
          </a:xfrm>
          <a:prstGeom prst="rect">
            <a:avLst/>
          </a:prstGeom>
        </p:spPr>
        <p:txBody>
          <a:bodyPr wrap="square">
            <a:spAutoFit/>
          </a:bodyPr>
          <a:lstStyle/>
          <a:p>
            <a:pPr>
              <a:spcAft>
                <a:spcPts val="1200"/>
              </a:spcAft>
            </a:pPr>
            <a:r>
              <a:rPr lang="en-GB" sz="1400" dirty="0">
                <a:solidFill>
                  <a:srgbClr val="002C6C"/>
                </a:solidFill>
                <a:effectLst/>
                <a:ea typeface="Times New Roman" panose="02020603050405020304" pitchFamily="18" charset="0"/>
                <a:cs typeface="Times New Roman" panose="02020603050405020304" pitchFamily="18" charset="0"/>
              </a:rPr>
              <a:t>GS1 Canada Data Mart </a:t>
            </a:r>
            <a:r>
              <a:rPr lang="en-GB" sz="1400" dirty="0">
                <a:solidFill>
                  <a:srgbClr val="002C6C"/>
                </a:solidFill>
                <a:ea typeface="Times New Roman" panose="02020603050405020304" pitchFamily="18" charset="0"/>
                <a:cs typeface="Times New Roman" panose="02020603050405020304" pitchFamily="18" charset="0"/>
              </a:rPr>
              <a:t>P</a:t>
            </a:r>
            <a:r>
              <a:rPr lang="en-GB" sz="1400" dirty="0">
                <a:solidFill>
                  <a:srgbClr val="002C6C"/>
                </a:solidFill>
                <a:effectLst/>
                <a:ea typeface="Times New Roman" panose="02020603050405020304" pitchFamily="18" charset="0"/>
                <a:cs typeface="Times New Roman" panose="02020603050405020304" pitchFamily="18" charset="0"/>
              </a:rPr>
              <a:t>iot Project</a:t>
            </a:r>
            <a:endParaRPr lang="en-US" sz="1400" dirty="0">
              <a:ea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624D3EE-FAD6-4355-8C09-2CC244B9DAC4}"/>
              </a:ext>
            </a:extLst>
          </p:cNvPr>
          <p:cNvSpPr/>
          <p:nvPr/>
        </p:nvSpPr>
        <p:spPr>
          <a:xfrm>
            <a:off x="201341" y="1127444"/>
            <a:ext cx="4542109" cy="191039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6244E0A4-43BF-4BD2-A6AD-DD4705B36B4E}"/>
              </a:ext>
            </a:extLst>
          </p:cNvPr>
          <p:cNvSpPr/>
          <p:nvPr/>
        </p:nvSpPr>
        <p:spPr>
          <a:xfrm>
            <a:off x="144780" y="819666"/>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1. Background and Purpose</a:t>
            </a:r>
            <a:endParaRPr lang="en-US" sz="1400" dirty="0">
              <a:ea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0C0BC97-F45F-45A9-8BAE-6B41C66C3B28}"/>
              </a:ext>
            </a:extLst>
          </p:cNvPr>
          <p:cNvSpPr/>
          <p:nvPr/>
        </p:nvSpPr>
        <p:spPr>
          <a:xfrm>
            <a:off x="201340" y="3368168"/>
            <a:ext cx="4542109" cy="115651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29" name="Rectangle 28">
            <a:extLst>
              <a:ext uri="{FF2B5EF4-FFF2-40B4-BE49-F238E27FC236}">
                <a16:creationId xmlns:a16="http://schemas.microsoft.com/office/drawing/2014/main" id="{A482003D-773F-40CB-9753-F838DE83A8DF}"/>
              </a:ext>
            </a:extLst>
          </p:cNvPr>
          <p:cNvSpPr/>
          <p:nvPr/>
        </p:nvSpPr>
        <p:spPr>
          <a:xfrm>
            <a:off x="193720" y="4880738"/>
            <a:ext cx="4549729" cy="17943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a:p>
            <a:endParaRPr lang="en-US" sz="1200" dirty="0">
              <a:solidFill>
                <a:schemeClr val="tx1">
                  <a:lumMod val="65000"/>
                  <a:lumOff val="35000"/>
                </a:schemeClr>
              </a:solidFill>
            </a:endParaRPr>
          </a:p>
        </p:txBody>
      </p:sp>
      <p:sp>
        <p:nvSpPr>
          <p:cNvPr id="30" name="Rectangle 29">
            <a:extLst>
              <a:ext uri="{FF2B5EF4-FFF2-40B4-BE49-F238E27FC236}">
                <a16:creationId xmlns:a16="http://schemas.microsoft.com/office/drawing/2014/main" id="{DE2D82C9-39F9-412F-B5DE-3CE6BFA1D72C}"/>
              </a:ext>
            </a:extLst>
          </p:cNvPr>
          <p:cNvSpPr/>
          <p:nvPr/>
        </p:nvSpPr>
        <p:spPr>
          <a:xfrm>
            <a:off x="137160" y="458439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3. Root-Cause Analysis:</a:t>
            </a:r>
            <a:endParaRPr lang="en-US" sz="1400" dirty="0">
              <a:ea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DC20A3F-8A95-40DE-A617-8E3A4DB9811F}"/>
              </a:ext>
            </a:extLst>
          </p:cNvPr>
          <p:cNvSpPr/>
          <p:nvPr/>
        </p:nvSpPr>
        <p:spPr>
          <a:xfrm>
            <a:off x="4811333" y="3816851"/>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5. Goal</a:t>
            </a:r>
            <a:endParaRPr lang="en-US" sz="1400" dirty="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D3E91A9-B747-420E-AD99-3AC740E2F1F2}"/>
              </a:ext>
            </a:extLst>
          </p:cNvPr>
          <p:cNvSpPr/>
          <p:nvPr/>
        </p:nvSpPr>
        <p:spPr>
          <a:xfrm>
            <a:off x="4881723" y="4062881"/>
            <a:ext cx="3450748" cy="26122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6" name="Rectangle 35">
            <a:extLst>
              <a:ext uri="{FF2B5EF4-FFF2-40B4-BE49-F238E27FC236}">
                <a16:creationId xmlns:a16="http://schemas.microsoft.com/office/drawing/2014/main" id="{D37036C7-95E9-4601-953B-561B7391B8C5}"/>
              </a:ext>
            </a:extLst>
          </p:cNvPr>
          <p:cNvSpPr/>
          <p:nvPr/>
        </p:nvSpPr>
        <p:spPr>
          <a:xfrm>
            <a:off x="4800009" y="834212"/>
            <a:ext cx="236319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4. Action Plan</a:t>
            </a:r>
            <a:endParaRPr lang="en-US" sz="1400" dirty="0">
              <a:ea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5587263A-D8C4-409D-86C4-A6B2192A1ABA}"/>
              </a:ext>
            </a:extLst>
          </p:cNvPr>
          <p:cNvSpPr/>
          <p:nvPr/>
        </p:nvSpPr>
        <p:spPr>
          <a:xfrm>
            <a:off x="4868189" y="1127444"/>
            <a:ext cx="7156799" cy="26787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7" name="Rectangle 66">
            <a:extLst>
              <a:ext uri="{FF2B5EF4-FFF2-40B4-BE49-F238E27FC236}">
                <a16:creationId xmlns:a16="http://schemas.microsoft.com/office/drawing/2014/main" id="{D97A272F-446D-453E-9F91-997DD451B1A9}"/>
              </a:ext>
            </a:extLst>
          </p:cNvPr>
          <p:cNvSpPr/>
          <p:nvPr/>
        </p:nvSpPr>
        <p:spPr>
          <a:xfrm>
            <a:off x="8269733" y="3780647"/>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6. Measure for Success</a:t>
            </a:r>
            <a:endParaRPr lang="en-US" sz="1400" dirty="0">
              <a:ea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id="{40C5803A-D467-445B-AE8C-E4F3CC365DC9}"/>
              </a:ext>
            </a:extLst>
          </p:cNvPr>
          <p:cNvSpPr/>
          <p:nvPr/>
        </p:nvSpPr>
        <p:spPr>
          <a:xfrm>
            <a:off x="8396605" y="4050969"/>
            <a:ext cx="3628383" cy="1343991"/>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69" name="Rectangle 68">
            <a:extLst>
              <a:ext uri="{FF2B5EF4-FFF2-40B4-BE49-F238E27FC236}">
                <a16:creationId xmlns:a16="http://schemas.microsoft.com/office/drawing/2014/main" id="{D5369C27-E1EB-4DBC-8685-25FCE88C23BC}"/>
              </a:ext>
            </a:extLst>
          </p:cNvPr>
          <p:cNvSpPr/>
          <p:nvPr/>
        </p:nvSpPr>
        <p:spPr>
          <a:xfrm>
            <a:off x="8294008" y="5375186"/>
            <a:ext cx="2508295"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7. Purpose &amp; Inquiry</a:t>
            </a:r>
            <a:endParaRPr lang="en-US" sz="1400" dirty="0">
              <a:ea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697B73A0-851C-487E-A2F1-313795AB62AD}"/>
              </a:ext>
            </a:extLst>
          </p:cNvPr>
          <p:cNvSpPr/>
          <p:nvPr/>
        </p:nvSpPr>
        <p:spPr>
          <a:xfrm>
            <a:off x="8409450" y="5682963"/>
            <a:ext cx="3628383" cy="99215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200" dirty="0">
              <a:solidFill>
                <a:schemeClr val="tx1">
                  <a:lumMod val="65000"/>
                  <a:lumOff val="35000"/>
                </a:schemeClr>
              </a:solidFill>
            </a:endParaRPr>
          </a:p>
        </p:txBody>
      </p:sp>
      <p:sp>
        <p:nvSpPr>
          <p:cNvPr id="35" name="Rectangle 34">
            <a:extLst>
              <a:ext uri="{FF2B5EF4-FFF2-40B4-BE49-F238E27FC236}">
                <a16:creationId xmlns:a16="http://schemas.microsoft.com/office/drawing/2014/main" id="{3149F6A1-1FF7-4CE4-A194-1865CB61C39D}"/>
              </a:ext>
            </a:extLst>
          </p:cNvPr>
          <p:cNvSpPr/>
          <p:nvPr/>
        </p:nvSpPr>
        <p:spPr>
          <a:xfrm>
            <a:off x="144780" y="3060391"/>
            <a:ext cx="3060428" cy="307777"/>
          </a:xfrm>
          <a:prstGeom prst="rect">
            <a:avLst/>
          </a:prstGeom>
        </p:spPr>
        <p:txBody>
          <a:bodyPr wrap="square">
            <a:spAutoFit/>
          </a:bodyPr>
          <a:lstStyle/>
          <a:p>
            <a:pPr>
              <a:spcAft>
                <a:spcPts val="1200"/>
              </a:spcAft>
            </a:pPr>
            <a:r>
              <a:rPr lang="en-GB" sz="1400" dirty="0">
                <a:solidFill>
                  <a:srgbClr val="002C6C"/>
                </a:solidFill>
                <a:ea typeface="Times New Roman" panose="02020603050405020304" pitchFamily="18" charset="0"/>
                <a:cs typeface="Times New Roman" panose="02020603050405020304" pitchFamily="18" charset="0"/>
              </a:rPr>
              <a:t>2. Progress and Current situation</a:t>
            </a:r>
            <a:endParaRPr lang="en-US" sz="14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37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546</Words>
  <Application>Microsoft Office PowerPoint</Application>
  <PresentationFormat>Widescreen</PresentationFormat>
  <Paragraphs>139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Jongkuk Lee</dc:creator>
  <cp:lastModifiedBy>Jongkuk Lee</cp:lastModifiedBy>
  <cp:revision>90</cp:revision>
  <dcterms:created xsi:type="dcterms:W3CDTF">2019-02-15T13:45:26Z</dcterms:created>
  <dcterms:modified xsi:type="dcterms:W3CDTF">2019-02-19T18:21:46Z</dcterms:modified>
</cp:coreProperties>
</file>