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26"/>
  </p:notesMasterIdLst>
  <p:sldIdLst>
    <p:sldId id="259" r:id="rId2"/>
    <p:sldId id="261" r:id="rId3"/>
    <p:sldId id="260" r:id="rId4"/>
    <p:sldId id="262" r:id="rId5"/>
    <p:sldId id="264" r:id="rId6"/>
    <p:sldId id="274" r:id="rId7"/>
    <p:sldId id="263" r:id="rId8"/>
    <p:sldId id="265" r:id="rId9"/>
    <p:sldId id="266" r:id="rId10"/>
    <p:sldId id="267" r:id="rId11"/>
    <p:sldId id="268" r:id="rId12"/>
    <p:sldId id="299" r:id="rId13"/>
    <p:sldId id="257" r:id="rId14"/>
    <p:sldId id="291" r:id="rId15"/>
    <p:sldId id="300" r:id="rId16"/>
    <p:sldId id="269" r:id="rId17"/>
    <p:sldId id="270" r:id="rId18"/>
    <p:sldId id="272" r:id="rId19"/>
    <p:sldId id="335" r:id="rId20"/>
    <p:sldId id="336" r:id="rId21"/>
    <p:sldId id="273" r:id="rId22"/>
    <p:sldId id="344" r:id="rId23"/>
    <p:sldId id="345" r:id="rId24"/>
    <p:sldId id="34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510" autoAdjust="0"/>
  </p:normalViewPr>
  <p:slideViewPr>
    <p:cSldViewPr snapToGrid="0">
      <p:cViewPr varScale="1">
        <p:scale>
          <a:sx n="47" d="100"/>
          <a:sy n="47" d="100"/>
        </p:scale>
        <p:origin x="14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E50D7-635E-46E3-9128-BD19BC57ACD2}" type="datetimeFigureOut">
              <a:rPr lang="en-IN" smtClean="0"/>
              <a:t>14-02-2022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B2564-43FA-465D-BDD4-E6630A2541D4}" type="slidenum">
              <a:rPr lang="en-IN" smtClean="0"/>
              <a:t>‹#›</a:t>
            </a:fld>
            <a:endParaRPr lang="en-IN"/>
          </a:p>
        </p:txBody>
      </p:sp>
    </p:spTree>
    <p:extLst>
      <p:ext uri="{BB962C8B-B14F-4D97-AF65-F5344CB8AC3E}">
        <p14:creationId xmlns:p14="http://schemas.microsoft.com/office/powerpoint/2010/main" val="3642009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vikas99341/k8s-masterclass/blob/main/RBAC-cm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Independent and standardized “application packages”.</a:t>
            </a:r>
          </a:p>
        </p:txBody>
      </p:sp>
      <p:sp>
        <p:nvSpPr>
          <p:cNvPr id="4" name="Slide Number Placeholder 3"/>
          <p:cNvSpPr>
            <a:spLocks noGrp="1"/>
          </p:cNvSpPr>
          <p:nvPr>
            <p:ph type="sldNum" sz="quarter" idx="5"/>
          </p:nvPr>
        </p:nvSpPr>
        <p:spPr/>
        <p:txBody>
          <a:bodyPr/>
          <a:lstStyle/>
          <a:p>
            <a:fld id="{AFFB2564-43FA-465D-BDD4-E6630A2541D4}" type="slidenum">
              <a:rPr lang="en-IN" smtClean="0"/>
              <a:t>1</a:t>
            </a:fld>
            <a:endParaRPr lang="en-IN"/>
          </a:p>
        </p:txBody>
      </p:sp>
    </p:spTree>
    <p:extLst>
      <p:ext uri="{BB962C8B-B14F-4D97-AF65-F5344CB8AC3E}">
        <p14:creationId xmlns:p14="http://schemas.microsoft.com/office/powerpoint/2010/main" val="436061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repo : https://github.com/vikas99341/node-js</a:t>
            </a:r>
          </a:p>
        </p:txBody>
      </p:sp>
      <p:sp>
        <p:nvSpPr>
          <p:cNvPr id="4" name="Slide Number Placeholder 3"/>
          <p:cNvSpPr>
            <a:spLocks noGrp="1"/>
          </p:cNvSpPr>
          <p:nvPr>
            <p:ph type="sldNum" sz="quarter" idx="5"/>
          </p:nvPr>
        </p:nvSpPr>
        <p:spPr/>
        <p:txBody>
          <a:bodyPr/>
          <a:lstStyle/>
          <a:p>
            <a:fld id="{AFFB2564-43FA-465D-BDD4-E6630A2541D4}" type="slidenum">
              <a:rPr lang="en-IN" smtClean="0"/>
              <a:t>10</a:t>
            </a:fld>
            <a:endParaRPr lang="en-IN"/>
          </a:p>
        </p:txBody>
      </p:sp>
    </p:spTree>
    <p:extLst>
      <p:ext uri="{BB962C8B-B14F-4D97-AF65-F5344CB8AC3E}">
        <p14:creationId xmlns:p14="http://schemas.microsoft.com/office/powerpoint/2010/main" val="454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do we need docker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Smoothens the s/w installation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is a platform for developing ,shipping</a:t>
            </a:r>
            <a:r>
              <a:rPr lang="en-US" baseline="0" dirty="0"/>
              <a:t> and running application using an open-source container-based technology </a:t>
            </a:r>
            <a:r>
              <a:rPr lang="en-US" dirty="0"/>
              <a:t>launched in 2013 as an open-source Docker Engine  in isolated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tool for creating and managing containers (</a:t>
            </a:r>
            <a:r>
              <a:rPr lang="en-US" baseline="0" dirty="0"/>
              <a:t>OS Level virtualization</a:t>
            </a:r>
            <a:r>
              <a:rPr lang="en-US" dirty="0"/>
              <a:t>).</a:t>
            </a:r>
          </a:p>
          <a:p>
            <a:endParaRPr lang="en-US" baseline="0" dirty="0"/>
          </a:p>
          <a:p>
            <a:r>
              <a:rPr lang="en-US" baseline="0" dirty="0"/>
              <a:t>Run everywhere – physical ,virtual or cloud</a:t>
            </a:r>
          </a:p>
          <a:p>
            <a:r>
              <a:rPr lang="en-US" baseline="0" dirty="0"/>
              <a:t>Run anything – if it can on host , it can run on container .</a:t>
            </a:r>
          </a:p>
          <a:p>
            <a:r>
              <a:rPr lang="en-US" baseline="0" dirty="0"/>
              <a:t>App runs same is all environment	 </a:t>
            </a:r>
          </a:p>
          <a:p>
            <a:endParaRPr lang="en-US" baseline="0" dirty="0"/>
          </a:p>
          <a:p>
            <a:pPr marL="0" indent="0">
              <a:buNone/>
            </a:pPr>
            <a:r>
              <a:rPr lang="en-US" baseline="0" dirty="0"/>
              <a:t>Benefits :</a:t>
            </a:r>
          </a:p>
          <a:p>
            <a:pPr marL="228600" indent="-228600">
              <a:buAutoNum type="arabicPeriod"/>
            </a:pPr>
            <a:r>
              <a:rPr lang="en-US" baseline="0" dirty="0"/>
              <a:t>Docker is designated to make it easier to create , deploy and run applications by using containers .</a:t>
            </a:r>
          </a:p>
          <a:p>
            <a:pPr marL="228600" indent="-228600">
              <a:buAutoNum type="arabicPeriod"/>
            </a:pPr>
            <a:r>
              <a:rPr lang="en-US" dirty="0"/>
              <a:t>Light weight alternative</a:t>
            </a:r>
            <a:r>
              <a:rPr lang="en-US" baseline="0" dirty="0"/>
              <a:t> to VM and it uses host OS .</a:t>
            </a:r>
          </a:p>
          <a:p>
            <a:pPr marL="228600" indent="-228600">
              <a:buAutoNum type="arabicPeriod"/>
            </a:pPr>
            <a:r>
              <a:rPr lang="en-US" baseline="0" dirty="0"/>
              <a:t>You don’t have to pre allocate any RAM in containers .</a:t>
            </a:r>
          </a:p>
          <a:p>
            <a:pPr marL="0" indent="0">
              <a:buNone/>
            </a:pPr>
            <a:endParaRPr lang="en-US" dirty="0"/>
          </a:p>
          <a:p>
            <a:pPr marL="0" indent="0">
              <a:buNone/>
            </a:pPr>
            <a:r>
              <a:rPr lang="en-US" dirty="0"/>
              <a:t> netstat -</a:t>
            </a:r>
            <a:r>
              <a:rPr lang="en-US" dirty="0" err="1"/>
              <a:t>tupln</a:t>
            </a:r>
            <a:endParaRPr lang="en-US" dirty="0"/>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11E937E-11B7-420B-9A90-5C9D1B07A448}" type="slidenum">
              <a:rPr lang="en-US" smtClean="0"/>
              <a:t>12</a:t>
            </a:fld>
            <a:endParaRPr lang="en-US"/>
          </a:p>
        </p:txBody>
      </p:sp>
    </p:spTree>
    <p:extLst>
      <p:ext uri="{BB962C8B-B14F-4D97-AF65-F5344CB8AC3E}">
        <p14:creationId xmlns:p14="http://schemas.microsoft.com/office/powerpoint/2010/main" val="3184932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concerns :</a:t>
            </a:r>
          </a:p>
          <a:p>
            <a:pPr marL="228600" indent="-228600">
              <a:buAutoNum type="arabicPeriod"/>
            </a:pPr>
            <a:r>
              <a:rPr lang="en-US" dirty="0"/>
              <a:t>Developer /Tester</a:t>
            </a:r>
          </a:p>
          <a:p>
            <a:pPr marL="0" indent="0">
              <a:buNone/>
            </a:pPr>
            <a:r>
              <a:rPr lang="en-US" baseline="0" dirty="0"/>
              <a:t>      </a:t>
            </a:r>
            <a:r>
              <a:rPr lang="en-US" dirty="0"/>
              <a:t>.Portable runtime environment</a:t>
            </a:r>
          </a:p>
          <a:p>
            <a:pPr marL="0" indent="0">
              <a:buNone/>
            </a:pPr>
            <a:r>
              <a:rPr lang="en-US" baseline="0" dirty="0"/>
              <a:t>      . Missing Dependencies and package </a:t>
            </a:r>
          </a:p>
          <a:p>
            <a:pPr marL="0" indent="0">
              <a:buNone/>
            </a:pPr>
            <a:r>
              <a:rPr lang="en-US" baseline="0" dirty="0"/>
              <a:t>      . Run tests faster</a:t>
            </a:r>
          </a:p>
          <a:p>
            <a:pPr marL="0" indent="0">
              <a:buNone/>
            </a:pPr>
            <a:r>
              <a:rPr lang="en-US" baseline="0" dirty="0"/>
              <a:t>2. Sys-Admin</a:t>
            </a:r>
          </a:p>
          <a:p>
            <a:pPr marL="0" indent="0">
              <a:buNone/>
            </a:pPr>
            <a:r>
              <a:rPr lang="en-US" baseline="0" dirty="0"/>
              <a:t>      .Cost &amp; Performance</a:t>
            </a:r>
          </a:p>
          <a:p>
            <a:pPr marL="0" indent="0">
              <a:buNone/>
            </a:pPr>
            <a:r>
              <a:rPr lang="en-US" baseline="0" dirty="0"/>
              <a:t>      . Efficient ,consistent &amp; repeatable</a:t>
            </a:r>
          </a:p>
          <a:p>
            <a:pPr marL="0" indent="0">
              <a:buNone/>
            </a:pPr>
            <a:r>
              <a:rPr lang="en-US" baseline="0" dirty="0"/>
              <a:t>      . Speed , reliable of CICD .</a:t>
            </a:r>
            <a:r>
              <a:rPr lang="en-US" dirty="0"/>
              <a:t>	</a:t>
            </a:r>
          </a:p>
          <a:p>
            <a:pPr marL="0" indent="0">
              <a:buNone/>
            </a:pPr>
            <a:endParaRPr lang="en-US" dirty="0"/>
          </a:p>
          <a:p>
            <a:pPr marL="0" indent="0">
              <a:buNone/>
            </a:pPr>
            <a:endParaRPr lang="en-US" baseline="0" dirty="0"/>
          </a:p>
        </p:txBody>
      </p:sp>
      <p:sp>
        <p:nvSpPr>
          <p:cNvPr id="4" name="Slide Number Placeholder 3"/>
          <p:cNvSpPr>
            <a:spLocks noGrp="1"/>
          </p:cNvSpPr>
          <p:nvPr>
            <p:ph type="sldNum" sz="quarter" idx="10"/>
          </p:nvPr>
        </p:nvSpPr>
        <p:spPr/>
        <p:txBody>
          <a:bodyPr/>
          <a:lstStyle/>
          <a:p>
            <a:fld id="{311E937E-11B7-420B-9A90-5C9D1B07A448}" type="slidenum">
              <a:rPr lang="en-US" smtClean="0"/>
              <a:t>13</a:t>
            </a:fld>
            <a:endParaRPr lang="en-US"/>
          </a:p>
        </p:txBody>
      </p:sp>
    </p:spTree>
    <p:extLst>
      <p:ext uri="{BB962C8B-B14F-4D97-AF65-F5344CB8AC3E}">
        <p14:creationId xmlns:p14="http://schemas.microsoft.com/office/powerpoint/2010/main" val="196827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is a lightweight ,stand-alone, executable package of</a:t>
            </a:r>
            <a:r>
              <a:rPr lang="en-US" baseline="0" dirty="0"/>
              <a:t> a piece of software that includes everything needed to run it : code ,run time, system tools, system libraries ,settings .</a:t>
            </a:r>
            <a:r>
              <a:rPr lang="en-US" dirty="0"/>
              <a:t> These</a:t>
            </a:r>
            <a:r>
              <a:rPr lang="en-US" baseline="0" dirty="0"/>
              <a:t> are ideal to run all major </a:t>
            </a:r>
            <a:r>
              <a:rPr lang="en-US" baseline="0" dirty="0" err="1"/>
              <a:t>linux</a:t>
            </a:r>
            <a:r>
              <a:rPr lang="en-US" baseline="0" dirty="0"/>
              <a:t> , windows ,VM or any cloud .Containers isolate application from one another and from the underlying infrastructure ,Hence secure to use .</a:t>
            </a:r>
          </a:p>
          <a:p>
            <a:endParaRPr lang="en-US" dirty="0"/>
          </a:p>
        </p:txBody>
      </p:sp>
      <p:sp>
        <p:nvSpPr>
          <p:cNvPr id="4" name="Slide Number Placeholder 3"/>
          <p:cNvSpPr>
            <a:spLocks noGrp="1"/>
          </p:cNvSpPr>
          <p:nvPr>
            <p:ph type="sldNum" sz="quarter" idx="10"/>
          </p:nvPr>
        </p:nvSpPr>
        <p:spPr/>
        <p:txBody>
          <a:bodyPr/>
          <a:lstStyle/>
          <a:p>
            <a:fld id="{311E937E-11B7-420B-9A90-5C9D1B07A448}" type="slidenum">
              <a:rPr lang="en-US" smtClean="0"/>
              <a:t>14</a:t>
            </a:fld>
            <a:endParaRPr lang="en-US"/>
          </a:p>
        </p:txBody>
      </p:sp>
    </p:spTree>
    <p:extLst>
      <p:ext uri="{BB962C8B-B14F-4D97-AF65-F5344CB8AC3E}">
        <p14:creationId xmlns:p14="http://schemas.microsoft.com/office/powerpoint/2010/main" val="1125304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Architecture :</a:t>
            </a:r>
          </a:p>
          <a:p>
            <a:pPr marL="228600" indent="-228600">
              <a:buAutoNum type="arabicPeriod"/>
            </a:pPr>
            <a:r>
              <a:rPr lang="en-US" dirty="0"/>
              <a:t>Docker</a:t>
            </a:r>
            <a:r>
              <a:rPr lang="en-US" baseline="0" dirty="0"/>
              <a:t> Client – provides a UI to run API Calls</a:t>
            </a:r>
          </a:p>
          <a:p>
            <a:pPr marL="228600" indent="-228600">
              <a:buAutoNum type="arabicPeriod"/>
            </a:pPr>
            <a:r>
              <a:rPr lang="en-US" baseline="0" dirty="0"/>
              <a:t>Docker Daemon -  run Docker commands </a:t>
            </a:r>
          </a:p>
          <a:p>
            <a:pPr marL="228600" indent="-228600">
              <a:buAutoNum type="arabicPeriod"/>
            </a:pPr>
            <a:r>
              <a:rPr lang="en-US" baseline="0" dirty="0"/>
              <a:t>Docker Registry – </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311E937E-11B7-420B-9A90-5C9D1B07A448}" type="slidenum">
              <a:rPr lang="en-US" smtClean="0"/>
              <a:t>15</a:t>
            </a:fld>
            <a:endParaRPr lang="en-US"/>
          </a:p>
        </p:txBody>
      </p:sp>
    </p:spTree>
    <p:extLst>
      <p:ext uri="{BB962C8B-B14F-4D97-AF65-F5344CB8AC3E}">
        <p14:creationId xmlns:p14="http://schemas.microsoft.com/office/powerpoint/2010/main" val="1403949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1E937E-11B7-420B-9A90-5C9D1B07A448}" type="slidenum">
              <a:rPr lang="en-US" smtClean="0"/>
              <a:t>19</a:t>
            </a:fld>
            <a:endParaRPr lang="en-US"/>
          </a:p>
        </p:txBody>
      </p:sp>
    </p:spTree>
    <p:extLst>
      <p:ext uri="{BB962C8B-B14F-4D97-AF65-F5344CB8AC3E}">
        <p14:creationId xmlns:p14="http://schemas.microsoft.com/office/powerpoint/2010/main" val="281009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file is a blueprint for building image </a:t>
            </a:r>
          </a:p>
          <a:p>
            <a:r>
              <a:rPr lang="en-US" dirty="0"/>
              <a:t> Keywords:</a:t>
            </a:r>
          </a:p>
          <a:p>
            <a:r>
              <a:rPr lang="en-US" dirty="0"/>
              <a:t> FROM :  Talks about the base image </a:t>
            </a:r>
          </a:p>
          <a:p>
            <a:r>
              <a:rPr lang="en-US" dirty="0"/>
              <a:t> ENV : Optional as environment variables are defined here .</a:t>
            </a:r>
          </a:p>
          <a:p>
            <a:r>
              <a:rPr lang="en-US" dirty="0"/>
              <a:t> RUN  - Execute any Linux command .Execution will happen inside the container .</a:t>
            </a:r>
          </a:p>
          <a:p>
            <a:r>
              <a:rPr lang="en-US" dirty="0"/>
              <a:t> COPY - Source can be local, and destination is inside container</a:t>
            </a:r>
          </a:p>
          <a:p>
            <a:r>
              <a:rPr lang="en-US" dirty="0"/>
              <a:t> CMD – Always part of docker file . Execute entry point Linux command .</a:t>
            </a:r>
          </a:p>
          <a:p>
            <a:r>
              <a:rPr lang="en-US" dirty="0"/>
              <a:t>Multiple RUN commands can be there but only one CMD command .</a:t>
            </a:r>
          </a:p>
          <a:p>
            <a:r>
              <a:rPr lang="en-US" dirty="0"/>
              <a:t> </a:t>
            </a:r>
          </a:p>
          <a:p>
            <a:endParaRPr lang="en-US" dirty="0"/>
          </a:p>
          <a:p>
            <a:endParaRPr lang="en-US" dirty="0"/>
          </a:p>
          <a:p>
            <a:r>
              <a:rPr lang="en-US" dirty="0"/>
              <a:t>docker </a:t>
            </a:r>
            <a:r>
              <a:rPr lang="en-US" dirty="0" err="1"/>
              <a:t>ps</a:t>
            </a:r>
            <a:r>
              <a:rPr lang="en-US" dirty="0"/>
              <a:t> -a | grep my-app</a:t>
            </a:r>
          </a:p>
        </p:txBody>
      </p:sp>
      <p:sp>
        <p:nvSpPr>
          <p:cNvPr id="4" name="Slide Number Placeholder 3"/>
          <p:cNvSpPr>
            <a:spLocks noGrp="1"/>
          </p:cNvSpPr>
          <p:nvPr>
            <p:ph type="sldNum" sz="quarter" idx="5"/>
          </p:nvPr>
        </p:nvSpPr>
        <p:spPr/>
        <p:txBody>
          <a:bodyPr/>
          <a:lstStyle/>
          <a:p>
            <a:fld id="{311E937E-11B7-420B-9A90-5C9D1B07A448}" type="slidenum">
              <a:rPr lang="en-US" smtClean="0"/>
              <a:t>20</a:t>
            </a:fld>
            <a:endParaRPr lang="en-US"/>
          </a:p>
        </p:txBody>
      </p:sp>
    </p:spTree>
    <p:extLst>
      <p:ext uri="{BB962C8B-B14F-4D97-AF65-F5344CB8AC3E}">
        <p14:creationId xmlns:p14="http://schemas.microsoft.com/office/powerpoint/2010/main" val="271652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Dockerfile</a:t>
            </a:r>
            <a:r>
              <a:rPr lang="en-US" dirty="0"/>
              <a:t> is a text document that contains all the commands a user could call on the command line to assemble an image and build images automatically by reading the instructions from a </a:t>
            </a:r>
            <a:r>
              <a:rPr lang="en-US" dirty="0" err="1"/>
              <a:t>Dockerfile</a:t>
            </a:r>
            <a:r>
              <a:rPr lang="en-US" dirty="0"/>
              <a:t>.  A Docker image consists of read-only layers each of which represents a </a:t>
            </a:r>
            <a:r>
              <a:rPr lang="en-US" dirty="0" err="1"/>
              <a:t>Dockerfile</a:t>
            </a:r>
            <a:r>
              <a:rPr lang="en-US" dirty="0"/>
              <a:t> instruction. </a:t>
            </a:r>
          </a:p>
          <a:p>
            <a:endParaRPr lang="en-US" dirty="0"/>
          </a:p>
          <a:p>
            <a:r>
              <a:rPr lang="en-US" b="1" dirty="0"/>
              <a:t>FROM: </a:t>
            </a:r>
            <a:r>
              <a:rPr lang="en-US" dirty="0"/>
              <a:t>The FROM instruction initializes a new build stage and sets the Base Image for subsequent instructions. Base Image can be any valid image.</a:t>
            </a:r>
          </a:p>
          <a:p>
            <a:r>
              <a:rPr lang="en-US" b="1" dirty="0"/>
              <a:t>LABEL :</a:t>
            </a:r>
            <a:r>
              <a:rPr lang="en-US" dirty="0"/>
              <a:t> LABEL added to image to organize images by project, record licensing information. </a:t>
            </a:r>
            <a:r>
              <a:rPr lang="en-US" dirty="0" err="1"/>
              <a:t>Eg</a:t>
            </a:r>
            <a:r>
              <a:rPr lang="en-US" dirty="0"/>
              <a:t>: LABEL </a:t>
            </a:r>
            <a:r>
              <a:rPr lang="en-US" dirty="0" err="1"/>
              <a:t>com.example.version</a:t>
            </a:r>
            <a:r>
              <a:rPr lang="en-US" dirty="0"/>
              <a:t>=“0.0.1-beta“</a:t>
            </a:r>
          </a:p>
          <a:p>
            <a:r>
              <a:rPr lang="en-US" b="1" dirty="0"/>
              <a:t>RUN :</a:t>
            </a:r>
            <a:r>
              <a:rPr lang="en-US" dirty="0"/>
              <a:t> RUN instruction will execute any commands in a new layer on top of the current image and commit the results. </a:t>
            </a:r>
          </a:p>
          <a:p>
            <a:r>
              <a:rPr lang="en-US" b="1" dirty="0"/>
              <a:t>CMD : </a:t>
            </a:r>
            <a:r>
              <a:rPr lang="en-US" dirty="0"/>
              <a:t>CMD instruction should be used to run the software contained by your image, along with any arguments. There can only be one CMD instruction in a </a:t>
            </a:r>
            <a:r>
              <a:rPr lang="en-US" dirty="0" err="1"/>
              <a:t>Dockerfile</a:t>
            </a:r>
            <a:r>
              <a:rPr lang="en-US" dirty="0"/>
              <a:t>. If you list more than one CMD then only the last CMD will take effect. The main purpose of a CMD is to provide defaults for an executing container.</a:t>
            </a:r>
          </a:p>
          <a:p>
            <a:r>
              <a:rPr lang="en-US" b="1" dirty="0"/>
              <a:t>EXPOSE :</a:t>
            </a:r>
            <a:r>
              <a:rPr lang="en-US" dirty="0"/>
              <a:t> EXPOSE instruction indicates the ports on which a container listens for connections.</a:t>
            </a:r>
          </a:p>
          <a:p>
            <a:r>
              <a:rPr lang="en-US" b="1" dirty="0"/>
              <a:t>ENV : </a:t>
            </a:r>
            <a:r>
              <a:rPr lang="en-US" dirty="0"/>
              <a:t>ENV instruction sets the environment variable</a:t>
            </a:r>
          </a:p>
          <a:p>
            <a:r>
              <a:rPr lang="en-US" b="1" dirty="0"/>
              <a:t>ADD : </a:t>
            </a:r>
            <a:r>
              <a:rPr lang="en-US" dirty="0"/>
              <a:t>ADD instruction copies new files, directories or remote file URLs from and adds them to the filesystem of the image at the path .</a:t>
            </a:r>
          </a:p>
          <a:p>
            <a:r>
              <a:rPr lang="en-US" b="1" dirty="0"/>
              <a:t>VOLUME : </a:t>
            </a:r>
            <a:r>
              <a:rPr lang="en-US" dirty="0"/>
              <a:t>VOLUME instruction should be used to expose any database storage area, configuration storage, or files/ folders created by your docker container. </a:t>
            </a:r>
          </a:p>
          <a:p>
            <a:r>
              <a:rPr lang="en-US" b="1" dirty="0"/>
              <a:t>WORKDIR : </a:t>
            </a:r>
            <a:r>
              <a:rPr lang="en-US" dirty="0"/>
              <a:t>WORKDIR instruction sets the working directory for any RUN, CMD, ADD instructions that follow it in the </a:t>
            </a:r>
            <a:r>
              <a:rPr lang="en-US" dirty="0" err="1"/>
              <a:t>Dockerfile</a:t>
            </a:r>
            <a:r>
              <a:rPr lang="en-US" dirty="0"/>
              <a:t>.</a:t>
            </a:r>
          </a:p>
          <a:p>
            <a:endParaRPr lang="en-US" dirty="0"/>
          </a:p>
          <a:p>
            <a:r>
              <a:rPr lang="en-US" dirty="0"/>
              <a:t>Extend Docker Official Nginx Image. </a:t>
            </a:r>
          </a:p>
          <a:p>
            <a:endParaRPr lang="en-US" dirty="0"/>
          </a:p>
          <a:p>
            <a:r>
              <a:rPr lang="en-US" dirty="0"/>
              <a:t>https://kubernetes.io/docs/tutorials/kubernetes-basics/create-cluster/cluster-interactive/</a:t>
            </a:r>
          </a:p>
        </p:txBody>
      </p:sp>
      <p:sp>
        <p:nvSpPr>
          <p:cNvPr id="4" name="Slide Number Placeholder 3"/>
          <p:cNvSpPr>
            <a:spLocks noGrp="1"/>
          </p:cNvSpPr>
          <p:nvPr>
            <p:ph type="sldNum" sz="quarter" idx="5"/>
          </p:nvPr>
        </p:nvSpPr>
        <p:spPr/>
        <p:txBody>
          <a:bodyPr/>
          <a:lstStyle/>
          <a:p>
            <a:fld id="{311E937E-11B7-420B-9A90-5C9D1B07A448}" type="slidenum">
              <a:rPr lang="en-US" smtClean="0"/>
              <a:t>22</a:t>
            </a:fld>
            <a:endParaRPr lang="en-US"/>
          </a:p>
        </p:txBody>
      </p:sp>
    </p:spTree>
    <p:extLst>
      <p:ext uri="{BB962C8B-B14F-4D97-AF65-F5344CB8AC3E}">
        <p14:creationId xmlns:p14="http://schemas.microsoft.com/office/powerpoint/2010/main" val="1695998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Volumes : </a:t>
            </a:r>
            <a:r>
              <a:rPr lang="en-US" dirty="0"/>
              <a:t>Volumes are stored in a part of the host filesystem which is managed by Docker.</a:t>
            </a:r>
          </a:p>
          <a:p>
            <a:r>
              <a:rPr lang="en-US" dirty="0"/>
              <a:t> </a:t>
            </a:r>
            <a:r>
              <a:rPr lang="en-US" dirty="0" err="1"/>
              <a:t>eg</a:t>
            </a:r>
            <a:r>
              <a:rPr lang="en-US" dirty="0"/>
              <a:t>: </a:t>
            </a:r>
            <a:r>
              <a:rPr lang="en-US" sz="1200" b="0" i="1" u="none" strike="noStrike" kern="1200" baseline="0" dirty="0">
                <a:solidFill>
                  <a:schemeClr val="tx1"/>
                </a:solidFill>
                <a:latin typeface="+mn-lt"/>
                <a:ea typeface="+mn-ea"/>
                <a:cs typeface="+mn-cs"/>
              </a:rPr>
              <a:t>docker container run -d - -name </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–e MYSQL_ALLOW_EMPTY_PASSWORD=True -v </a:t>
            </a:r>
            <a:r>
              <a:rPr lang="en-US" sz="1200" b="0" i="1" u="none" strike="noStrike" kern="1200" baseline="0" dirty="0" err="1">
                <a:solidFill>
                  <a:schemeClr val="tx1"/>
                </a:solidFill>
                <a:latin typeface="+mn-lt"/>
                <a:ea typeface="+mn-ea"/>
                <a:cs typeface="+mn-cs"/>
              </a:rPr>
              <a:t>mysql-db</a:t>
            </a:r>
            <a:r>
              <a:rPr lang="en-US" sz="1200" b="0" i="1" u="none" strike="noStrike" kern="1200" baseline="0" dirty="0">
                <a:solidFill>
                  <a:schemeClr val="tx1"/>
                </a:solidFill>
                <a:latin typeface="+mn-lt"/>
                <a:ea typeface="+mn-ea"/>
                <a:cs typeface="+mn-cs"/>
              </a:rPr>
              <a:t>:/var/lib/</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mysql</a:t>
            </a:r>
            <a:endParaRPr lang="en-US" dirty="0"/>
          </a:p>
          <a:p>
            <a:r>
              <a:rPr lang="en-US" dirty="0"/>
              <a:t> </a:t>
            </a:r>
            <a:r>
              <a:rPr lang="en-US" dirty="0" err="1"/>
              <a:t>eg</a:t>
            </a:r>
            <a:r>
              <a:rPr lang="en-US" dirty="0"/>
              <a:t>: </a:t>
            </a:r>
            <a:r>
              <a:rPr lang="en-US" sz="1200" b="0" i="0" u="none" strike="noStrike" kern="1200" baseline="0" dirty="0">
                <a:solidFill>
                  <a:schemeClr val="tx1"/>
                </a:solidFill>
                <a:latin typeface="+mn-lt"/>
                <a:ea typeface="+mn-ea"/>
                <a:cs typeface="+mn-cs"/>
              </a:rPr>
              <a:t>Run My SQL with named Volume </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docker container run -d - -name </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–e MYSQL_ALLOW_EMPTY_PASSWORD=True - -mount source=</a:t>
            </a:r>
            <a:r>
              <a:rPr lang="en-US" sz="1200" b="0" i="1" u="none" strike="noStrike" kern="1200" baseline="0" dirty="0" err="1">
                <a:solidFill>
                  <a:schemeClr val="tx1"/>
                </a:solidFill>
                <a:latin typeface="+mn-lt"/>
                <a:ea typeface="+mn-ea"/>
                <a:cs typeface="+mn-cs"/>
              </a:rPr>
              <a:t>mysql-db</a:t>
            </a:r>
            <a:r>
              <a:rPr lang="en-US" sz="1200" b="0" i="1" u="none" strike="noStrike" kern="1200" baseline="0" dirty="0">
                <a:solidFill>
                  <a:schemeClr val="tx1"/>
                </a:solidFill>
                <a:latin typeface="+mn-lt"/>
                <a:ea typeface="+mn-ea"/>
                <a:cs typeface="+mn-cs"/>
              </a:rPr>
              <a:t>, target=/var/lib/</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mysql</a:t>
            </a:r>
            <a:r>
              <a:rPr lang="en-US" sz="1200" b="0" i="1" u="none" strike="noStrike" kern="1200" baseline="0" dirty="0">
                <a:solidFill>
                  <a:schemeClr val="tx1"/>
                </a:solidFill>
                <a:latin typeface="+mn-lt"/>
                <a:ea typeface="+mn-ea"/>
                <a:cs typeface="+mn-cs"/>
              </a:rPr>
              <a:t> </a:t>
            </a:r>
          </a:p>
          <a:p>
            <a:endParaRPr lang="en-US" dirty="0"/>
          </a:p>
          <a:p>
            <a:endParaRPr lang="en-US" dirty="0"/>
          </a:p>
          <a:p>
            <a:r>
              <a:rPr lang="en-US" b="1" dirty="0"/>
              <a:t>Bind mounts </a:t>
            </a:r>
            <a:r>
              <a:rPr lang="en-US" dirty="0"/>
              <a:t>may be stored anywhere on the host system and non-docker processes on the Docker host or a Docker container can modify them at any time, but  it can’t be use in </a:t>
            </a:r>
            <a:r>
              <a:rPr lang="en-US" dirty="0" err="1"/>
              <a:t>DockerFile</a:t>
            </a:r>
            <a:r>
              <a:rPr lang="en-US" dirty="0"/>
              <a:t>.</a:t>
            </a:r>
          </a:p>
          <a:p>
            <a:r>
              <a:rPr lang="en-US" dirty="0" err="1"/>
              <a:t>Eg</a:t>
            </a:r>
            <a:r>
              <a:rPr lang="en-US" dirty="0"/>
              <a:t> : docker container run -d - -name </a:t>
            </a:r>
            <a:r>
              <a:rPr lang="en-US" dirty="0" err="1"/>
              <a:t>nginx</a:t>
            </a:r>
            <a:r>
              <a:rPr lang="en-US" dirty="0"/>
              <a:t> - -mount type=bind, source=$ (</a:t>
            </a:r>
            <a:r>
              <a:rPr lang="en-US" dirty="0" err="1"/>
              <a:t>pwd</a:t>
            </a:r>
            <a:r>
              <a:rPr lang="en-US" dirty="0"/>
              <a:t>),target=/app </a:t>
            </a:r>
            <a:r>
              <a:rPr lang="en-US" dirty="0" err="1"/>
              <a:t>nginx</a:t>
            </a:r>
            <a:r>
              <a:rPr lang="en-US" dirty="0"/>
              <a:t> </a:t>
            </a:r>
          </a:p>
          <a:p>
            <a:endParaRPr lang="en-US" dirty="0"/>
          </a:p>
          <a:p>
            <a:r>
              <a:rPr lang="en-US" dirty="0"/>
              <a:t> docker pull -- &gt; docker inspect -- &gt; </a:t>
            </a:r>
          </a:p>
        </p:txBody>
      </p:sp>
      <p:sp>
        <p:nvSpPr>
          <p:cNvPr id="4" name="Slide Number Placeholder 3"/>
          <p:cNvSpPr>
            <a:spLocks noGrp="1"/>
          </p:cNvSpPr>
          <p:nvPr>
            <p:ph type="sldNum" sz="quarter" idx="5"/>
          </p:nvPr>
        </p:nvSpPr>
        <p:spPr/>
        <p:txBody>
          <a:bodyPr/>
          <a:lstStyle/>
          <a:p>
            <a:fld id="{311E937E-11B7-420B-9A90-5C9D1B07A448}" type="slidenum">
              <a:rPr lang="en-US" smtClean="0"/>
              <a:t>23</a:t>
            </a:fld>
            <a:endParaRPr lang="en-US"/>
          </a:p>
        </p:txBody>
      </p:sp>
    </p:spTree>
    <p:extLst>
      <p:ext uri="{BB962C8B-B14F-4D97-AF65-F5344CB8AC3E}">
        <p14:creationId xmlns:p14="http://schemas.microsoft.com/office/powerpoint/2010/main" val="1101591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run -u root -d --name </a:t>
            </a:r>
            <a:r>
              <a:rPr lang="en-US" dirty="0" err="1"/>
              <a:t>jenkins</a:t>
            </a:r>
            <a:r>
              <a:rPr lang="en-US" dirty="0"/>
              <a:t> -p 8080:8080 --mount type=</a:t>
            </a:r>
            <a:r>
              <a:rPr lang="en-US" dirty="0" err="1"/>
              <a:t>volume,source</a:t>
            </a:r>
            <a:r>
              <a:rPr lang="en-US" dirty="0"/>
              <a:t>=</a:t>
            </a:r>
            <a:r>
              <a:rPr lang="en-US" dirty="0" err="1"/>
              <a:t>jenkins_backup,target</a:t>
            </a:r>
            <a:r>
              <a:rPr lang="en-US" dirty="0"/>
              <a:t>=/var/</a:t>
            </a:r>
            <a:r>
              <a:rPr lang="en-US" dirty="0" err="1"/>
              <a:t>jenkins_home</a:t>
            </a:r>
            <a:r>
              <a:rPr lang="en-US" dirty="0"/>
              <a:t> </a:t>
            </a:r>
            <a:r>
              <a:rPr lang="en-US" dirty="0" err="1"/>
              <a:t>jenkins</a:t>
            </a:r>
            <a:r>
              <a:rPr lang="en-US" dirty="0"/>
              <a:t>/jenkins:lts-jdk11</a:t>
            </a:r>
          </a:p>
          <a:p>
            <a:endParaRPr lang="en-US" dirty="0"/>
          </a:p>
          <a:p>
            <a:r>
              <a:rPr lang="en-US" dirty="0"/>
              <a:t>/var/lib/docker/volumes/</a:t>
            </a:r>
          </a:p>
          <a:p>
            <a:endParaRPr lang="en-US" dirty="0"/>
          </a:p>
          <a:p>
            <a:r>
              <a:rPr lang="en-US" dirty="0"/>
              <a:t>docker run -u root -d --name </a:t>
            </a:r>
            <a:r>
              <a:rPr lang="en-US" dirty="0" err="1"/>
              <a:t>jenkins</a:t>
            </a:r>
            <a:r>
              <a:rPr lang="en-US" dirty="0"/>
              <a:t> -p 8080:8080 --mount type=</a:t>
            </a:r>
            <a:r>
              <a:rPr lang="en-US" dirty="0" err="1"/>
              <a:t>bind,source</a:t>
            </a:r>
            <a:r>
              <a:rPr lang="en-US" dirty="0"/>
              <a:t>=/</a:t>
            </a:r>
            <a:r>
              <a:rPr lang="en-US" dirty="0" err="1"/>
              <a:t>tmp,target</a:t>
            </a:r>
            <a:r>
              <a:rPr lang="en-US" dirty="0"/>
              <a:t>=/var/</a:t>
            </a:r>
            <a:r>
              <a:rPr lang="en-US" dirty="0" err="1"/>
              <a:t>jenkins_home</a:t>
            </a:r>
            <a:r>
              <a:rPr lang="en-US" dirty="0"/>
              <a:t> </a:t>
            </a:r>
            <a:r>
              <a:rPr lang="en-US" dirty="0" err="1"/>
              <a:t>jenkins</a:t>
            </a:r>
            <a:r>
              <a:rPr lang="en-US"/>
              <a:t>/jenkins:lts-jdk11</a:t>
            </a:r>
          </a:p>
        </p:txBody>
      </p:sp>
      <p:sp>
        <p:nvSpPr>
          <p:cNvPr id="4" name="Slide Number Placeholder 3"/>
          <p:cNvSpPr>
            <a:spLocks noGrp="1"/>
          </p:cNvSpPr>
          <p:nvPr>
            <p:ph type="sldNum" sz="quarter" idx="5"/>
          </p:nvPr>
        </p:nvSpPr>
        <p:spPr/>
        <p:txBody>
          <a:bodyPr/>
          <a:lstStyle/>
          <a:p>
            <a:fld id="{311E937E-11B7-420B-9A90-5C9D1B07A448}" type="slidenum">
              <a:rPr lang="en-US" smtClean="0"/>
              <a:t>24</a:t>
            </a:fld>
            <a:endParaRPr lang="en-US"/>
          </a:p>
        </p:txBody>
      </p:sp>
    </p:spTree>
    <p:extLst>
      <p:ext uri="{BB962C8B-B14F-4D97-AF65-F5344CB8AC3E}">
        <p14:creationId xmlns:p14="http://schemas.microsoft.com/office/powerpoint/2010/main" val="1477982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Vikas, and I will be your instructor for this course.</a:t>
            </a:r>
          </a:p>
          <a:p>
            <a:r>
              <a:rPr lang="en-US" dirty="0"/>
              <a:t>I have 12 + industry experience and currently working as Cloud Automation DevOps Engineer @MNC, India.</a:t>
            </a:r>
          </a:p>
          <a:p>
            <a:endParaRPr lang="en-IN" dirty="0"/>
          </a:p>
          <a:p>
            <a:r>
              <a:rPr lang="en-IN" dirty="0"/>
              <a:t>This Course helps you to understand DevOps lifecycle.</a:t>
            </a:r>
          </a:p>
          <a:p>
            <a:r>
              <a:rPr lang="en-IN" dirty="0"/>
              <a:t>After completion you will be able to Understand, Deploy, Use and Manage Docker container from scratch to advance level.</a:t>
            </a:r>
          </a:p>
          <a:p>
            <a:r>
              <a:rPr lang="en-IN" dirty="0"/>
              <a:t>Do container orchestration using Docker Swarm and Kubernetes.</a:t>
            </a:r>
          </a:p>
          <a:p>
            <a:r>
              <a:rPr lang="en-IN" dirty="0"/>
              <a:t>Stateful and stateless application in K8s.</a:t>
            </a:r>
          </a:p>
          <a:p>
            <a:r>
              <a:rPr lang="en-IN" dirty="0"/>
              <a:t>HELM Package to administer and package-deploy application on production scale.</a:t>
            </a:r>
          </a:p>
          <a:p>
            <a:endParaRPr lang="en-IN" dirty="0"/>
          </a:p>
          <a:p>
            <a:r>
              <a:rPr lang="en-IN" b="0" i="0" dirty="0">
                <a:solidFill>
                  <a:srgbClr val="B4690E"/>
                </a:solidFill>
                <a:effectLst/>
                <a:latin typeface="sfmono-regular"/>
              </a:rPr>
              <a:t>https://github.com/vikas99341/Kubernetes_Devops.git</a:t>
            </a:r>
            <a:endParaRPr lang="en-IN" dirty="0"/>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2</a:t>
            </a:fld>
            <a:endParaRPr lang="en-IN"/>
          </a:p>
        </p:txBody>
      </p:sp>
    </p:spTree>
    <p:extLst>
      <p:ext uri="{BB962C8B-B14F-4D97-AF65-F5344CB8AC3E}">
        <p14:creationId xmlns:p14="http://schemas.microsoft.com/office/powerpoint/2010/main" val="913990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0" dirty="0">
                <a:solidFill>
                  <a:srgbClr val="4D5156"/>
                </a:solidFill>
                <a:effectLst/>
                <a:latin typeface="arial" panose="020B0604020202020204" pitchFamily="34" charset="0"/>
              </a:rPr>
              <a:t>Kubernetes is an open-source container orchestration system for automating software deployment, scaling, and management. Google originally designed Kubernetes, but the Cloud Native Computing Foundation now maintains the project.</a:t>
            </a:r>
          </a:p>
          <a:p>
            <a:endParaRPr lang="en-US" b="0" i="0" dirty="0">
              <a:solidFill>
                <a:srgbClr val="4D5156"/>
              </a:solidFill>
              <a:effectLst/>
              <a:latin typeface="arial" panose="020B0604020202020204" pitchFamily="34" charset="0"/>
            </a:endParaRPr>
          </a:p>
          <a:p>
            <a:r>
              <a:rPr lang="en-US" b="0" i="0" dirty="0">
                <a:solidFill>
                  <a:srgbClr val="4D5156"/>
                </a:solidFill>
                <a:effectLst/>
                <a:latin typeface="arial" panose="020B0604020202020204" pitchFamily="34" charset="0"/>
              </a:rPr>
              <a:t>Master Node : Responsible for the management of Kubernetes cluster. Entry point for all administrative tasks.</a:t>
            </a:r>
          </a:p>
          <a:p>
            <a:r>
              <a:rPr lang="en-US" b="0" i="0" dirty="0">
                <a:solidFill>
                  <a:srgbClr val="4D5156"/>
                </a:solidFill>
                <a:effectLst/>
                <a:latin typeface="arial" panose="020B0604020202020204" pitchFamily="34" charset="0"/>
              </a:rPr>
              <a:t>--------------------------------------------------------------------------------------------------------------------------</a:t>
            </a:r>
          </a:p>
          <a:p>
            <a:r>
              <a:rPr lang="en-US" b="0" i="0" dirty="0">
                <a:solidFill>
                  <a:srgbClr val="4D5156"/>
                </a:solidFill>
                <a:effectLst/>
                <a:latin typeface="arial" panose="020B0604020202020204" pitchFamily="34" charset="0"/>
              </a:rPr>
              <a:t>API Server : API server is the entry point for all the REST commands used to control the cluster. Interaction Point with Kubernetes cluster.</a:t>
            </a:r>
          </a:p>
          <a:p>
            <a:r>
              <a:rPr lang="en-US" b="0" i="0" dirty="0" err="1">
                <a:solidFill>
                  <a:srgbClr val="4D5156"/>
                </a:solidFill>
                <a:effectLst/>
                <a:latin typeface="arial" panose="020B0604020202020204" pitchFamily="34" charset="0"/>
              </a:rPr>
              <a:t>Etcd</a:t>
            </a:r>
            <a:r>
              <a:rPr lang="en-US" b="0" i="0" dirty="0">
                <a:solidFill>
                  <a:srgbClr val="4D5156"/>
                </a:solidFill>
                <a:effectLst/>
                <a:latin typeface="arial" panose="020B0604020202020204" pitchFamily="34" charset="0"/>
              </a:rPr>
              <a:t> : Distributed key-value store which stores the cluster state. Used as Back-End for K8s. Provides high availability of Data related to Cluster State.</a:t>
            </a:r>
          </a:p>
          <a:p>
            <a:r>
              <a:rPr lang="en-US" b="0" i="0" dirty="0">
                <a:solidFill>
                  <a:srgbClr val="4D5156"/>
                </a:solidFill>
                <a:effectLst/>
                <a:latin typeface="arial" panose="020B0604020202020204" pitchFamily="34" charset="0"/>
              </a:rPr>
              <a:t>Scheduler : Regulates the tasks on slave nodes. Stores the resource usage information for each slave node.</a:t>
            </a:r>
          </a:p>
          <a:p>
            <a:r>
              <a:rPr lang="en-US" b="0" i="0" dirty="0">
                <a:solidFill>
                  <a:srgbClr val="4D5156"/>
                </a:solidFill>
                <a:effectLst/>
                <a:latin typeface="arial" panose="020B0604020202020204" pitchFamily="34" charset="0"/>
              </a:rPr>
              <a:t>Controller : Runs multiple Controller utility in single process. Carry on Automated tasks in K8s Cluster.</a:t>
            </a:r>
          </a:p>
          <a:p>
            <a:endParaRPr lang="en-US" b="0" i="0" dirty="0">
              <a:solidFill>
                <a:srgbClr val="4D5156"/>
              </a:solidFill>
              <a:effectLst/>
              <a:latin typeface="arial" panose="020B0604020202020204" pitchFamily="34" charset="0"/>
            </a:endParaRPr>
          </a:p>
          <a:p>
            <a:r>
              <a:rPr lang="en-US" b="0" i="0" dirty="0">
                <a:solidFill>
                  <a:srgbClr val="4D5156"/>
                </a:solidFill>
                <a:effectLst/>
                <a:latin typeface="arial" panose="020B0604020202020204" pitchFamily="34" charset="0"/>
              </a:rPr>
              <a:t>Worker Node : It’s a physical server or you can say a VM where the container managed by the Cluster Run. Worker nodes contain all the necessary services to manage the networking between the containers, communicate with the master node, and assign resources to the scheduled containers. </a:t>
            </a:r>
          </a:p>
          <a:p>
            <a:r>
              <a:rPr lang="en-US" b="0" i="0" dirty="0">
                <a:solidFill>
                  <a:srgbClr val="4D5156"/>
                </a:solidFill>
                <a:effectLst/>
                <a:latin typeface="arial" panose="020B0604020202020204" pitchFamily="34" charset="0"/>
              </a:rPr>
              <a:t>-----------------------------------------------------------------------------------------------------------------------------------------------------------------------------------------------</a:t>
            </a:r>
          </a:p>
          <a:p>
            <a:r>
              <a:rPr lang="en-US" b="0" i="0" dirty="0" err="1">
                <a:solidFill>
                  <a:srgbClr val="4D5156"/>
                </a:solidFill>
                <a:effectLst/>
                <a:latin typeface="arial" panose="020B0604020202020204" pitchFamily="34" charset="0"/>
              </a:rPr>
              <a:t>Kubelet</a:t>
            </a:r>
            <a:r>
              <a:rPr lang="en-US" b="0" i="0" dirty="0">
                <a:solidFill>
                  <a:srgbClr val="4D5156"/>
                </a:solidFill>
                <a:effectLst/>
                <a:latin typeface="arial" panose="020B0604020202020204" pitchFamily="34" charset="0"/>
              </a:rPr>
              <a:t> : K8s Agent executed on the worker nodes. </a:t>
            </a:r>
            <a:r>
              <a:rPr lang="en-US" b="0" i="0" dirty="0" err="1">
                <a:solidFill>
                  <a:srgbClr val="4D5156"/>
                </a:solidFill>
                <a:effectLst/>
                <a:latin typeface="arial" panose="020B0604020202020204" pitchFamily="34" charset="0"/>
              </a:rPr>
              <a:t>Kubelet</a:t>
            </a:r>
            <a:r>
              <a:rPr lang="en-US" b="0" i="0" dirty="0">
                <a:solidFill>
                  <a:srgbClr val="4D5156"/>
                </a:solidFill>
                <a:effectLst/>
                <a:latin typeface="arial" panose="020B0604020202020204" pitchFamily="34" charset="0"/>
              </a:rPr>
              <a:t> gets the configuration of a Pod from the API server and ensures that the described containers are up and running.</a:t>
            </a:r>
          </a:p>
          <a:p>
            <a:r>
              <a:rPr lang="en-US" b="0" i="0" dirty="0">
                <a:solidFill>
                  <a:srgbClr val="4D5156"/>
                </a:solidFill>
                <a:effectLst/>
                <a:latin typeface="arial" panose="020B0604020202020204" pitchFamily="34" charset="0"/>
              </a:rPr>
              <a:t>Pods : Is a group of one or more containers with shared storage/network, and a specification for how to run the containers. Share the Same Shared content and same IP but reach other Pods via Local Host. Single Pod can Run on Multiple Machines and Single Machine can Run Multiple Pods.</a:t>
            </a:r>
          </a:p>
          <a:p>
            <a:r>
              <a:rPr lang="en-US" b="0" i="0" dirty="0" err="1">
                <a:solidFill>
                  <a:srgbClr val="4D5156"/>
                </a:solidFill>
                <a:effectLst/>
                <a:latin typeface="arial" panose="020B0604020202020204" pitchFamily="34" charset="0"/>
              </a:rPr>
              <a:t>Kube</a:t>
            </a:r>
            <a:r>
              <a:rPr lang="en-US" b="0" i="0" dirty="0">
                <a:solidFill>
                  <a:srgbClr val="4D5156"/>
                </a:solidFill>
                <a:effectLst/>
                <a:latin typeface="arial" panose="020B0604020202020204" pitchFamily="34" charset="0"/>
              </a:rPr>
              <a:t>-Proxy : </a:t>
            </a:r>
            <a:r>
              <a:rPr lang="en-US" b="0" i="0" dirty="0" err="1">
                <a:solidFill>
                  <a:srgbClr val="4D5156"/>
                </a:solidFill>
                <a:effectLst/>
                <a:latin typeface="arial" panose="020B0604020202020204" pitchFamily="34" charset="0"/>
              </a:rPr>
              <a:t>Kube</a:t>
            </a:r>
            <a:r>
              <a:rPr lang="en-US" b="0" i="0" dirty="0">
                <a:solidFill>
                  <a:srgbClr val="4D5156"/>
                </a:solidFill>
                <a:effectLst/>
                <a:latin typeface="arial" panose="020B0604020202020204" pitchFamily="34" charset="0"/>
              </a:rPr>
              <a:t>-proxy runs on each node to deal with individual host sub-netting and ensure that the services are available to external parties. </a:t>
            </a:r>
            <a:r>
              <a:rPr lang="en-US" b="0" i="0" dirty="0" err="1">
                <a:solidFill>
                  <a:srgbClr val="4D5156"/>
                </a:solidFill>
                <a:effectLst/>
                <a:latin typeface="arial" panose="020B0604020202020204" pitchFamily="34" charset="0"/>
              </a:rPr>
              <a:t>Kube</a:t>
            </a:r>
            <a:r>
              <a:rPr lang="en-US" b="0" i="0" dirty="0">
                <a:solidFill>
                  <a:srgbClr val="4D5156"/>
                </a:solidFill>
                <a:effectLst/>
                <a:latin typeface="arial" panose="020B0604020202020204" pitchFamily="34" charset="0"/>
              </a:rPr>
              <a:t>-proxy acts as a network proxy and a load balancer for a service on a single worker node</a:t>
            </a:r>
          </a:p>
          <a:p>
            <a:endParaRPr lang="en-IN" dirty="0"/>
          </a:p>
          <a:p>
            <a:r>
              <a:rPr lang="en-IN" dirty="0"/>
              <a:t>https://kubernetes.io/blog/2015/04/borg-predecessor-to-kubernetes/</a:t>
            </a:r>
          </a:p>
          <a:p>
            <a:endParaRPr lang="en-IN" dirty="0"/>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3</a:t>
            </a:fld>
            <a:endParaRPr lang="en-IN"/>
          </a:p>
        </p:txBody>
      </p:sp>
    </p:spTree>
    <p:extLst>
      <p:ext uri="{BB962C8B-B14F-4D97-AF65-F5344CB8AC3E}">
        <p14:creationId xmlns:p14="http://schemas.microsoft.com/office/powerpoint/2010/main" val="257095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of Kubernetes:</a:t>
            </a:r>
          </a:p>
          <a:p>
            <a:r>
              <a:rPr lang="en-US" dirty="0"/>
              <a:t>=======================</a:t>
            </a:r>
          </a:p>
          <a:p>
            <a:r>
              <a:rPr lang="en-US" dirty="0"/>
              <a:t>➤ Kubernetes is a platform that eliminates the manual processes involved in deploying containerized applications.</a:t>
            </a:r>
          </a:p>
          <a:p>
            <a:r>
              <a:rPr lang="en-US" dirty="0"/>
              <a:t>➤ Kubernetes used to manage the State of Containers. Start Containers on Specific Nodes. Restart Containers when gets Killed. Move containers one Node to Another.</a:t>
            </a:r>
          </a:p>
          <a:p>
            <a:r>
              <a:rPr lang="en-US" dirty="0"/>
              <a:t>➤ Automated Scheduling : Kubernetes provides advanced scheduler to launch container on cluster nodes based on their resource requirements and other constraints.</a:t>
            </a:r>
          </a:p>
          <a:p>
            <a:r>
              <a:rPr lang="en-US" dirty="0"/>
              <a:t>➤ Healing Capabilities : Kubernetes allows to replaces and reschedules containers when nodes die. Kubernetes doesn’t allow Containers to use, until they get ready.</a:t>
            </a:r>
          </a:p>
          <a:p>
            <a:r>
              <a:rPr lang="en-US" dirty="0"/>
              <a:t>➤ Auto Upgrade and Rollback : Kubernetes rolls out changes to the application or its configuration. Monitoring Application ensure that Kubernetes doesn’t kill all Instance at that time. If something goes wrong, with Kubernetes you can rollback the change.</a:t>
            </a:r>
          </a:p>
          <a:p>
            <a:r>
              <a:rPr lang="en-US" dirty="0"/>
              <a:t>➤ Horizontal Scaling : Kubernetes can scale up and scale down the application as per the requirements with a simple command, using a UI, or automatically based on CPU usage.</a:t>
            </a:r>
          </a:p>
          <a:p>
            <a:r>
              <a:rPr lang="en-US" dirty="0"/>
              <a:t>➤ Storage Orchestration : With Kubernetes, you can mount the storage system of your choice. You can either opt for local storage or choose a public cloud provider.</a:t>
            </a:r>
          </a:p>
          <a:p>
            <a:r>
              <a:rPr lang="en-US" dirty="0"/>
              <a:t>➤ Secret &amp; Configuration Management : Kubernetes can help you deploy and update secrets and application configuration without rebuilding your image and without exposing secrets in your stack configuration.</a:t>
            </a:r>
          </a:p>
        </p:txBody>
      </p:sp>
      <p:sp>
        <p:nvSpPr>
          <p:cNvPr id="4" name="Slide Number Placeholder 3"/>
          <p:cNvSpPr>
            <a:spLocks noGrp="1"/>
          </p:cNvSpPr>
          <p:nvPr>
            <p:ph type="sldNum" sz="quarter" idx="5"/>
          </p:nvPr>
        </p:nvSpPr>
        <p:spPr/>
        <p:txBody>
          <a:bodyPr/>
          <a:lstStyle/>
          <a:p>
            <a:fld id="{AFFB2564-43FA-465D-BDD4-E6630A2541D4}" type="slidenum">
              <a:rPr lang="en-IN" smtClean="0"/>
              <a:t>4</a:t>
            </a:fld>
            <a:endParaRPr lang="en-IN"/>
          </a:p>
        </p:txBody>
      </p:sp>
    </p:spTree>
    <p:extLst>
      <p:ext uri="{BB962C8B-B14F-4D97-AF65-F5344CB8AC3E}">
        <p14:creationId xmlns:p14="http://schemas.microsoft.com/office/powerpoint/2010/main" val="2658178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Namespaces are virtual Cluster backed by the same Physical Cluster. It’s a ways to separate and organize Objects in k8s, such as pods and containers which live here . </a:t>
            </a:r>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5</a:t>
            </a:fld>
            <a:endParaRPr lang="en-IN"/>
          </a:p>
        </p:txBody>
      </p:sp>
    </p:spTree>
    <p:extLst>
      <p:ext uri="{BB962C8B-B14F-4D97-AF65-F5344CB8AC3E}">
        <p14:creationId xmlns:p14="http://schemas.microsoft.com/office/powerpoint/2010/main" val="3238236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 role binding </a:t>
            </a:r>
            <a:r>
              <a:rPr lang="en-US" b="1" i="0" dirty="0">
                <a:solidFill>
                  <a:srgbClr val="202124"/>
                </a:solidFill>
                <a:effectLst/>
                <a:latin typeface="arial" panose="020B0604020202020204" pitchFamily="34" charset="0"/>
              </a:rPr>
              <a:t>grants the permissions defined in a role to a user or set of users</a:t>
            </a:r>
            <a:r>
              <a:rPr lang="en-US" b="0" i="0" dirty="0">
                <a:solidFill>
                  <a:srgbClr val="202124"/>
                </a:solidFill>
                <a:effectLst/>
                <a:latin typeface="arial" panose="020B0604020202020204" pitchFamily="34" charset="0"/>
              </a:rPr>
              <a:t>. It holds a list of subjects (users, groups, or service accounts), and a reference to the role being granted. A Role Binding grants permissions within a specific namespace whereas a Cluster Role Binding grants that access cluster-wide.</a:t>
            </a:r>
          </a:p>
          <a:p>
            <a:endParaRPr lang="en-IN" dirty="0"/>
          </a:p>
          <a:p>
            <a:r>
              <a:rPr lang="en-IN" b="0" i="0" u="none" strike="noStrike" dirty="0">
                <a:effectLst/>
                <a:latin typeface="-apple-system"/>
                <a:hlinkClick r:id="rId3" tooltip="RBAC-cmd"/>
              </a:rPr>
              <a:t>RBAC-</a:t>
            </a:r>
            <a:r>
              <a:rPr lang="en-IN" b="0" i="0" u="none" strike="noStrike" dirty="0" err="1">
                <a:effectLst/>
                <a:latin typeface="-apple-system"/>
                <a:hlinkClick r:id="rId3" tooltip="RBAC-cmd"/>
              </a:rPr>
              <a:t>cmd</a:t>
            </a:r>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6</a:t>
            </a:fld>
            <a:endParaRPr lang="en-IN"/>
          </a:p>
        </p:txBody>
      </p:sp>
    </p:spTree>
    <p:extLst>
      <p:ext uri="{BB962C8B-B14F-4D97-AF65-F5344CB8AC3E}">
        <p14:creationId xmlns:p14="http://schemas.microsoft.com/office/powerpoint/2010/main" val="69310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Kubernetes service accounts are </a:t>
            </a:r>
            <a:r>
              <a:rPr lang="en-US" b="1" i="0" dirty="0">
                <a:solidFill>
                  <a:srgbClr val="202124"/>
                </a:solidFill>
                <a:effectLst/>
                <a:latin typeface="arial" panose="020B0604020202020204" pitchFamily="34" charset="0"/>
              </a:rPr>
              <a:t>Kubernetes resources, created and managed using the Kubernetes API</a:t>
            </a:r>
            <a:r>
              <a:rPr lang="en-US" b="0" i="0" dirty="0">
                <a:solidFill>
                  <a:srgbClr val="202124"/>
                </a:solidFill>
                <a:effectLst/>
                <a:latin typeface="arial" panose="020B0604020202020204" pitchFamily="34" charset="0"/>
              </a:rPr>
              <a:t>, meant to be used by in-cluster Kubernetes-created entities, such as Pods, to authenticate to the Kubernetes API server or external services.</a:t>
            </a:r>
          </a:p>
          <a:p>
            <a:endParaRPr lang="en-US" b="0" i="0" dirty="0">
              <a:solidFill>
                <a:srgbClr val="202124"/>
              </a:solidFill>
              <a:effectLst/>
              <a:latin typeface="arial" panose="020B0604020202020204" pitchFamily="34" charset="0"/>
            </a:endParaRPr>
          </a:p>
          <a:p>
            <a:r>
              <a:rPr lang="en-US" dirty="0"/>
              <a:t>In K8s, Service Account are used by container process to Authenticate with K8s API’s. If Pods needs to communicate with K8s APIs. User need to setup service account to control the access.</a:t>
            </a:r>
          </a:p>
          <a:p>
            <a:endParaRPr lang="en-US" dirty="0"/>
          </a:p>
          <a:p>
            <a:r>
              <a:rPr lang="en-US" dirty="0"/>
              <a:t>Service Account Access also manage by RBAC. Bind Service Accounts with Cluster Role or Cluster Role Binding to provide access to Cluster APIs.</a:t>
            </a:r>
          </a:p>
          <a:p>
            <a:endParaRPr lang="en-US" dirty="0"/>
          </a:p>
          <a:p>
            <a:r>
              <a:rPr lang="en-US" dirty="0"/>
              <a:t>vi my-</a:t>
            </a:r>
            <a:r>
              <a:rPr lang="en-US" dirty="0" err="1"/>
              <a:t>serviceaccount.yml</a:t>
            </a:r>
            <a:endParaRPr lang="en-US" dirty="0"/>
          </a:p>
          <a:p>
            <a:r>
              <a:rPr lang="en-US" dirty="0" err="1"/>
              <a:t>kubectl</a:t>
            </a:r>
            <a:r>
              <a:rPr lang="en-US" dirty="0"/>
              <a:t> apply -f my-</a:t>
            </a:r>
            <a:r>
              <a:rPr lang="en-US" dirty="0" err="1"/>
              <a:t>serviceaccount.yml</a:t>
            </a:r>
            <a:endParaRPr lang="en-US" dirty="0"/>
          </a:p>
          <a:p>
            <a:r>
              <a:rPr lang="en-US" dirty="0" err="1"/>
              <a:t>kubectl</a:t>
            </a:r>
            <a:r>
              <a:rPr lang="en-US" dirty="0"/>
              <a:t> get </a:t>
            </a:r>
            <a:r>
              <a:rPr lang="en-US" dirty="0" err="1"/>
              <a:t>serviceaccounts</a:t>
            </a:r>
            <a:r>
              <a:rPr lang="en-US" dirty="0"/>
              <a:t> -n development </a:t>
            </a:r>
          </a:p>
          <a:p>
            <a:endParaRPr lang="en-US" dirty="0"/>
          </a:p>
          <a:p>
            <a:r>
              <a:rPr lang="en-US" dirty="0"/>
              <a:t>vi service-account-</a:t>
            </a:r>
            <a:r>
              <a:rPr lang="en-US" dirty="0" err="1"/>
              <a:t>binding.yml</a:t>
            </a:r>
            <a:endParaRPr lang="en-US" dirty="0"/>
          </a:p>
          <a:p>
            <a:r>
              <a:rPr lang="en-US" dirty="0" err="1"/>
              <a:t>kubectl</a:t>
            </a:r>
            <a:r>
              <a:rPr lang="en-US" dirty="0"/>
              <a:t> apply -f service-account-</a:t>
            </a:r>
            <a:r>
              <a:rPr lang="en-US" dirty="0" err="1"/>
              <a:t>binding.yml</a:t>
            </a:r>
            <a:endParaRPr lang="en-US" dirty="0"/>
          </a:p>
          <a:p>
            <a:r>
              <a:rPr lang="en-US" dirty="0" err="1"/>
              <a:t>kubectl</a:t>
            </a:r>
            <a:r>
              <a:rPr lang="en-US" dirty="0"/>
              <a:t> get </a:t>
            </a:r>
            <a:r>
              <a:rPr lang="en-US" dirty="0" err="1"/>
              <a:t>rolebinding</a:t>
            </a:r>
            <a:r>
              <a:rPr lang="en-US" dirty="0"/>
              <a:t> -n development</a:t>
            </a:r>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7</a:t>
            </a:fld>
            <a:endParaRPr lang="en-IN"/>
          </a:p>
        </p:txBody>
      </p:sp>
    </p:spTree>
    <p:extLst>
      <p:ext uri="{BB962C8B-B14F-4D97-AF65-F5344CB8AC3E}">
        <p14:creationId xmlns:p14="http://schemas.microsoft.com/office/powerpoint/2010/main" val="3827439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Kubernetes allows user to pass dynamic configuration values to application at Runtime that are settings that influence the operation of an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ConfigMap</a:t>
            </a:r>
            <a:r>
              <a:rPr lang="en-US" dirty="0"/>
              <a:t> : Keep the Non-Sensitive Data in </a:t>
            </a:r>
            <a:r>
              <a:rPr lang="en-US" dirty="0" err="1"/>
              <a:t>ConfigMap</a:t>
            </a:r>
            <a:r>
              <a:rPr lang="en-US" dirty="0"/>
              <a:t>, which can be passed to Container Application. Config Map Store Data in Key-Value format. </a:t>
            </a:r>
            <a:r>
              <a:rPr lang="en-US" dirty="0" err="1"/>
              <a:t>ConfigMaps</a:t>
            </a:r>
            <a:r>
              <a:rPr lang="en-US" dirty="0"/>
              <a:t> allow you to separate your configurations from your Pods and components. which makes configurations easier to change and manage and prevents hardcoding configuration data to Pod specifications.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Secrets are like </a:t>
            </a:r>
            <a:r>
              <a:rPr lang="en-US" dirty="0" err="1"/>
              <a:t>ConfigMap</a:t>
            </a:r>
            <a:r>
              <a:rPr lang="en-US" dirty="0"/>
              <a:t> but designed to keep the Sensitive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FB2564-43FA-465D-BDD4-E6630A2541D4}" type="slidenum">
              <a:rPr lang="en-IN" smtClean="0"/>
              <a:t>8</a:t>
            </a:fld>
            <a:endParaRPr lang="en-IN"/>
          </a:p>
        </p:txBody>
      </p:sp>
    </p:spTree>
    <p:extLst>
      <p:ext uri="{BB962C8B-B14F-4D97-AF65-F5344CB8AC3E}">
        <p14:creationId xmlns:p14="http://schemas.microsoft.com/office/powerpoint/2010/main" val="3230075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request – How much resource a particular container can request from k8s cluster.</a:t>
            </a:r>
          </a:p>
          <a:p>
            <a:r>
              <a:rPr lang="en-US" dirty="0"/>
              <a:t>Resource limit – Limit on container which can be defined on k8s.This is imposed @ run time only when application is running .</a:t>
            </a:r>
          </a:p>
          <a:p>
            <a:endParaRPr lang="en-IN" dirty="0"/>
          </a:p>
        </p:txBody>
      </p:sp>
      <p:sp>
        <p:nvSpPr>
          <p:cNvPr id="4" name="Slide Number Placeholder 3"/>
          <p:cNvSpPr>
            <a:spLocks noGrp="1"/>
          </p:cNvSpPr>
          <p:nvPr>
            <p:ph type="sldNum" sz="quarter" idx="5"/>
          </p:nvPr>
        </p:nvSpPr>
        <p:spPr/>
        <p:txBody>
          <a:bodyPr/>
          <a:lstStyle/>
          <a:p>
            <a:fld id="{AFFB2564-43FA-465D-BDD4-E6630A2541D4}" type="slidenum">
              <a:rPr lang="en-IN" smtClean="0"/>
              <a:t>9</a:t>
            </a:fld>
            <a:endParaRPr lang="en-IN"/>
          </a:p>
        </p:txBody>
      </p:sp>
    </p:spTree>
    <p:extLst>
      <p:ext uri="{BB962C8B-B14F-4D97-AF65-F5344CB8AC3E}">
        <p14:creationId xmlns:p14="http://schemas.microsoft.com/office/powerpoint/2010/main" val="1240816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D38747-4367-4BD2-8D51-C97E202738E2}" type="datetime1">
              <a:rPr lang="en-US" smtClean="0"/>
              <a:t>2/14/2022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367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80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1024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140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140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4280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013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5739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11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157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8481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063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033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309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682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866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721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2/14/2022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16138956"/>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5">
            <a:duotone>
              <a:prstClr val="black"/>
              <a:schemeClr val="accent5">
                <a:tint val="45000"/>
                <a:satMod val="400000"/>
              </a:schemeClr>
            </a:duotone>
            <a:alphaModFix/>
            <a:extLst>
              <a:ext uri="{28A0092B-C50C-407E-A947-70E740481C1C}">
                <a14:useLocalDpi xmlns:a14="http://schemas.microsoft.com/office/drawing/2010/main" val="0"/>
              </a:ext>
            </a:extLst>
          </a:blip>
          <a:srcRect l="29"/>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667000" y="2328334"/>
            <a:ext cx="6858000" cy="1367896"/>
          </a:xfrm>
        </p:spPr>
        <p:txBody>
          <a:bodyPr>
            <a:normAutofit/>
          </a:bodyPr>
          <a:lstStyle/>
          <a:p>
            <a:pPr algn="ctr"/>
            <a:r>
              <a:rPr lang="en-US" dirty="0"/>
              <a:t>Docker-Kubernetes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667001" y="3602038"/>
            <a:ext cx="6857999" cy="953029"/>
          </a:xfrm>
        </p:spPr>
        <p:txBody>
          <a:bodyPr>
            <a:normAutofit/>
          </a:bodyPr>
          <a:lstStyle/>
          <a:p>
            <a:pPr algn="ctr"/>
            <a:r>
              <a:rPr lang="en-US" dirty="0"/>
              <a:t>Vikas</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28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2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30513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44029" cy="6858000"/>
          </a:xfrm>
          <a:prstGeom prst="rect">
            <a:avLst/>
          </a:prstGeom>
        </p:spPr>
      </p:pic>
    </p:spTree>
    <p:extLst>
      <p:ext uri="{BB962C8B-B14F-4D97-AF65-F5344CB8AC3E}">
        <p14:creationId xmlns:p14="http://schemas.microsoft.com/office/powerpoint/2010/main" val="1340678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976" y="1147156"/>
            <a:ext cx="12173024" cy="5710844"/>
          </a:xfrm>
          <a:prstGeom prst="rect">
            <a:avLst/>
          </a:prstGeom>
        </p:spPr>
      </p:pic>
      <p:sp>
        <p:nvSpPr>
          <p:cNvPr id="5" name="TextBox 4"/>
          <p:cNvSpPr txBox="1"/>
          <p:nvPr/>
        </p:nvSpPr>
        <p:spPr>
          <a:xfrm>
            <a:off x="349135" y="282633"/>
            <a:ext cx="9659389" cy="646331"/>
          </a:xfrm>
          <a:prstGeom prst="rect">
            <a:avLst/>
          </a:prstGeom>
          <a:noFill/>
        </p:spPr>
        <p:txBody>
          <a:bodyPr wrap="square" rtlCol="0">
            <a:spAutoFit/>
          </a:bodyPr>
          <a:lstStyle/>
          <a:p>
            <a:r>
              <a:rPr lang="en-US" sz="3600" b="1" u="sng" dirty="0">
                <a:solidFill>
                  <a:srgbClr val="FFFF00"/>
                </a:solidFill>
              </a:rPr>
              <a:t>DOCKER CONTAINERS VS VIRTUALIZATION</a:t>
            </a:r>
          </a:p>
        </p:txBody>
      </p:sp>
    </p:spTree>
    <p:extLst>
      <p:ext uri="{BB962C8B-B14F-4D97-AF65-F5344CB8AC3E}">
        <p14:creationId xmlns:p14="http://schemas.microsoft.com/office/powerpoint/2010/main" val="213964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D72E50-8108-4E80-8381-FBE87A8DBDF8}"/>
              </a:ext>
            </a:extLst>
          </p:cNvPr>
          <p:cNvPicPr>
            <a:picLocks noChangeAspect="1"/>
          </p:cNvPicPr>
          <p:nvPr/>
        </p:nvPicPr>
        <p:blipFill>
          <a:blip r:embed="rId3"/>
          <a:stretch>
            <a:fillRect/>
          </a:stretch>
        </p:blipFill>
        <p:spPr>
          <a:xfrm>
            <a:off x="317805" y="204840"/>
            <a:ext cx="10324544" cy="6272160"/>
          </a:xfrm>
          <a:prstGeom prst="rect">
            <a:avLst/>
          </a:prstGeom>
        </p:spPr>
      </p:pic>
    </p:spTree>
    <p:extLst>
      <p:ext uri="{BB962C8B-B14F-4D97-AF65-F5344CB8AC3E}">
        <p14:creationId xmlns:p14="http://schemas.microsoft.com/office/powerpoint/2010/main" val="3416360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Quick Introduction to Docker Fundamentals - Whizlabs Blog">
            <a:extLst>
              <a:ext uri="{FF2B5EF4-FFF2-40B4-BE49-F238E27FC236}">
                <a16:creationId xmlns:a16="http://schemas.microsoft.com/office/drawing/2014/main" id="{7209A1CB-29E5-410D-A90E-DC786FAB7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8" y="0"/>
            <a:ext cx="10004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64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8" name="Picture 4" descr="Docker containers, images, and registries | Microsoft Docs">
            <a:extLst>
              <a:ext uri="{FF2B5EF4-FFF2-40B4-BE49-F238E27FC236}">
                <a16:creationId xmlns:a16="http://schemas.microsoft.com/office/drawing/2014/main" id="{3CE2F7BF-247D-4593-B766-546E163CE8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19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031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CB80D5BB-2DBD-4496-8991-05D90EDCDB00}"/>
              </a:ext>
            </a:extLst>
          </p:cNvPr>
          <p:cNvPicPr>
            <a:picLocks noChangeAspect="1"/>
          </p:cNvPicPr>
          <p:nvPr/>
        </p:nvPicPr>
        <p:blipFill rotWithShape="1">
          <a:blip r:embed="rId3"/>
          <a:srcRect t="1670" b="77"/>
          <a:stretch/>
        </p:blipFill>
        <p:spPr>
          <a:xfrm>
            <a:off x="20" y="10"/>
            <a:ext cx="12191980" cy="6857990"/>
          </a:xfrm>
          <a:prstGeom prst="rect">
            <a:avLst/>
          </a:prstGeom>
        </p:spPr>
      </p:pic>
    </p:spTree>
    <p:extLst>
      <p:ext uri="{BB962C8B-B14F-4D97-AF65-F5344CB8AC3E}">
        <p14:creationId xmlns:p14="http://schemas.microsoft.com/office/powerpoint/2010/main" val="372337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5"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95BC54-E5C7-436A-AD3C-56E23AF58DBF}"/>
              </a:ext>
            </a:extLst>
          </p:cNvPr>
          <p:cNvPicPr>
            <a:picLocks noChangeAspect="1"/>
          </p:cNvPicPr>
          <p:nvPr/>
        </p:nvPicPr>
        <p:blipFill rotWithShape="1">
          <a:blip r:embed="rId5"/>
          <a:srcRect l="541"/>
          <a:stretch/>
        </p:blipFill>
        <p:spPr>
          <a:xfrm>
            <a:off x="1302278" y="1136606"/>
            <a:ext cx="9584265" cy="4577297"/>
          </a:xfrm>
          <a:prstGeom prst="rect">
            <a:avLst/>
          </a:prstGeom>
        </p:spPr>
      </p:pic>
    </p:spTree>
    <p:extLst>
      <p:ext uri="{BB962C8B-B14F-4D97-AF65-F5344CB8AC3E}">
        <p14:creationId xmlns:p14="http://schemas.microsoft.com/office/powerpoint/2010/main" val="27745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57DF0F-50B2-4B36-A1C2-011B37927E07}"/>
              </a:ext>
            </a:extLst>
          </p:cNvPr>
          <p:cNvPicPr>
            <a:picLocks noChangeAspect="1"/>
          </p:cNvPicPr>
          <p:nvPr/>
        </p:nvPicPr>
        <p:blipFill rotWithShape="1">
          <a:blip r:embed="rId3"/>
          <a:srcRect r="1" b="4063"/>
          <a:stretch/>
        </p:blipFill>
        <p:spPr>
          <a:xfrm>
            <a:off x="643467" y="589679"/>
            <a:ext cx="10905066" cy="5571066"/>
          </a:xfrm>
          <a:prstGeom prst="rect">
            <a:avLst/>
          </a:prstGeom>
        </p:spPr>
      </p:pic>
    </p:spTree>
    <p:extLst>
      <p:ext uri="{BB962C8B-B14F-4D97-AF65-F5344CB8AC3E}">
        <p14:creationId xmlns:p14="http://schemas.microsoft.com/office/powerpoint/2010/main" val="2266289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0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ical user interface, diagram&#10;&#10;Description automatically generated">
            <a:extLst>
              <a:ext uri="{FF2B5EF4-FFF2-40B4-BE49-F238E27FC236}">
                <a16:creationId xmlns:a16="http://schemas.microsoft.com/office/drawing/2014/main" id="{E7BA7BAF-4E25-4D34-B7A5-857745CF1E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458" y="889281"/>
            <a:ext cx="9150807" cy="3042643"/>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AA360C-9ECB-447D-810F-149545BE34B1}"/>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Docker file</a:t>
            </a:r>
          </a:p>
        </p:txBody>
      </p:sp>
    </p:spTree>
    <p:extLst>
      <p:ext uri="{BB962C8B-B14F-4D97-AF65-F5344CB8AC3E}">
        <p14:creationId xmlns:p14="http://schemas.microsoft.com/office/powerpoint/2010/main" val="283273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67C0-67CC-4AE1-8FB3-6B4396A6371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600" b="0" i="0" kern="1200">
                <a:solidFill>
                  <a:srgbClr val="EBEBEB"/>
                </a:solidFill>
                <a:latin typeface="+mj-lt"/>
                <a:ea typeface="+mj-ea"/>
                <a:cs typeface="+mj-cs"/>
              </a:rPr>
              <a:t>Data Persistence </a:t>
            </a:r>
          </a:p>
        </p:txBody>
      </p:sp>
      <p:pic>
        <p:nvPicPr>
          <p:cNvPr id="2052" name="Picture 4" descr="Manage data in Docker | Docker Documentation">
            <a:extLst>
              <a:ext uri="{FF2B5EF4-FFF2-40B4-BE49-F238E27FC236}">
                <a16:creationId xmlns:a16="http://schemas.microsoft.com/office/drawing/2014/main" id="{CA05F4EA-A458-4957-88E3-09B571DE7AB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1866" y="1854820"/>
            <a:ext cx="7093043" cy="361745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172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ersistence is futile (or is it?) - How to Manage, Version, and Promo…">
            <a:extLst>
              <a:ext uri="{FF2B5EF4-FFF2-40B4-BE49-F238E27FC236}">
                <a16:creationId xmlns:a16="http://schemas.microsoft.com/office/drawing/2014/main" id="{E60B9CFB-D66B-42F2-91D5-55294F3A53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5683" y="157232"/>
            <a:ext cx="11719225" cy="659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06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Kubernetes Architecture (2022) | TechGeekNxt &amp;gt;&amp;gt;">
            <a:extLst>
              <a:ext uri="{FF2B5EF4-FFF2-40B4-BE49-F238E27FC236}">
                <a16:creationId xmlns:a16="http://schemas.microsoft.com/office/drawing/2014/main" id="{6B3401AE-27CD-4E47-B9B2-36BA5A24C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24" y="35858"/>
            <a:ext cx="11259670" cy="67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3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C5DC53-C56D-418D-8A44-44BB5FA47BDE}"/>
              </a:ext>
            </a:extLst>
          </p:cNvPr>
          <p:cNvPicPr>
            <a:picLocks noChangeAspect="1"/>
          </p:cNvPicPr>
          <p:nvPr/>
        </p:nvPicPr>
        <p:blipFill>
          <a:blip r:embed="rId3"/>
          <a:stretch>
            <a:fillRect/>
          </a:stretch>
        </p:blipFill>
        <p:spPr>
          <a:xfrm>
            <a:off x="362089" y="140536"/>
            <a:ext cx="11467821" cy="6576928"/>
          </a:xfrm>
          <a:prstGeom prst="rect">
            <a:avLst/>
          </a:prstGeom>
        </p:spPr>
      </p:pic>
    </p:spTree>
    <p:extLst>
      <p:ext uri="{BB962C8B-B14F-4D97-AF65-F5344CB8AC3E}">
        <p14:creationId xmlns:p14="http://schemas.microsoft.com/office/powerpoint/2010/main" val="297302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A4ACF4-BC43-4137-8AAC-C7AE883402CA}"/>
              </a:ext>
            </a:extLst>
          </p:cNvPr>
          <p:cNvPicPr>
            <a:picLocks noChangeAspect="1"/>
          </p:cNvPicPr>
          <p:nvPr/>
        </p:nvPicPr>
        <p:blipFill>
          <a:blip r:embed="rId3"/>
          <a:stretch>
            <a:fillRect/>
          </a:stretch>
        </p:blipFill>
        <p:spPr>
          <a:xfrm>
            <a:off x="1398494" y="-30584"/>
            <a:ext cx="9861176" cy="6919168"/>
          </a:xfrm>
          <a:prstGeom prst="rect">
            <a:avLst/>
          </a:prstGeom>
        </p:spPr>
      </p:pic>
    </p:spTree>
    <p:extLst>
      <p:ext uri="{BB962C8B-B14F-4D97-AF65-F5344CB8AC3E}">
        <p14:creationId xmlns:p14="http://schemas.microsoft.com/office/powerpoint/2010/main" val="423573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ole Based Access Control | RBAC | RBAC in Kubernetes">
            <a:extLst>
              <a:ext uri="{FF2B5EF4-FFF2-40B4-BE49-F238E27FC236}">
                <a16:creationId xmlns:a16="http://schemas.microsoft.com/office/drawing/2014/main" id="{A5E9B900-54E6-46EE-93E0-1059520D6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16" y="99857"/>
            <a:ext cx="9388568" cy="665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3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Working with Service Account In Kubernetes | by @pramodAIML | SysopsMicro |  Medium">
            <a:extLst>
              <a:ext uri="{FF2B5EF4-FFF2-40B4-BE49-F238E27FC236}">
                <a16:creationId xmlns:a16="http://schemas.microsoft.com/office/drawing/2014/main" id="{4A1EEB2B-CC84-49FF-8D3E-060A05B6F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00" y="213514"/>
            <a:ext cx="11126600" cy="643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13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0C2ED1-40B8-4577-9263-83DFC1723B1D}"/>
              </a:ext>
            </a:extLst>
          </p:cNvPr>
          <p:cNvPicPr>
            <a:picLocks noChangeAspect="1"/>
          </p:cNvPicPr>
          <p:nvPr/>
        </p:nvPicPr>
        <p:blipFill>
          <a:blip r:embed="rId3"/>
          <a:stretch>
            <a:fillRect/>
          </a:stretch>
        </p:blipFill>
        <p:spPr>
          <a:xfrm>
            <a:off x="83764" y="1032340"/>
            <a:ext cx="12024472" cy="5030105"/>
          </a:xfrm>
          <a:prstGeom prst="rect">
            <a:avLst/>
          </a:prstGeom>
        </p:spPr>
      </p:pic>
    </p:spTree>
    <p:extLst>
      <p:ext uri="{BB962C8B-B14F-4D97-AF65-F5344CB8AC3E}">
        <p14:creationId xmlns:p14="http://schemas.microsoft.com/office/powerpoint/2010/main" val="330568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25531F0-2399-4F2A-824C-26C3563711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useBgFill="1">
        <p:nvSpPr>
          <p:cNvPr id="12" name="Rectangle 11">
            <a:extLst>
              <a:ext uri="{FF2B5EF4-FFF2-40B4-BE49-F238E27FC236}">
                <a16:creationId xmlns:a16="http://schemas.microsoft.com/office/drawing/2014/main" id="{82A94579-01B7-454A-9C90-6EE06CC1E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B2CFF0F-AB6B-479A-9F59-C8F4DB3C707F}"/>
              </a:ext>
            </a:extLst>
          </p:cNvPr>
          <p:cNvPicPr>
            <a:picLocks noChangeAspect="1"/>
          </p:cNvPicPr>
          <p:nvPr/>
        </p:nvPicPr>
        <p:blipFill>
          <a:blip r:embed="rId5"/>
          <a:stretch>
            <a:fillRect/>
          </a:stretch>
        </p:blipFill>
        <p:spPr>
          <a:xfrm>
            <a:off x="-43817" y="3062303"/>
            <a:ext cx="7986545" cy="37936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a:extLst>
              <a:ext uri="{FF2B5EF4-FFF2-40B4-BE49-F238E27FC236}">
                <a16:creationId xmlns:a16="http://schemas.microsoft.com/office/drawing/2014/main" id="{1E2FDC95-0C73-40F0-B724-ABCD55F57755}"/>
              </a:ext>
            </a:extLst>
          </p:cNvPr>
          <p:cNvPicPr>
            <a:picLocks noChangeAspect="1"/>
          </p:cNvPicPr>
          <p:nvPr/>
        </p:nvPicPr>
        <p:blipFill>
          <a:blip r:embed="rId6"/>
          <a:stretch>
            <a:fillRect/>
          </a:stretch>
        </p:blipFill>
        <p:spPr>
          <a:xfrm>
            <a:off x="4109268" y="-35171"/>
            <a:ext cx="8108622" cy="377050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581779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605</TotalTime>
  <Words>2007</Words>
  <Application>Microsoft Office PowerPoint</Application>
  <PresentationFormat>Widescreen</PresentationFormat>
  <Paragraphs>169</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Arial</vt:lpstr>
      <vt:lpstr>Calibri</vt:lpstr>
      <vt:lpstr>sfmono-regular</vt:lpstr>
      <vt:lpstr>Tw Cen MT</vt:lpstr>
      <vt:lpstr>Circuit</vt:lpstr>
      <vt:lpstr>Docker-Kubernetes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Docker file</vt:lpstr>
      <vt:lpstr>Data Persistence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Docker-Kubernetes</dc:title>
  <dc:creator>kumar, Vikas V</dc:creator>
  <cp:lastModifiedBy>Vikas, Kumar</cp:lastModifiedBy>
  <cp:revision>6</cp:revision>
  <dcterms:created xsi:type="dcterms:W3CDTF">2022-02-03T06:24:06Z</dcterms:created>
  <dcterms:modified xsi:type="dcterms:W3CDTF">2022-02-14T13:06:13Z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2022-02-14T08:40:34Z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1a5b0751-f760-4f5c-8306-3b9b774ef753</vt:lpwstr>
  </property>
  <property fmtid="{D5CDD505-2E9C-101B-9397-08002B2CF9AE}" pid="8" name="MSIP_Label_ea60d57e-af5b-4752-ac57-3e4f28ca11dc_ContentBits">
    <vt:lpwstr>0</vt:lpwstr>
  </property>
</Properties>
</file>