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391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784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177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7568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961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6352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5745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5136" algn="l" defTabSz="247878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56" d="100"/>
          <a:sy n="56" d="100"/>
        </p:scale>
        <p:origin x="1088" y="-5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389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778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167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9556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945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334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1723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9111" algn="l" defTabSz="614778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21584099" y="2"/>
            <a:ext cx="6064261" cy="3027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648" rIns="133648" rtlCol="0" anchor="t"/>
          <a:lstStyle/>
          <a:p>
            <a:pPr lvl="0">
              <a:spcBef>
                <a:spcPts val="585"/>
              </a:spcBef>
            </a:pPr>
            <a:r>
              <a:rPr sz="4676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585"/>
              </a:spcBef>
            </a:pP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146"/>
              </a:spcBef>
            </a:pPr>
            <a:endParaRPr sz="2924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585"/>
              </a:spcBef>
            </a:pPr>
            <a:r>
              <a:rPr sz="428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585"/>
              </a:spcBef>
            </a:pP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3215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3215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169"/>
              </a:spcBef>
            </a:pP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1169"/>
              </a:spcBef>
            </a:pP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1169"/>
              </a:spcBef>
            </a:pP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321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3215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64291" y="3765188"/>
            <a:ext cx="14700858" cy="59443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754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169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867" y="5214068"/>
            <a:ext cx="6236891" cy="117736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556867" y="6542811"/>
            <a:ext cx="6236891" cy="2513162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585"/>
              </a:spcBef>
              <a:buFont typeface="Arial" panose="020B0604020202020204" pitchFamily="34" charset="0"/>
              <a:buNone/>
              <a:defRPr sz="2144" baseline="0"/>
            </a:lvl1pPr>
            <a:lvl2pPr marL="278437" indent="-278437">
              <a:spcBef>
                <a:spcPts val="585"/>
              </a:spcBef>
              <a:buFont typeface="Arial" panose="020B0604020202020204" pitchFamily="34" charset="0"/>
              <a:buChar char="•"/>
              <a:defRPr sz="2144"/>
            </a:lvl2pPr>
            <a:lvl3pPr marL="278437" indent="-278437">
              <a:spcBef>
                <a:spcPts val="585"/>
              </a:spcBef>
              <a:buFont typeface="Arial" panose="020B0604020202020204" pitchFamily="34" charset="0"/>
              <a:buChar char="•"/>
              <a:defRPr sz="2144"/>
            </a:lvl3pPr>
            <a:lvl4pPr marL="0" indent="0">
              <a:spcBef>
                <a:spcPts val="585"/>
              </a:spcBef>
              <a:buNone/>
              <a:defRPr sz="2144"/>
            </a:lvl4pPr>
            <a:lvl5pPr marL="0" indent="0">
              <a:spcBef>
                <a:spcPts val="585"/>
              </a:spcBef>
              <a:buNone/>
              <a:defRPr sz="2144"/>
            </a:lvl5pPr>
            <a:lvl6pPr marL="0" indent="0">
              <a:spcBef>
                <a:spcPts val="585"/>
              </a:spcBef>
              <a:buNone/>
              <a:defRPr sz="2144"/>
            </a:lvl6pPr>
            <a:lvl7pPr marL="0" indent="0">
              <a:spcBef>
                <a:spcPts val="585"/>
              </a:spcBef>
              <a:buNone/>
              <a:defRPr sz="2144"/>
            </a:lvl7pPr>
            <a:lvl8pPr marL="0" indent="0">
              <a:spcBef>
                <a:spcPts val="585"/>
              </a:spcBef>
              <a:buNone/>
              <a:defRPr sz="2144"/>
            </a:lvl8pPr>
            <a:lvl9pPr marL="0" indent="0">
              <a:spcBef>
                <a:spcPts val="585"/>
              </a:spcBef>
              <a:buNone/>
              <a:defRPr sz="2144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556867" y="9654432"/>
            <a:ext cx="6236891" cy="117736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556867" y="10915897"/>
            <a:ext cx="6236891" cy="2582078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6867" y="13749993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556867" y="15120791"/>
            <a:ext cx="6236891" cy="5543485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867" y="21049682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556867" y="22378429"/>
            <a:ext cx="6236891" cy="6711006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573370" y="5214064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7573370" y="6542812"/>
            <a:ext cx="6236891" cy="6249907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7573370" y="13178128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7573370" y="14506876"/>
            <a:ext cx="6236891" cy="6157398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573370" y="21049682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7573370" y="22378429"/>
            <a:ext cx="6236891" cy="6711006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4567597" y="5214064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4567597" y="6542811"/>
            <a:ext cx="6236891" cy="6727826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4567597" y="13717245"/>
            <a:ext cx="6236891" cy="4174182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4567597" y="18180355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14567597" y="19509104"/>
            <a:ext cx="6236891" cy="3995921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4567597" y="23656715"/>
            <a:ext cx="6236891" cy="112130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3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924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4567597" y="24985463"/>
            <a:ext cx="6236891" cy="4103973"/>
          </a:xfrm>
        </p:spPr>
        <p:txBody>
          <a:bodyPr lIns="91440" tIns="182880"/>
          <a:lstStyle>
            <a:lvl1pPr>
              <a:defRPr sz="1559" baseline="0"/>
            </a:lvl1pPr>
            <a:lvl2pPr>
              <a:defRPr sz="1363"/>
            </a:lvl2pPr>
            <a:lvl3pPr>
              <a:defRPr sz="1363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5722164" y="4"/>
            <a:ext cx="5661463" cy="3533913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68" userDrawn="1">
          <p15:clr>
            <a:srgbClr val="A4A3A4"/>
          </p15:clr>
        </p15:guide>
        <p15:guide id="2" pos="9002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2" y="3"/>
            <a:ext cx="21383625" cy="4625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7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64290" y="630789"/>
            <a:ext cx="14701242" cy="273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291" y="5536442"/>
            <a:ext cx="20262470" cy="2173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64" y="29536046"/>
            <a:ext cx="481131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8183" y="29536046"/>
            <a:ext cx="10647262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5444" y="29536046"/>
            <a:ext cx="4811317" cy="42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2" y="3574160"/>
            <a:ext cx="21383625" cy="1051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79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" y="3574157"/>
            <a:ext cx="21383625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38392" rtl="0" eaLnBrk="1" latinLnBrk="0" hangingPunct="1">
        <a:lnSpc>
          <a:spcPct val="90000"/>
        </a:lnSpc>
        <a:spcBef>
          <a:spcPct val="0"/>
        </a:spcBef>
        <a:buNone/>
        <a:defRPr sz="5602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2750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534597" indent="-222750" algn="l" defTabSz="2138392" rtl="0" eaLnBrk="1" latinLnBrk="0" hangingPunct="1">
        <a:lnSpc>
          <a:spcPct val="100000"/>
        </a:lnSpc>
        <a:spcBef>
          <a:spcPts val="585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96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92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589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786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982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5178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374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571" algn="l" defTabSz="213839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351" userDrawn="1">
          <p15:clr>
            <a:srgbClr val="A4A3A4"/>
          </p15:clr>
        </p15:guide>
        <p15:guide id="3" pos="13119" userDrawn="1">
          <p15:clr>
            <a:srgbClr val="A4A3A4"/>
          </p15:clr>
        </p15:guide>
        <p15:guide id="4" pos="673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3898" b="1" dirty="0"/>
              <a:t>Can Recurrent Neural Networks Improve the Accuracy of Existing Short-Term Weather Prediction Models Implemented Using Machine Learning Algorithms</a:t>
            </a:r>
            <a:endParaRPr lang="en-GB" sz="3898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Student: Gearoid Lacey| Email: gearoidlacey@gmail.com| Tutor: Paul Barry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556866" y="5080681"/>
            <a:ext cx="6236891" cy="1177368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579140" y="6237805"/>
            <a:ext cx="6236891" cy="2675775"/>
          </a:xfrm>
        </p:spPr>
        <p:txBody>
          <a:bodyPr/>
          <a:lstStyle/>
          <a:p>
            <a:pPr marL="278437" indent="-278437">
              <a:buFont typeface="Arial" panose="020B0604020202020204" pitchFamily="34" charset="0"/>
              <a:buChar char="•"/>
            </a:pPr>
            <a:r>
              <a:rPr lang="en-US" sz="2400" dirty="0"/>
              <a:t>Weather prediction potentially useful for wide range of sectors.</a:t>
            </a:r>
          </a:p>
          <a:p>
            <a:pPr marL="278437" indent="-278437">
              <a:buFont typeface="Arial" panose="020B0604020202020204" pitchFamily="34" charset="0"/>
              <a:buChar char="•"/>
            </a:pPr>
            <a:r>
              <a:rPr lang="en-US" sz="2400" dirty="0"/>
              <a:t>Agriculture could benefit greatly.</a:t>
            </a:r>
          </a:p>
          <a:p>
            <a:pPr marL="278437" indent="-278437">
              <a:buFont typeface="Arial" panose="020B0604020202020204" pitchFamily="34" charset="0"/>
              <a:buChar char="•"/>
            </a:pPr>
            <a:r>
              <a:rPr lang="en-US" sz="2400" dirty="0"/>
              <a:t>RNN’s good at predicting time series data.</a:t>
            </a:r>
          </a:p>
          <a:p>
            <a:pPr marL="278437" indent="-278437">
              <a:buFont typeface="Arial" panose="020B0604020202020204" pitchFamily="34" charset="0"/>
              <a:buChar char="•"/>
            </a:pPr>
            <a:r>
              <a:rPr lang="en-US" sz="2400" dirty="0"/>
              <a:t>Could RNN’s improve on existing implementations.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579140" y="9131941"/>
            <a:ext cx="6236891" cy="623690"/>
          </a:xfrm>
        </p:spPr>
        <p:txBody>
          <a:bodyPr/>
          <a:lstStyle/>
          <a:p>
            <a:r>
              <a:rPr lang="en-US" dirty="0"/>
              <a:t>Literature Review (To Date)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579140" y="9890402"/>
            <a:ext cx="6236891" cy="780983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Weather reliant industries struggling with the weather more.</a:t>
            </a:r>
          </a:p>
          <a:p>
            <a:r>
              <a:rPr lang="en-US" sz="5100" dirty="0"/>
              <a:t>Example: Irish Farmers experiencing a fodder crisis this year.</a:t>
            </a:r>
          </a:p>
          <a:p>
            <a:r>
              <a:rPr lang="en-US" sz="5100" dirty="0"/>
              <a:t>Many existing research predicts one feature only.</a:t>
            </a:r>
          </a:p>
          <a:p>
            <a:r>
              <a:rPr lang="en-US" sz="5100" dirty="0"/>
              <a:t>This project aims to create a basic system consisting of 4 RNN’s that predicts, rainfall, temperature, windspeed and wind direction.</a:t>
            </a:r>
          </a:p>
          <a:p>
            <a:r>
              <a:rPr lang="en-GB" sz="5100" dirty="0"/>
              <a:t>(</a:t>
            </a:r>
            <a:r>
              <a:rPr lang="en-GB" sz="5100" dirty="0" err="1"/>
              <a:t>Sreenivasa</a:t>
            </a:r>
            <a:r>
              <a:rPr lang="en-GB" sz="5100" dirty="0"/>
              <a:t> et. al, 2014)</a:t>
            </a:r>
            <a:r>
              <a:rPr lang="en-ZA" sz="5100" dirty="0"/>
              <a:t> propose a system that uses Artificial Neural Networks (ANN’s) to predict wind forecasts. This system uses a form of back propagation.</a:t>
            </a:r>
          </a:p>
          <a:p>
            <a:r>
              <a:rPr lang="en-ZA" sz="5100" dirty="0"/>
              <a:t>In theory neural networks should work well on this problem as they perform better on homogenous data.</a:t>
            </a:r>
          </a:p>
          <a:p>
            <a:r>
              <a:rPr lang="en-GB" sz="5100" dirty="0"/>
              <a:t>(</a:t>
            </a:r>
            <a:r>
              <a:rPr lang="en-GB" sz="5100" dirty="0" err="1"/>
              <a:t>Kuligowski</a:t>
            </a:r>
            <a:r>
              <a:rPr lang="en-GB" sz="5100" dirty="0"/>
              <a:t> and Barros, 1998)</a:t>
            </a:r>
            <a:r>
              <a:rPr lang="en-ZA" sz="5100" dirty="0"/>
              <a:t> compared an ANN using back propagation to linear regression for rainfall prediction.</a:t>
            </a:r>
          </a:p>
          <a:p>
            <a:r>
              <a:rPr lang="en-ZA" sz="5100" dirty="0"/>
              <a:t>Linear regression performed better on day-to-day predictions. The ANN was far superior at predicting extreme amounts of rainfall.</a:t>
            </a:r>
            <a:endParaRPr lang="en-US" sz="51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79140" y="17700234"/>
            <a:ext cx="6236891" cy="59399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579140" y="18278668"/>
            <a:ext cx="6236891" cy="4643691"/>
          </a:xfrm>
        </p:spPr>
        <p:txBody>
          <a:bodyPr>
            <a:normAutofit/>
          </a:bodyPr>
          <a:lstStyle/>
          <a:p>
            <a:r>
              <a:rPr lang="en-US" sz="2400" dirty="0"/>
              <a:t>The data is sourced from </a:t>
            </a:r>
            <a:r>
              <a:rPr lang="en-GB" sz="2400" dirty="0"/>
              <a:t>Met Éireann.</a:t>
            </a:r>
          </a:p>
          <a:p>
            <a:r>
              <a:rPr lang="en-GB" sz="2400" dirty="0"/>
              <a:t>Data retrieval is automated using the Beautiful Soup and Requests packages in python.</a:t>
            </a:r>
          </a:p>
          <a:p>
            <a:r>
              <a:rPr lang="en-GB" sz="2400" dirty="0"/>
              <a:t>The data comes from 23 weather stations in 14 counties.</a:t>
            </a:r>
          </a:p>
          <a:p>
            <a:r>
              <a:rPr lang="en-GB" sz="2400" dirty="0"/>
              <a:t>Prior to pre-processing, there are approximately 4.1 million rows of data.</a:t>
            </a:r>
          </a:p>
          <a:p>
            <a:r>
              <a:rPr lang="en-GB" sz="2400" dirty="0"/>
              <a:t>Each observation is recorded hourly.</a:t>
            </a:r>
          </a:p>
          <a:p>
            <a:r>
              <a:rPr lang="en-US" sz="2400" dirty="0"/>
              <a:t>The data ranges from 1998 to March 2018.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79140" y="23232047"/>
            <a:ext cx="6236891" cy="1121304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573370" y="5136745"/>
            <a:ext cx="6236891" cy="1121304"/>
          </a:xfrm>
        </p:spPr>
        <p:txBody>
          <a:bodyPr/>
          <a:lstStyle/>
          <a:p>
            <a:r>
              <a:rPr lang="en-US" dirty="0"/>
              <a:t>Proposed Technologies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7684922" y="11823661"/>
            <a:ext cx="6236891" cy="593990"/>
          </a:xfrm>
        </p:spPr>
        <p:txBody>
          <a:bodyPr/>
          <a:lstStyle/>
          <a:p>
            <a:r>
              <a:rPr lang="en-US" dirty="0"/>
              <a:t>Initial Pre-processing and EDA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7595643" y="23007969"/>
            <a:ext cx="6236891" cy="593990"/>
          </a:xfrm>
        </p:spPr>
        <p:txBody>
          <a:bodyPr/>
          <a:lstStyle/>
          <a:p>
            <a:r>
              <a:rPr lang="en-US" dirty="0"/>
              <a:t>Initial Pre-processing and EDA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042FC19-09F5-4D7C-855C-96CC014CEA3D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43" y="24002968"/>
            <a:ext cx="6236891" cy="5546590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4567443" y="5136745"/>
            <a:ext cx="6236891" cy="1121304"/>
          </a:xfrm>
        </p:spPr>
        <p:txBody>
          <a:bodyPr/>
          <a:lstStyle/>
          <a:p>
            <a:r>
              <a:rPr lang="en-US" dirty="0"/>
              <a:t>Initial Pre-processing and EDA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14738365" y="18887283"/>
            <a:ext cx="6236891" cy="593990"/>
          </a:xfrm>
        </p:spPr>
        <p:txBody>
          <a:bodyPr/>
          <a:lstStyle/>
          <a:p>
            <a:r>
              <a:rPr lang="en-US" dirty="0"/>
              <a:t>What are Recurrent Neural Networks?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14738366" y="19481273"/>
            <a:ext cx="6236891" cy="4946941"/>
          </a:xfrm>
        </p:spPr>
        <p:txBody>
          <a:bodyPr>
            <a:noAutofit/>
          </a:bodyPr>
          <a:lstStyle/>
          <a:p>
            <a:r>
              <a:rPr lang="en-US" sz="2400" dirty="0"/>
              <a:t>One of the best Neural Network architectures for predicting “the future”.</a:t>
            </a:r>
          </a:p>
          <a:p>
            <a:r>
              <a:rPr lang="en-US" sz="2400" dirty="0"/>
              <a:t>Takes output of previous time step as input to the current time step.</a:t>
            </a:r>
          </a:p>
          <a:p>
            <a:r>
              <a:rPr lang="en-US" sz="2400" dirty="0"/>
              <a:t>Work well on time series data.</a:t>
            </a:r>
          </a:p>
          <a:p>
            <a:r>
              <a:rPr lang="en-US" sz="2400" dirty="0"/>
              <a:t>Suffer from vanishing/exploding gradients problem.</a:t>
            </a:r>
          </a:p>
          <a:p>
            <a:r>
              <a:rPr lang="en-US" sz="2400" dirty="0"/>
              <a:t>They either learn too slowly or too fast. Need to find a good balance.</a:t>
            </a:r>
          </a:p>
          <a:p>
            <a:r>
              <a:rPr lang="en-US" sz="2400" dirty="0"/>
              <a:t>As its time series data cross validation and data splits are not straightforward.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4738366" y="24576134"/>
            <a:ext cx="6236891" cy="593990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14738366" y="25170124"/>
            <a:ext cx="6236891" cy="5105089"/>
          </a:xfrm>
        </p:spPr>
        <p:txBody>
          <a:bodyPr>
            <a:noAutofit/>
          </a:bodyPr>
          <a:lstStyle/>
          <a:p>
            <a:r>
              <a:rPr lang="en-US" sz="2400" dirty="0"/>
              <a:t>Perform extensive literary analysis.</a:t>
            </a:r>
          </a:p>
          <a:p>
            <a:r>
              <a:rPr lang="en-US" sz="2400" dirty="0"/>
              <a:t>Domain knowledge is key, initially primary focus will be on forecasting models such as HARMONIE (used by Met </a:t>
            </a:r>
            <a:r>
              <a:rPr lang="en-GB" sz="2400" dirty="0"/>
              <a:t>Éireann) .</a:t>
            </a:r>
          </a:p>
          <a:p>
            <a:r>
              <a:rPr lang="en-GB" sz="2400" dirty="0"/>
              <a:t>Following this my attention will be focused on the fundamentals of Neural Networks.</a:t>
            </a:r>
          </a:p>
          <a:p>
            <a:r>
              <a:rPr lang="en-GB" sz="2400" dirty="0"/>
              <a:t>Based on the previous two points, feature engineering will take a significant amount of time.</a:t>
            </a:r>
          </a:p>
          <a:p>
            <a:r>
              <a:rPr lang="en-GB" sz="2400" dirty="0"/>
              <a:t>Model tuning: neural networks are relatively straightforward to get up and running it’s tuning them that’s difficult.</a:t>
            </a:r>
            <a:endParaRPr lang="en-US" sz="2400" dirty="0"/>
          </a:p>
        </p:txBody>
      </p:sp>
      <p:pic>
        <p:nvPicPr>
          <p:cNvPr id="105" name="Picture Placeholder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3542EA-8C79-4ADA-9ED1-E502F78B7ED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636396" y="12417651"/>
            <a:ext cx="7101969" cy="4893383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/>
              <a:t>Briefly inspected data in pandas.</a:t>
            </a:r>
          </a:p>
          <a:p>
            <a:r>
              <a:rPr lang="en-GB" sz="2600" dirty="0"/>
              <a:t>Noticed a significant number of observations missing all data.</a:t>
            </a:r>
          </a:p>
          <a:p>
            <a:r>
              <a:rPr lang="en-GB" sz="2600" dirty="0"/>
              <a:t>As there are so few features, I decided to drop all rows that had more than 2 null values.</a:t>
            </a:r>
          </a:p>
          <a:p>
            <a:r>
              <a:rPr lang="en-GB" sz="2600" dirty="0"/>
              <a:t>This removed approximately 200,000 rows of data.</a:t>
            </a:r>
          </a:p>
          <a:p>
            <a:r>
              <a:rPr lang="en-GB" sz="2600" dirty="0"/>
              <a:t>Following this I performed some basic feature engineering.</a:t>
            </a:r>
          </a:p>
          <a:p>
            <a:r>
              <a:rPr lang="en-GB" sz="2600" dirty="0"/>
              <a:t>The date column was separated into it’s individual </a:t>
            </a:r>
            <a:r>
              <a:rPr lang="en-GB" sz="2600"/>
              <a:t>components. </a:t>
            </a:r>
            <a:endParaRPr lang="en-GB" sz="2600" dirty="0"/>
          </a:p>
          <a:p>
            <a:r>
              <a:rPr lang="en-GB" sz="2600" dirty="0"/>
              <a:t>Allowed me to observe the effects of different time intervals on the target variables.</a:t>
            </a:r>
          </a:p>
          <a:p>
            <a:endParaRPr lang="en-GB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EE9EE69-21B7-45D1-8BA0-3C252D885B14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4"/>
          <a:stretch>
            <a:fillRect/>
          </a:stretch>
        </p:blipFill>
        <p:spPr>
          <a:xfrm>
            <a:off x="579140" y="24571712"/>
            <a:ext cx="6214617" cy="3660388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4EE6E88-ECC3-4A06-BCA5-864EC0EC94F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573370" y="6258050"/>
            <a:ext cx="6236891" cy="5698652"/>
          </a:xfrm>
        </p:spPr>
        <p:txBody>
          <a:bodyPr>
            <a:normAutofit/>
          </a:bodyPr>
          <a:lstStyle/>
          <a:p>
            <a:r>
              <a:rPr lang="en-GB" sz="2400" dirty="0"/>
              <a:t>In my opinion, I feel R is more intuitive in terms of performing visualisations. Hence I will use R for visualisations for the remainder of the dissertation.</a:t>
            </a:r>
          </a:p>
          <a:p>
            <a:r>
              <a:rPr lang="en-GB" sz="2400" dirty="0"/>
              <a:t>I will use pandas for all data pre-processing and feature engineering.</a:t>
            </a:r>
          </a:p>
          <a:p>
            <a:r>
              <a:rPr lang="en-GB" sz="2400" dirty="0"/>
              <a:t>I intend to use TensorFlow for creating and training the RNN’s with the possibility of using Keras on top as a high level API.</a:t>
            </a:r>
          </a:p>
          <a:p>
            <a:r>
              <a:rPr lang="en-GB" sz="2400" dirty="0"/>
              <a:t>I plan to use TensorFlow with GPU support and train on a 2GB graphics card.</a:t>
            </a:r>
          </a:p>
          <a:p>
            <a:r>
              <a:rPr lang="en-GB" sz="2400" dirty="0"/>
              <a:t>Currently the data is automatically retrieved and stored in a local MySQL database.</a:t>
            </a:r>
          </a:p>
          <a:p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F36FDDF-0F82-40AF-88D4-537FE9D1D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64" y="17311034"/>
            <a:ext cx="6683906" cy="5295925"/>
          </a:xfrm>
          <a:prstGeom prst="rect">
            <a:avLst/>
          </a:prstGeom>
        </p:spPr>
      </p:pic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146F7D6-7726-4437-A6C4-5B4636CE3226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29" y="6258048"/>
            <a:ext cx="6893193" cy="6401111"/>
          </a:xfrm>
        </p:spPr>
      </p:pic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0A2E51D0-FC77-49B4-89BE-D9262585D7E7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203" y="12486171"/>
            <a:ext cx="6784424" cy="64011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C9312-32AE-E34A-B321-4866E0FA4C4C}"/>
              </a:ext>
            </a:extLst>
          </p:cNvPr>
          <p:cNvSpPr txBox="1"/>
          <p:nvPr/>
        </p:nvSpPr>
        <p:spPr>
          <a:xfrm flipH="1">
            <a:off x="583922" y="29041726"/>
            <a:ext cx="13248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Sreenivasa</a:t>
            </a:r>
            <a:r>
              <a:rPr lang="en-GB" sz="1400" dirty="0"/>
              <a:t>, S. C., Agarwal, S. K. and Kumar, R. (2014) ‘Short term wind forecasting using logistic regression driven hypothesis in artificial neural network’, in </a:t>
            </a:r>
            <a:r>
              <a:rPr lang="en-GB" sz="1400" i="1" dirty="0"/>
              <a:t>2014 6th IEEE Power India International Conference (PIICON)</a:t>
            </a:r>
            <a:r>
              <a:rPr lang="en-GB" sz="1400" dirty="0"/>
              <a:t>. </a:t>
            </a:r>
            <a:r>
              <a:rPr lang="en-GB" sz="1400" i="1" dirty="0"/>
              <a:t>2014 6th IEEE Power India International Conference (PIICON)</a:t>
            </a:r>
            <a:r>
              <a:rPr lang="en-GB" sz="1400" dirty="0"/>
              <a:t>, pp. 1–6. </a:t>
            </a:r>
            <a:r>
              <a:rPr lang="en-GB" sz="1400" dirty="0" err="1"/>
              <a:t>doi</a:t>
            </a:r>
            <a:r>
              <a:rPr lang="en-GB" sz="1400" dirty="0"/>
              <a:t>: 10.1109/POWERI.2014.7117710.</a:t>
            </a:r>
          </a:p>
          <a:p>
            <a:endParaRPr lang="en-GB" sz="1400" dirty="0"/>
          </a:p>
          <a:p>
            <a:r>
              <a:rPr lang="en-GB" sz="1400" dirty="0" err="1"/>
              <a:t>Kuligowski</a:t>
            </a:r>
            <a:r>
              <a:rPr lang="en-GB" sz="1400" dirty="0"/>
              <a:t>, R. J. and Barros, A. P. (1998) ‘Localized Precipitation Forecasts from a Numerical Weather Prediction Model Using Artificial Neural Networks’, </a:t>
            </a:r>
            <a:r>
              <a:rPr lang="en-GB" sz="1400" i="1" dirty="0"/>
              <a:t>Weather and Forecasting</a:t>
            </a:r>
            <a:r>
              <a:rPr lang="en-GB" sz="1400" dirty="0"/>
              <a:t>, 13(4), pp. 1194–1204. </a:t>
            </a:r>
            <a:r>
              <a:rPr lang="en-GB" sz="1400" dirty="0" err="1"/>
              <a:t>doi</a:t>
            </a:r>
            <a:r>
              <a:rPr lang="en-GB" sz="1400" dirty="0"/>
              <a:t>: 10.1175/1520-0434(1998)013&lt;1194:LPFFAN&gt;2.0.CO;2.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750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Can Recurrent Neural Networks Improve the Accuracy of Existing Short-Term Weather Prediction Models Implemented Using Machine Learning Algorithms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2018-04-25T21:46:27Z</dcterms:created>
  <dcterms:modified xsi:type="dcterms:W3CDTF">2018-05-02T10:56:03Z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